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41"/>
  </p:notesMasterIdLst>
  <p:sldIdLst>
    <p:sldId id="258" r:id="rId3"/>
    <p:sldId id="316" r:id="rId4"/>
    <p:sldId id="317" r:id="rId5"/>
    <p:sldId id="318" r:id="rId6"/>
    <p:sldId id="319" r:id="rId7"/>
    <p:sldId id="294" r:id="rId8"/>
    <p:sldId id="321" r:id="rId9"/>
    <p:sldId id="281" r:id="rId10"/>
    <p:sldId id="297" r:id="rId11"/>
    <p:sldId id="282" r:id="rId12"/>
    <p:sldId id="307" r:id="rId13"/>
    <p:sldId id="337" r:id="rId14"/>
    <p:sldId id="338" r:id="rId15"/>
    <p:sldId id="315" r:id="rId16"/>
    <p:sldId id="335" r:id="rId17"/>
    <p:sldId id="328" r:id="rId18"/>
    <p:sldId id="325" r:id="rId19"/>
    <p:sldId id="343" r:id="rId20"/>
    <p:sldId id="344" r:id="rId21"/>
    <p:sldId id="346" r:id="rId22"/>
    <p:sldId id="329" r:id="rId23"/>
    <p:sldId id="330" r:id="rId24"/>
    <p:sldId id="331" r:id="rId25"/>
    <p:sldId id="345" r:id="rId26"/>
    <p:sldId id="333" r:id="rId27"/>
    <p:sldId id="334" r:id="rId28"/>
    <p:sldId id="347" r:id="rId29"/>
    <p:sldId id="304" r:id="rId30"/>
    <p:sldId id="310" r:id="rId31"/>
    <p:sldId id="312" r:id="rId32"/>
    <p:sldId id="290" r:id="rId33"/>
    <p:sldId id="301" r:id="rId34"/>
    <p:sldId id="302" r:id="rId35"/>
    <p:sldId id="295" r:id="rId36"/>
    <p:sldId id="342" r:id="rId37"/>
    <p:sldId id="308" r:id="rId38"/>
    <p:sldId id="340" r:id="rId39"/>
    <p:sldId id="341" r:id="rId40"/>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12"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12"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12"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12"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12" charset="-128"/>
        <a:cs typeface="+mn-cs"/>
      </a:defRPr>
    </a:lvl5pPr>
    <a:lvl6pPr marL="2286000" algn="l" defTabSz="914400" rtl="0" eaLnBrk="1" latinLnBrk="0" hangingPunct="1">
      <a:defRPr kern="1200">
        <a:solidFill>
          <a:schemeClr val="tx1"/>
        </a:solidFill>
        <a:latin typeface="Arial" charset="0"/>
        <a:ea typeface="ＭＳ Ｐゴシック" pitchFamily="-112" charset="-128"/>
        <a:cs typeface="+mn-cs"/>
      </a:defRPr>
    </a:lvl6pPr>
    <a:lvl7pPr marL="2743200" algn="l" defTabSz="914400" rtl="0" eaLnBrk="1" latinLnBrk="0" hangingPunct="1">
      <a:defRPr kern="1200">
        <a:solidFill>
          <a:schemeClr val="tx1"/>
        </a:solidFill>
        <a:latin typeface="Arial" charset="0"/>
        <a:ea typeface="ＭＳ Ｐゴシック" pitchFamily="-112" charset="-128"/>
        <a:cs typeface="+mn-cs"/>
      </a:defRPr>
    </a:lvl7pPr>
    <a:lvl8pPr marL="3200400" algn="l" defTabSz="914400" rtl="0" eaLnBrk="1" latinLnBrk="0" hangingPunct="1">
      <a:defRPr kern="1200">
        <a:solidFill>
          <a:schemeClr val="tx1"/>
        </a:solidFill>
        <a:latin typeface="Arial" charset="0"/>
        <a:ea typeface="ＭＳ Ｐゴシック" pitchFamily="-112" charset="-128"/>
        <a:cs typeface="+mn-cs"/>
      </a:defRPr>
    </a:lvl8pPr>
    <a:lvl9pPr marL="3657600" algn="l" defTabSz="914400" rtl="0" eaLnBrk="1" latinLnBrk="0" hangingPunct="1">
      <a:defRPr kern="1200">
        <a:solidFill>
          <a:schemeClr val="tx1"/>
        </a:solidFill>
        <a:latin typeface="Arial" charset="0"/>
        <a:ea typeface="ＭＳ Ｐゴシック" pitchFamily="-112"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0" autoAdjust="0"/>
    <p:restoredTop sz="64783" autoAdjust="0"/>
  </p:normalViewPr>
  <p:slideViewPr>
    <p:cSldViewPr snapToObjects="1">
      <p:cViewPr varScale="1">
        <p:scale>
          <a:sx n="77" d="100"/>
          <a:sy n="77" d="100"/>
        </p:scale>
        <p:origin x="-1344" y="-90"/>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Arbeitsblatt1.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Office_Excel-Arbeitsblatt2.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Arbeitsblatt3.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Tabelle1!$B$1</c:f>
              <c:strCache>
                <c:ptCount val="1"/>
                <c:pt idx="0">
                  <c:v>exact nearest neighbors</c:v>
                </c:pt>
              </c:strCache>
            </c:strRef>
          </c:tx>
          <c:cat>
            <c:numRef>
              <c:f>Tabelle1!$A$2:$A$5</c:f>
              <c:numCache>
                <c:formatCode>0.00%</c:formatCode>
                <c:ptCount val="4"/>
                <c:pt idx="0">
                  <c:v>1.000000000000001E-4</c:v>
                </c:pt>
                <c:pt idx="1">
                  <c:v>1.0000000000000007E-3</c:v>
                </c:pt>
                <c:pt idx="2" formatCode="0%">
                  <c:v>1.0000000000000007E-2</c:v>
                </c:pt>
                <c:pt idx="3" formatCode="0%">
                  <c:v>0.1</c:v>
                </c:pt>
              </c:numCache>
            </c:numRef>
          </c:cat>
          <c:val>
            <c:numRef>
              <c:f>Tabelle1!$B$2:$B$5</c:f>
              <c:numCache>
                <c:formatCode>General</c:formatCode>
                <c:ptCount val="4"/>
                <c:pt idx="0">
                  <c:v>0.78</c:v>
                </c:pt>
                <c:pt idx="1">
                  <c:v>0.91</c:v>
                </c:pt>
                <c:pt idx="2">
                  <c:v>0.93</c:v>
                </c:pt>
                <c:pt idx="3">
                  <c:v>0.94000000000000028</c:v>
                </c:pt>
              </c:numCache>
            </c:numRef>
          </c:val>
        </c:ser>
        <c:ser>
          <c:idx val="1"/>
          <c:order val="1"/>
          <c:tx>
            <c:strRef>
              <c:f>Tabelle1!$C$1</c:f>
              <c:strCache>
                <c:ptCount val="1"/>
                <c:pt idx="0">
                  <c:v>approximate nearest neighbors (k-means tree)</c:v>
                </c:pt>
              </c:strCache>
            </c:strRef>
          </c:tx>
          <c:cat>
            <c:numRef>
              <c:f>Tabelle1!$A$2:$A$5</c:f>
              <c:numCache>
                <c:formatCode>0.00%</c:formatCode>
                <c:ptCount val="4"/>
                <c:pt idx="0">
                  <c:v>1.000000000000001E-4</c:v>
                </c:pt>
                <c:pt idx="1">
                  <c:v>1.0000000000000007E-3</c:v>
                </c:pt>
                <c:pt idx="2" formatCode="0%">
                  <c:v>1.0000000000000007E-2</c:v>
                </c:pt>
                <c:pt idx="3" formatCode="0%">
                  <c:v>0.1</c:v>
                </c:pt>
              </c:numCache>
            </c:numRef>
          </c:cat>
          <c:val>
            <c:numRef>
              <c:f>Tabelle1!$C$2:$C$5</c:f>
              <c:numCache>
                <c:formatCode>General</c:formatCode>
                <c:ptCount val="4"/>
              </c:numCache>
            </c:numRef>
          </c:val>
        </c:ser>
        <c:axId val="134226688"/>
        <c:axId val="134228608"/>
      </c:barChart>
      <c:catAx>
        <c:axId val="134226688"/>
        <c:scaling>
          <c:orientation val="minMax"/>
        </c:scaling>
        <c:axPos val="b"/>
        <c:title>
          <c:tx>
            <c:rich>
              <a:bodyPr/>
              <a:lstStyle/>
              <a:p>
                <a:pPr>
                  <a:defRPr/>
                </a:pPr>
                <a:r>
                  <a:rPr lang="en-US" dirty="0" smtClean="0"/>
                  <a:t>relative</a:t>
                </a:r>
                <a:r>
                  <a:rPr lang="en-US" baseline="0" dirty="0" smtClean="0"/>
                  <a:t> number of nearest neighbors</a:t>
                </a:r>
                <a:endParaRPr lang="en-US" dirty="0"/>
              </a:p>
            </c:rich>
          </c:tx>
        </c:title>
        <c:numFmt formatCode="0.00%" sourceLinked="1"/>
        <c:tickLblPos val="nextTo"/>
        <c:crossAx val="134228608"/>
        <c:crosses val="autoZero"/>
        <c:auto val="1"/>
        <c:lblAlgn val="ctr"/>
        <c:lblOffset val="100"/>
      </c:catAx>
      <c:valAx>
        <c:axId val="134228608"/>
        <c:scaling>
          <c:orientation val="minMax"/>
        </c:scaling>
        <c:axPos val="l"/>
        <c:majorGridlines/>
        <c:title>
          <c:tx>
            <c:rich>
              <a:bodyPr rot="-5400000" vert="horz"/>
              <a:lstStyle/>
              <a:p>
                <a:pPr>
                  <a:defRPr/>
                </a:pPr>
                <a:r>
                  <a:rPr lang="en-US" dirty="0" smtClean="0"/>
                  <a:t>relative precision</a:t>
                </a:r>
                <a:endParaRPr lang="en-US" dirty="0"/>
              </a:p>
            </c:rich>
          </c:tx>
        </c:title>
        <c:numFmt formatCode="0\ %" sourceLinked="0"/>
        <c:tickLblPos val="nextTo"/>
        <c:crossAx val="134226688"/>
        <c:crosses val="autoZero"/>
        <c:crossBetween val="between"/>
      </c:valAx>
    </c:plotArea>
    <c:legend>
      <c:legendPos val="r"/>
    </c:legend>
    <c:plotVisOnly val="1"/>
  </c:chart>
  <c:txPr>
    <a:bodyPr/>
    <a:lstStyle/>
    <a:p>
      <a:pPr>
        <a:defRPr sz="1800"/>
      </a:pPr>
      <a:endParaRPr lang="en-US"/>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plotArea>
      <c:layout/>
      <c:barChart>
        <c:barDir val="col"/>
        <c:grouping val="clustered"/>
        <c:ser>
          <c:idx val="0"/>
          <c:order val="0"/>
          <c:tx>
            <c:strRef>
              <c:f>Tabelle1!$B$1</c:f>
              <c:strCache>
                <c:ptCount val="1"/>
                <c:pt idx="0">
                  <c:v>exact nearest neighbors</c:v>
                </c:pt>
              </c:strCache>
            </c:strRef>
          </c:tx>
          <c:cat>
            <c:numRef>
              <c:f>Tabelle1!$A$2:$A$5</c:f>
              <c:numCache>
                <c:formatCode>0.00%</c:formatCode>
                <c:ptCount val="4"/>
                <c:pt idx="0">
                  <c:v>1.0000000000000005E-4</c:v>
                </c:pt>
                <c:pt idx="1">
                  <c:v>1.0000000000000005E-3</c:v>
                </c:pt>
                <c:pt idx="2" formatCode="0%">
                  <c:v>1.0000000000000004E-2</c:v>
                </c:pt>
                <c:pt idx="3" formatCode="0%">
                  <c:v>0.1</c:v>
                </c:pt>
              </c:numCache>
            </c:numRef>
          </c:cat>
          <c:val>
            <c:numRef>
              <c:f>Tabelle1!$B$2:$B$5</c:f>
              <c:numCache>
                <c:formatCode>General</c:formatCode>
                <c:ptCount val="4"/>
                <c:pt idx="0">
                  <c:v>0.78</c:v>
                </c:pt>
                <c:pt idx="1">
                  <c:v>0.91</c:v>
                </c:pt>
                <c:pt idx="2">
                  <c:v>0.93</c:v>
                </c:pt>
                <c:pt idx="3">
                  <c:v>0.94000000000000017</c:v>
                </c:pt>
              </c:numCache>
            </c:numRef>
          </c:val>
        </c:ser>
        <c:ser>
          <c:idx val="1"/>
          <c:order val="1"/>
          <c:tx>
            <c:strRef>
              <c:f>Tabelle1!$C$1</c:f>
              <c:strCache>
                <c:ptCount val="1"/>
                <c:pt idx="0">
                  <c:v>approximate nearest neighbors (k-means tree)</c:v>
                </c:pt>
              </c:strCache>
            </c:strRef>
          </c:tx>
          <c:cat>
            <c:numRef>
              <c:f>Tabelle1!$A$2:$A$5</c:f>
              <c:numCache>
                <c:formatCode>0.00%</c:formatCode>
                <c:ptCount val="4"/>
                <c:pt idx="0">
                  <c:v>1.0000000000000005E-4</c:v>
                </c:pt>
                <c:pt idx="1">
                  <c:v>1.0000000000000005E-3</c:v>
                </c:pt>
                <c:pt idx="2" formatCode="0%">
                  <c:v>1.0000000000000004E-2</c:v>
                </c:pt>
                <c:pt idx="3" formatCode="0%">
                  <c:v>0.1</c:v>
                </c:pt>
              </c:numCache>
            </c:numRef>
          </c:cat>
          <c:val>
            <c:numRef>
              <c:f>Tabelle1!$C$2:$C$5</c:f>
              <c:numCache>
                <c:formatCode>General</c:formatCode>
                <c:ptCount val="4"/>
                <c:pt idx="0">
                  <c:v>0.58000000000000007</c:v>
                </c:pt>
                <c:pt idx="1">
                  <c:v>0.67000000000000026</c:v>
                </c:pt>
                <c:pt idx="2">
                  <c:v>0.8500000000000002</c:v>
                </c:pt>
                <c:pt idx="3">
                  <c:v>0.9</c:v>
                </c:pt>
              </c:numCache>
            </c:numRef>
          </c:val>
        </c:ser>
        <c:axId val="135248896"/>
        <c:axId val="137827456"/>
      </c:barChart>
      <c:catAx>
        <c:axId val="135248896"/>
        <c:scaling>
          <c:orientation val="minMax"/>
        </c:scaling>
        <c:axPos val="b"/>
        <c:title>
          <c:tx>
            <c:rich>
              <a:bodyPr/>
              <a:lstStyle/>
              <a:p>
                <a:pPr>
                  <a:defRPr/>
                </a:pPr>
                <a:r>
                  <a:rPr lang="en-US" dirty="0" smtClean="0"/>
                  <a:t>relative</a:t>
                </a:r>
                <a:r>
                  <a:rPr lang="en-US" baseline="0" dirty="0" smtClean="0"/>
                  <a:t> number of nearest neighbors</a:t>
                </a:r>
                <a:endParaRPr lang="en-US" dirty="0"/>
              </a:p>
            </c:rich>
          </c:tx>
        </c:title>
        <c:numFmt formatCode="0.00%" sourceLinked="1"/>
        <c:tickLblPos val="nextTo"/>
        <c:crossAx val="137827456"/>
        <c:crosses val="autoZero"/>
        <c:auto val="1"/>
        <c:lblAlgn val="ctr"/>
        <c:lblOffset val="100"/>
      </c:catAx>
      <c:valAx>
        <c:axId val="137827456"/>
        <c:scaling>
          <c:orientation val="minMax"/>
        </c:scaling>
        <c:axPos val="l"/>
        <c:majorGridlines/>
        <c:title>
          <c:tx>
            <c:rich>
              <a:bodyPr rot="-5400000" vert="horz"/>
              <a:lstStyle/>
              <a:p>
                <a:pPr>
                  <a:defRPr/>
                </a:pPr>
                <a:r>
                  <a:rPr lang="en-US" dirty="0" smtClean="0"/>
                  <a:t>relative precision</a:t>
                </a:r>
                <a:endParaRPr lang="en-US" dirty="0"/>
              </a:p>
            </c:rich>
          </c:tx>
        </c:title>
        <c:numFmt formatCode="0\ %" sourceLinked="0"/>
        <c:tickLblPos val="nextTo"/>
        <c:crossAx val="135248896"/>
        <c:crosses val="autoZero"/>
        <c:crossBetween val="between"/>
      </c:valAx>
    </c:plotArea>
    <c:legend>
      <c:legendPos val="r"/>
    </c:legend>
    <c:plotVisOnly val="1"/>
  </c:chart>
  <c:txPr>
    <a:bodyPr/>
    <a:lstStyle/>
    <a:p>
      <a:pPr>
        <a:defRPr sz="1800"/>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en-US"/>
  <c:chart>
    <c:autoTitleDeleted val="1"/>
    <c:plotArea>
      <c:layout/>
      <c:pieChart>
        <c:varyColors val="1"/>
        <c:ser>
          <c:idx val="0"/>
          <c:order val="0"/>
          <c:tx>
            <c:strRef>
              <c:f>Tabelle1!$B$1</c:f>
              <c:strCache>
                <c:ptCount val="1"/>
                <c:pt idx="0">
                  <c:v>Spalte1</c:v>
                </c:pt>
              </c:strCache>
            </c:strRef>
          </c:tx>
          <c:cat>
            <c:strRef>
              <c:f>Tabelle1!$A$2:$A$3</c:f>
              <c:strCache>
                <c:ptCount val="2"/>
                <c:pt idx="0">
                  <c:v>NNk Search</c:v>
                </c:pt>
                <c:pt idx="1">
                  <c:v>Approximate NNk Search</c:v>
                </c:pt>
              </c:strCache>
            </c:strRef>
          </c:cat>
          <c:val>
            <c:numRef>
              <c:f>Tabelle1!$B$2:$B$3</c:f>
              <c:numCache>
                <c:formatCode>General</c:formatCode>
                <c:ptCount val="2"/>
                <c:pt idx="0">
                  <c:v>3661</c:v>
                </c:pt>
                <c:pt idx="1">
                  <c:v>267</c:v>
                </c:pt>
              </c:numCache>
            </c:numRef>
          </c:val>
        </c:ser>
        <c:firstSliceAng val="0"/>
      </c:pieChart>
    </c:plotArea>
    <c:legend>
      <c:legendPos val="r"/>
    </c:legend>
    <c:plotVisOnly val="1"/>
  </c:chart>
  <c:txPr>
    <a:bodyPr/>
    <a:lstStyle/>
    <a:p>
      <a:pPr>
        <a:defRPr sz="1800"/>
      </a:pPr>
      <a:endParaRPr lang="en-US"/>
    </a:p>
  </c:txPr>
  <c:externalData r:id="rId1"/>
</c:chartSpace>
</file>

<file path=ppt/drawings/drawing1.xml><?xml version="1.0" encoding="utf-8"?>
<c:userShapes xmlns:c="http://schemas.openxmlformats.org/drawingml/2006/chart">
  <cdr:relSizeAnchor xmlns:cdr="http://schemas.openxmlformats.org/drawingml/2006/chartDrawing">
    <cdr:from>
      <cdr:x>0.66667</cdr:x>
      <cdr:y>0.49392</cdr:y>
    </cdr:from>
    <cdr:to>
      <cdr:x>1</cdr:x>
      <cdr:y>0.67353</cdr:y>
    </cdr:to>
    <cdr:sp macro="" textlink="">
      <cdr:nvSpPr>
        <cdr:cNvPr id="6" name="Rechteck 5"/>
        <cdr:cNvSpPr/>
      </cdr:nvSpPr>
      <cdr:spPr>
        <a:xfrm xmlns:a="http://schemas.openxmlformats.org/drawingml/2006/main">
          <a:off x="5486400" y="1676400"/>
          <a:ext cx="2743200" cy="609600"/>
        </a:xfrm>
        <a:prstGeom xmlns:a="http://schemas.openxmlformats.org/drawingml/2006/main" prst="rect">
          <a:avLst/>
        </a:prstGeom>
        <a:solidFill xmlns:a="http://schemas.openxmlformats.org/drawingml/2006/main">
          <a:schemeClr val="bg1"/>
        </a:solidFill>
        <a:ln xmlns:a="http://schemas.openxmlformats.org/drawingml/2006/main" w="3175">
          <a:solidFill>
            <a:schemeClr val="bg1"/>
          </a:solid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108" charset="0"/>
                <a:ea typeface="ＭＳ Ｐゴシック" pitchFamily="-108" charset="-128"/>
                <a:cs typeface="ＭＳ Ｐゴシック" pitchFamily="-108"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EC23318E-3730-4DF7-B598-2A3259A65C15}" type="datetime1">
              <a:rPr lang="en-US"/>
              <a:pPr>
                <a:defRPr/>
              </a:pPr>
              <a:t>7/29/2010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108" charset="0"/>
                <a:ea typeface="ＭＳ Ｐゴシック" pitchFamily="-108" charset="-128"/>
                <a:cs typeface="ＭＳ Ｐゴシック" pitchFamily="-108"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9696EAB1-8189-40DB-872B-F1A46B2FF4D0}" type="slidenum">
              <a:rPr lang="en-US"/>
              <a:pPr>
                <a:defRPr/>
              </a:pPr>
              <a:t>‹Nr.›</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ＭＳ Ｐゴシック" pitchFamily="-107"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61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de-DE" dirty="0" smtClean="0">
              <a:ea typeface="ＭＳ Ｐゴシック" pitchFamily="-112" charset="-128"/>
            </a:endParaRPr>
          </a:p>
        </p:txBody>
      </p:sp>
      <p:sp>
        <p:nvSpPr>
          <p:cNvPr id="6148" name="Slide Number Placeholder 3"/>
          <p:cNvSpPr>
            <a:spLocks noGrp="1"/>
          </p:cNvSpPr>
          <p:nvPr>
            <p:ph type="sldNum" sz="quarter" idx="5"/>
          </p:nvPr>
        </p:nvSpPr>
        <p:spPr bwMode="auto">
          <a:noFill/>
          <a:ln>
            <a:miter lim="800000"/>
            <a:headEnd/>
            <a:tailEnd/>
          </a:ln>
        </p:spPr>
        <p:txBody>
          <a:bodyPr/>
          <a:lstStyle/>
          <a:p>
            <a:fld id="{CBE8CC99-7189-47B2-B6D0-BC7D8058E8C1}" type="slidenum">
              <a:rPr lang="en-US"/>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p:spPr>
      </p:sp>
      <p:sp>
        <p:nvSpPr>
          <p:cNvPr id="81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noProof="0" dirty="0" smtClean="0">
                <a:ea typeface="ＭＳ Ｐゴシック" pitchFamily="-112" charset="-128"/>
              </a:rPr>
              <a:t>A more sophisticated descriptor type,</a:t>
            </a:r>
            <a:r>
              <a:rPr lang="en-US" baseline="0" noProof="0" dirty="0" smtClean="0">
                <a:ea typeface="ＭＳ Ｐゴシック" pitchFamily="-112" charset="-128"/>
              </a:rPr>
              <a:t> </a:t>
            </a:r>
            <a:r>
              <a:rPr lang="en-US" noProof="0" dirty="0" smtClean="0">
                <a:ea typeface="ＭＳ Ｐゴシック" pitchFamily="-112" charset="-128"/>
              </a:rPr>
              <a:t>is the Gist descriptor,</a:t>
            </a:r>
            <a:r>
              <a:rPr lang="en-US" baseline="0" noProof="0" dirty="0" smtClean="0">
                <a:ea typeface="ＭＳ Ｐゴシック" pitchFamily="-112" charset="-128"/>
              </a:rPr>
              <a:t> which encodes the global structure of an image. The image is filtered by several </a:t>
            </a:r>
            <a:r>
              <a:rPr lang="en-US" baseline="0" noProof="0" dirty="0" err="1" smtClean="0">
                <a:ea typeface="ＭＳ Ｐゴシック" pitchFamily="-112" charset="-128"/>
              </a:rPr>
              <a:t>gabor</a:t>
            </a:r>
            <a:r>
              <a:rPr lang="en-US" baseline="0" noProof="0" dirty="0" smtClean="0">
                <a:ea typeface="ＭＳ Ｐゴシック" pitchFamily="-112" charset="-128"/>
              </a:rPr>
              <a:t> filter kernels, which have different orientations and sizes. The mean and standard deviation is then computed on the integral image of each filter output and is concatenated to a feature vector.</a:t>
            </a:r>
            <a:endParaRPr lang="en-US" noProof="0" dirty="0" smtClean="0">
              <a:ea typeface="ＭＳ Ｐゴシック" pitchFamily="-112" charset="-128"/>
            </a:endParaRPr>
          </a:p>
        </p:txBody>
      </p:sp>
      <p:sp>
        <p:nvSpPr>
          <p:cNvPr id="8196" name="Slide Number Placeholder 3"/>
          <p:cNvSpPr>
            <a:spLocks noGrp="1"/>
          </p:cNvSpPr>
          <p:nvPr>
            <p:ph type="sldNum" sz="quarter" idx="5"/>
          </p:nvPr>
        </p:nvSpPr>
        <p:spPr bwMode="auto">
          <a:noFill/>
          <a:ln>
            <a:miter lim="800000"/>
            <a:headEnd/>
            <a:tailEnd/>
          </a:ln>
        </p:spPr>
        <p:txBody>
          <a:bodyPr/>
          <a:lstStyle/>
          <a:p>
            <a:fld id="{D42B273B-A21B-47CB-83A8-AE9B5FFAD006}" type="slidenum">
              <a:rPr lang="en-US"/>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noProof="0" dirty="0" smtClean="0"/>
              <a:t>After generating</a:t>
            </a:r>
            <a:r>
              <a:rPr lang="en-US" baseline="0" noProof="0" dirty="0" smtClean="0"/>
              <a:t> image descriptors for all images in the database, we are able to query for similar images by searching for nearest neighbors in feature space.  Note that this feature space is typically high dimensional in the order of several hundred dimensions.(CLICK) The naive approach is to compute the distances of a query to all feature vectors in the feature space. This will give us a distance vector, (CLICK) where the smallest value corresponds to the nearest neighbor and so to the most similar image. (CLICK) Because we do that for each descriptor type, we get three separate results.</a:t>
            </a:r>
            <a:endParaRPr lang="en-US" noProof="0" dirty="0"/>
          </a:p>
        </p:txBody>
      </p:sp>
      <p:sp>
        <p:nvSpPr>
          <p:cNvPr id="4" name="Foliennummernplatzhalter 3"/>
          <p:cNvSpPr>
            <a:spLocks noGrp="1"/>
          </p:cNvSpPr>
          <p:nvPr>
            <p:ph type="sldNum" sz="quarter" idx="10"/>
          </p:nvPr>
        </p:nvSpPr>
        <p:spPr/>
        <p:txBody>
          <a:bodyPr/>
          <a:lstStyle/>
          <a:p>
            <a:pPr>
              <a:defRPr/>
            </a:pPr>
            <a:fld id="{9696EAB1-8189-40DB-872B-F1A46B2FF4D0}"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noProof="0" dirty="0" smtClean="0"/>
              <a:t>Until</a:t>
            </a:r>
            <a:r>
              <a:rPr lang="en-US" baseline="0" noProof="0" dirty="0" smtClean="0"/>
              <a:t> now each descriptor type is handled separately. Using the search results may not cover the whole idea of the query image. So a combination of image features is desired. A linear combination of the distance vectors may lead to better results, but a fixed combination cannot handle changes of the importance of different image features and therefore may not reflect the user’s mental image</a:t>
            </a:r>
            <a:endParaRPr lang="en-US" noProof="0" dirty="0"/>
          </a:p>
        </p:txBody>
      </p:sp>
      <p:sp>
        <p:nvSpPr>
          <p:cNvPr id="4" name="Foliennummernplatzhalter 3"/>
          <p:cNvSpPr>
            <a:spLocks noGrp="1"/>
          </p:cNvSpPr>
          <p:nvPr>
            <p:ph type="sldNum" sz="quarter" idx="10"/>
          </p:nvPr>
        </p:nvSpPr>
        <p:spPr/>
        <p:txBody>
          <a:bodyPr/>
          <a:lstStyle/>
          <a:p>
            <a:pPr>
              <a:defRPr/>
            </a:pPr>
            <a:fld id="{9696EAB1-8189-40DB-872B-F1A46B2FF4D0}"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noProof="0" dirty="0" smtClean="0"/>
              <a:t>Usually the importance of each feature differs by the image content itself or by the intends of the user. So the best</a:t>
            </a:r>
            <a:r>
              <a:rPr lang="en-US" baseline="0" noProof="0" dirty="0" smtClean="0"/>
              <a:t> matching weighting of the features cannot determined beforehand. (CLICK) Instead using a fixed weighting, the idea is to use all possible linear weight combinations. This leads to the </a:t>
            </a:r>
            <a:r>
              <a:rPr lang="en-US" baseline="0" noProof="0" dirty="0" err="1" smtClean="0"/>
              <a:t>NNk</a:t>
            </a:r>
            <a:r>
              <a:rPr lang="en-US" baseline="0" noProof="0" dirty="0" smtClean="0"/>
              <a:t> search algorithm introduced by </a:t>
            </a:r>
            <a:r>
              <a:rPr lang="en-US" baseline="0" noProof="0" dirty="0" err="1" smtClean="0"/>
              <a:t>Heesch</a:t>
            </a:r>
            <a:r>
              <a:rPr lang="en-US" baseline="0" noProof="0" dirty="0" smtClean="0"/>
              <a:t> in 2004. (CLICK) This is an illustration of a uniformly sampled weight space.</a:t>
            </a:r>
            <a:endParaRPr lang="en-US" noProof="0" dirty="0" smtClean="0"/>
          </a:p>
          <a:p>
            <a:endParaRPr lang="en-US" noProof="0" dirty="0" smtClean="0"/>
          </a:p>
        </p:txBody>
      </p:sp>
      <p:sp>
        <p:nvSpPr>
          <p:cNvPr id="4" name="Foliennummernplatzhalter 3"/>
          <p:cNvSpPr>
            <a:spLocks noGrp="1"/>
          </p:cNvSpPr>
          <p:nvPr>
            <p:ph type="sldNum" sz="quarter" idx="10"/>
          </p:nvPr>
        </p:nvSpPr>
        <p:spPr/>
        <p:txBody>
          <a:bodyPr/>
          <a:lstStyle/>
          <a:p>
            <a:pPr>
              <a:defRPr/>
            </a:pPr>
            <a:fld id="{9696EAB1-8189-40DB-872B-F1A46B2FF4D0}"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noProof="0" dirty="0" smtClean="0"/>
              <a:t>Suppose we pick one weight combination out of the weight space (CLICK). With that weighting</a:t>
            </a:r>
            <a:r>
              <a:rPr lang="en-US" baseline="0" noProof="0" dirty="0" smtClean="0"/>
              <a:t>, the distance vectors are linearly combined (CLICK) which gives us a new distance vector (CLICK). The smallest element corresponds to a nearest neighbor which is then added to </a:t>
            </a:r>
            <a:r>
              <a:rPr lang="en-US" baseline="0" noProof="0" dirty="0" err="1" smtClean="0"/>
              <a:t>NNk</a:t>
            </a:r>
            <a:r>
              <a:rPr lang="en-US" baseline="0" noProof="0" dirty="0" smtClean="0"/>
              <a:t> search result.</a:t>
            </a:r>
            <a:endParaRPr lang="en-US" noProof="0" dirty="0" smtClean="0"/>
          </a:p>
          <a:p>
            <a:endParaRPr lang="en-US" noProof="0" dirty="0" smtClean="0"/>
          </a:p>
        </p:txBody>
      </p:sp>
      <p:sp>
        <p:nvSpPr>
          <p:cNvPr id="4" name="Foliennummernplatzhalter 3"/>
          <p:cNvSpPr>
            <a:spLocks noGrp="1"/>
          </p:cNvSpPr>
          <p:nvPr>
            <p:ph type="sldNum" sz="quarter" idx="10"/>
          </p:nvPr>
        </p:nvSpPr>
        <p:spPr/>
        <p:txBody>
          <a:bodyPr/>
          <a:lstStyle/>
          <a:p>
            <a:pPr>
              <a:defRPr/>
            </a:pPr>
            <a:fld id="{9696EAB1-8189-40DB-872B-F1A46B2FF4D0}"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noProof="0" dirty="0" smtClean="0"/>
              <a:t>To</a:t>
            </a:r>
            <a:r>
              <a:rPr lang="en-US" baseline="0" noProof="0" dirty="0" smtClean="0"/>
              <a:t> retrieve the complete </a:t>
            </a:r>
            <a:r>
              <a:rPr lang="en-US" baseline="0" noProof="0" dirty="0" err="1" smtClean="0"/>
              <a:t>NNk</a:t>
            </a:r>
            <a:r>
              <a:rPr lang="en-US" baseline="0" noProof="0" dirty="0" smtClean="0"/>
              <a:t> set, the previous step is repeated for all weight combinations (CLICK). As a result of the search each combination of weights is now associated with the best matching image in the database. (CLICK) A property of the sampled weight space is, that nearby weightings may have the same nearest neighbor and form a region, as illustrated by the right figure.(CLICK) So the final </a:t>
            </a:r>
            <a:r>
              <a:rPr lang="en-US" baseline="0" noProof="0" dirty="0" err="1" smtClean="0"/>
              <a:t>NNk</a:t>
            </a:r>
            <a:r>
              <a:rPr lang="en-US" baseline="0" noProof="0" dirty="0" smtClean="0"/>
              <a:t> search result is the set of all unique nearest neighbors.</a:t>
            </a:r>
            <a:endParaRPr lang="en-US" noProof="0" dirty="0"/>
          </a:p>
        </p:txBody>
      </p:sp>
      <p:sp>
        <p:nvSpPr>
          <p:cNvPr id="4" name="Foliennummernplatzhalter 3"/>
          <p:cNvSpPr>
            <a:spLocks noGrp="1"/>
          </p:cNvSpPr>
          <p:nvPr>
            <p:ph type="sldNum" sz="quarter" idx="10"/>
          </p:nvPr>
        </p:nvSpPr>
        <p:spPr/>
        <p:txBody>
          <a:bodyPr/>
          <a:lstStyle/>
          <a:p>
            <a:pPr>
              <a:defRPr/>
            </a:pPr>
            <a:fld id="{9696EAB1-8189-40DB-872B-F1A46B2FF4D0}"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noProof="0" dirty="0" smtClean="0"/>
              <a:t>The </a:t>
            </a:r>
            <a:r>
              <a:rPr lang="en-US" noProof="0" dirty="0" err="1" smtClean="0"/>
              <a:t>NNk</a:t>
            </a:r>
            <a:r>
              <a:rPr lang="en-US" noProof="0" dirty="0" smtClean="0"/>
              <a:t> Search algorithm retrieves more relevant</a:t>
            </a:r>
            <a:r>
              <a:rPr lang="en-US" baseline="0" noProof="0" dirty="0" smtClean="0"/>
              <a:t> images than a simple nearest neighbor search considering just one feature would do. However, t</a:t>
            </a:r>
            <a:r>
              <a:rPr lang="en-US" noProof="0" dirty="0" smtClean="0"/>
              <a:t>he main drawback of the </a:t>
            </a:r>
            <a:r>
              <a:rPr lang="en-US" noProof="0" dirty="0" err="1" smtClean="0"/>
              <a:t>NNk</a:t>
            </a:r>
            <a:r>
              <a:rPr lang="en-US" noProof="0" dirty="0" smtClean="0"/>
              <a:t> Search algorithm</a:t>
            </a:r>
            <a:r>
              <a:rPr lang="en-US" baseline="0" noProof="0" dirty="0" smtClean="0"/>
              <a:t> is its expensive computation, which is linear in the number of the image in the database. (CLICK) </a:t>
            </a:r>
            <a:r>
              <a:rPr lang="en-US" baseline="0" noProof="0" dirty="0" err="1" smtClean="0"/>
              <a:t>Precomputing</a:t>
            </a:r>
            <a:r>
              <a:rPr lang="en-US" baseline="0" noProof="0" dirty="0" smtClean="0"/>
              <a:t> the </a:t>
            </a:r>
            <a:r>
              <a:rPr lang="en-US" baseline="0" noProof="0" dirty="0" err="1" smtClean="0"/>
              <a:t>NNk</a:t>
            </a:r>
            <a:r>
              <a:rPr lang="en-US" baseline="0" noProof="0" dirty="0" smtClean="0"/>
              <a:t> </a:t>
            </a:r>
            <a:r>
              <a:rPr lang="en-US" baseline="0" noProof="0" dirty="0" err="1" smtClean="0"/>
              <a:t>neighborship</a:t>
            </a:r>
            <a:r>
              <a:rPr lang="en-US" baseline="0" noProof="0" dirty="0" smtClean="0"/>
              <a:t> is an option, but is quadratic in the number of images. (CLICK) This quickly becomes infeasible for large databases such as the one we are using, containing one million images.(CLICK)</a:t>
            </a:r>
          </a:p>
          <a:p>
            <a:r>
              <a:rPr lang="en-US" baseline="0" noProof="0" dirty="0" smtClean="0"/>
              <a:t>Our idea is to use a smaller set of probable images for the actual </a:t>
            </a:r>
            <a:r>
              <a:rPr lang="en-US" baseline="0" noProof="0" dirty="0" err="1" smtClean="0"/>
              <a:t>NNk</a:t>
            </a:r>
            <a:r>
              <a:rPr lang="en-US" baseline="0" noProof="0" dirty="0" smtClean="0"/>
              <a:t> computation. (CLICK) With a fast approximate nearest neighbor search we are able to accelerate the whole search process.</a:t>
            </a:r>
          </a:p>
        </p:txBody>
      </p:sp>
      <p:sp>
        <p:nvSpPr>
          <p:cNvPr id="4" name="Foliennummernplatzhalter 3"/>
          <p:cNvSpPr>
            <a:spLocks noGrp="1"/>
          </p:cNvSpPr>
          <p:nvPr>
            <p:ph type="sldNum" sz="quarter" idx="10"/>
          </p:nvPr>
        </p:nvSpPr>
        <p:spPr/>
        <p:txBody>
          <a:bodyPr/>
          <a:lstStyle/>
          <a:p>
            <a:pPr>
              <a:defRPr/>
            </a:pPr>
            <a:fld id="{9696EAB1-8189-40DB-872B-F1A46B2FF4D0}"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baseline="0" noProof="0" dirty="0" smtClean="0"/>
              <a:t>I will now describe how the </a:t>
            </a:r>
            <a:r>
              <a:rPr lang="en-US" baseline="0" noProof="0" dirty="0" err="1" smtClean="0"/>
              <a:t>NNk</a:t>
            </a:r>
            <a:r>
              <a:rPr lang="en-US" baseline="0" noProof="0" dirty="0" smtClean="0"/>
              <a:t> search approximation works. Instead of computing the distances for all feature vectors, we do this only on the _n_ approximate nearest neighbors with respect to each feature space. (CLICK) Since the nearest neighbors for each feature might not completely overlap we additionally need compute the missing distances. (CLICK) In our application we only gather 10000 approximate nearest neighbors and perform the </a:t>
            </a:r>
            <a:r>
              <a:rPr lang="en-US" baseline="0" noProof="0" dirty="0" err="1" smtClean="0"/>
              <a:t>NNk</a:t>
            </a:r>
            <a:r>
              <a:rPr lang="en-US" baseline="0" noProof="0" dirty="0" smtClean="0"/>
              <a:t> computation on that set. (CLICK) As previously this gives us the </a:t>
            </a:r>
            <a:r>
              <a:rPr lang="en-US" baseline="0" noProof="0" dirty="0" err="1" smtClean="0"/>
              <a:t>NNk</a:t>
            </a:r>
            <a:r>
              <a:rPr lang="en-US" baseline="0" noProof="0" dirty="0" smtClean="0"/>
              <a:t> result. I will show you in a minute that this approximation only slightly decreases precision of  the search, but largely accelerates retrieval speed.</a:t>
            </a:r>
            <a:endParaRPr lang="en-US" noProof="0" dirty="0"/>
          </a:p>
        </p:txBody>
      </p:sp>
      <p:sp>
        <p:nvSpPr>
          <p:cNvPr id="4" name="Foliennummernplatzhalter 3"/>
          <p:cNvSpPr>
            <a:spLocks noGrp="1"/>
          </p:cNvSpPr>
          <p:nvPr>
            <p:ph type="sldNum" sz="quarter" idx="10"/>
          </p:nvPr>
        </p:nvSpPr>
        <p:spPr/>
        <p:txBody>
          <a:bodyPr/>
          <a:lstStyle/>
          <a:p>
            <a:pPr>
              <a:defRPr/>
            </a:pPr>
            <a:fld id="{9696EAB1-8189-40DB-872B-F1A46B2FF4D0}"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noProof="0" dirty="0" smtClean="0"/>
              <a:t>We propose</a:t>
            </a:r>
            <a:r>
              <a:rPr lang="en-US" baseline="0" noProof="0" dirty="0" smtClean="0"/>
              <a:t> to use a k-means tree to compute approximate nearest neighbors. Assume the points on the left are the high dimensional points we want to index in a k-means tree. This process uses recursive k-means clustering of the data to build a search tree. Initially we cluster all data into _k_ clusters and represent the clusters as nodes in a k-</a:t>
            </a:r>
            <a:r>
              <a:rPr lang="en-US" baseline="0" noProof="0" dirty="0" err="1" smtClean="0"/>
              <a:t>ary</a:t>
            </a:r>
            <a:r>
              <a:rPr lang="en-US" baseline="0" noProof="0" dirty="0" smtClean="0"/>
              <a:t> tree. (CLICK) (CLICK) (CLICK) (CLICK) Each resulting cluster with a sufficiently large number of remaining points gets recursively clustered and the points in a parent node are distributed to its child nodes. (CLICK) (CLICK)</a:t>
            </a:r>
            <a:endParaRPr lang="en-US" noProof="0" dirty="0"/>
          </a:p>
        </p:txBody>
      </p:sp>
      <p:sp>
        <p:nvSpPr>
          <p:cNvPr id="4" name="Foliennummernplatzhalter 3"/>
          <p:cNvSpPr>
            <a:spLocks noGrp="1"/>
          </p:cNvSpPr>
          <p:nvPr>
            <p:ph type="sldNum" sz="quarter" idx="10"/>
          </p:nvPr>
        </p:nvSpPr>
        <p:spPr/>
        <p:txBody>
          <a:bodyPr/>
          <a:lstStyle/>
          <a:p>
            <a:pPr>
              <a:defRPr/>
            </a:pPr>
            <a:fld id="{9696EAB1-8189-40DB-872B-F1A46B2FF4D0}"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noProof="0" dirty="0" smtClean="0"/>
              <a:t>Given the k-means tree that we just built, how do we compute</a:t>
            </a:r>
            <a:r>
              <a:rPr lang="en-US" baseline="0" noProof="0" dirty="0" smtClean="0"/>
              <a:t> the approximate nearest neighbors, given a query point q (CLICK)? We use a best bin first strategy to quickly retrieve our result. This means that we visit the nodes in order of the distance to the query point. As soon as we have gathered the desired number of results, the traversal gets stopped. I will now show you an example of querying five nearest neighbors. We start at the root node (CLICK). As you can see on the left the nearest cluster to the query is the gray one (CLICK). Now we have found two additional cluster which we visit again in order of the distance to the query. (CLICK) After finishing this </a:t>
            </a:r>
            <a:r>
              <a:rPr lang="en-US" baseline="0" noProof="0" dirty="0" err="1" smtClean="0"/>
              <a:t>subtree</a:t>
            </a:r>
            <a:r>
              <a:rPr lang="en-US" baseline="0" noProof="0" dirty="0" smtClean="0"/>
              <a:t>, the next nearest </a:t>
            </a:r>
            <a:r>
              <a:rPr lang="en-US" baseline="0" noProof="0" dirty="0" err="1" smtClean="0"/>
              <a:t>subtree</a:t>
            </a:r>
            <a:r>
              <a:rPr lang="en-US" baseline="0" noProof="0" dirty="0" smtClean="0"/>
              <a:t> is the green one (CLICK). Now we have gathered the desired five nearest neighbors. (CLICK)</a:t>
            </a:r>
            <a:endParaRPr lang="en-US" noProof="0" dirty="0"/>
          </a:p>
        </p:txBody>
      </p:sp>
      <p:sp>
        <p:nvSpPr>
          <p:cNvPr id="4" name="Foliennummernplatzhalter 3"/>
          <p:cNvSpPr>
            <a:spLocks noGrp="1"/>
          </p:cNvSpPr>
          <p:nvPr>
            <p:ph type="sldNum" sz="quarter" idx="10"/>
          </p:nvPr>
        </p:nvSpPr>
        <p:spPr/>
        <p:txBody>
          <a:bodyPr/>
          <a:lstStyle/>
          <a:p>
            <a:pPr>
              <a:defRPr/>
            </a:pPr>
            <a:fld id="{9696EAB1-8189-40DB-872B-F1A46B2FF4D0}"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p:spPr>
      </p:sp>
      <p:sp>
        <p:nvSpPr>
          <p:cNvPr id="8195" name="Notes Placeholder 2"/>
          <p:cNvSpPr>
            <a:spLocks noGrp="1"/>
          </p:cNvSpPr>
          <p:nvPr>
            <p:ph type="body" idx="1"/>
          </p:nvPr>
        </p:nvSpPr>
        <p:spPr bwMode="auto">
          <a:noFill/>
        </p:spPr>
        <p:txBody>
          <a:bodyPr/>
          <a:lstStyle/>
          <a:p>
            <a:r>
              <a:rPr lang="en-US" noProof="0" dirty="0" smtClean="0">
                <a:ea typeface="ＭＳ Ｐゴシック" charset="-128"/>
                <a:cs typeface="ＭＳ Ｐゴシック" charset="-128"/>
              </a:rPr>
              <a:t>Welcome to my talk about interactively browsing large image databases.</a:t>
            </a:r>
            <a:r>
              <a:rPr lang="en-US" baseline="0" noProof="0" dirty="0" smtClean="0">
                <a:ea typeface="ＭＳ Ｐゴシック" charset="-128"/>
                <a:cs typeface="ＭＳ Ｐゴシック" charset="-128"/>
              </a:rPr>
              <a:t> This a joint work with Mathias </a:t>
            </a:r>
            <a:r>
              <a:rPr lang="en-US" baseline="0" noProof="0" dirty="0" err="1" smtClean="0">
                <a:ea typeface="ＭＳ Ｐゴシック" charset="-128"/>
                <a:cs typeface="ＭＳ Ｐゴシック" charset="-128"/>
              </a:rPr>
              <a:t>Eitz</a:t>
            </a:r>
            <a:r>
              <a:rPr lang="en-US" baseline="0" noProof="0" dirty="0" smtClean="0">
                <a:ea typeface="ＭＳ Ｐゴシック" charset="-128"/>
                <a:cs typeface="ＭＳ Ｐゴシック" charset="-128"/>
              </a:rPr>
              <a:t> and Marc </a:t>
            </a:r>
            <a:r>
              <a:rPr lang="en-US" baseline="0" noProof="0" dirty="0" err="1" smtClean="0">
                <a:ea typeface="ＭＳ Ｐゴシック" charset="-128"/>
                <a:cs typeface="ＭＳ Ｐゴシック" charset="-128"/>
              </a:rPr>
              <a:t>Alexa</a:t>
            </a:r>
            <a:r>
              <a:rPr lang="en-US" baseline="0" noProof="0" dirty="0" smtClean="0">
                <a:ea typeface="ＭＳ Ｐゴシック" charset="-128"/>
                <a:cs typeface="ＭＳ Ｐゴシック" charset="-128"/>
              </a:rPr>
              <a:t> from the TU Berlin.</a:t>
            </a:r>
            <a:endParaRPr lang="en-US" noProof="0" dirty="0">
              <a:ea typeface="ＭＳ Ｐゴシック" charset="-128"/>
              <a:cs typeface="ＭＳ Ｐゴシック" charset="-128"/>
            </a:endParaRPr>
          </a:p>
        </p:txBody>
      </p:sp>
      <p:sp>
        <p:nvSpPr>
          <p:cNvPr id="8196" name="Slide Number Placeholder 3"/>
          <p:cNvSpPr>
            <a:spLocks noGrp="1"/>
          </p:cNvSpPr>
          <p:nvPr>
            <p:ph type="sldNum" sz="quarter" idx="5"/>
          </p:nvPr>
        </p:nvSpPr>
        <p:spPr bwMode="auto">
          <a:noFill/>
          <a:ln>
            <a:miter lim="800000"/>
            <a:headEnd/>
            <a:tailEnd/>
          </a:ln>
        </p:spPr>
        <p:txBody>
          <a:bodyPr/>
          <a:lstStyle/>
          <a:p>
            <a:fld id="{A2CF20B7-42C2-8249-8D48-BBF7551B4A67}" type="slidenum">
              <a:rPr lang="en-US"/>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noProof="0" dirty="0" smtClean="0"/>
              <a:t>Here are some numbers of the resulting precision and performance of our system when</a:t>
            </a:r>
            <a:r>
              <a:rPr lang="en-US" baseline="0" noProof="0" dirty="0" smtClean="0"/>
              <a:t> searching in a collection of one million images. When using the k-means tree to search for 10000 neighbors we still reach a precision of 85%. This means that 85 % of the images returned using our approximated </a:t>
            </a:r>
            <a:r>
              <a:rPr lang="en-US" baseline="0" noProof="0" dirty="0" err="1" smtClean="0"/>
              <a:t>nnk</a:t>
            </a:r>
            <a:r>
              <a:rPr lang="en-US" baseline="0" noProof="0" dirty="0" smtClean="0"/>
              <a:t> search are similar to those returned by the exact search. However the query is now interactive and takes only a fraction of a second.</a:t>
            </a:r>
            <a:endParaRPr lang="en-US" noProof="0" dirty="0"/>
          </a:p>
        </p:txBody>
      </p:sp>
      <p:sp>
        <p:nvSpPr>
          <p:cNvPr id="4" name="Foliennummernplatzhalter 3"/>
          <p:cNvSpPr>
            <a:spLocks noGrp="1"/>
          </p:cNvSpPr>
          <p:nvPr>
            <p:ph type="sldNum" sz="quarter" idx="10"/>
          </p:nvPr>
        </p:nvSpPr>
        <p:spPr/>
        <p:txBody>
          <a:bodyPr/>
          <a:lstStyle/>
          <a:p>
            <a:pPr>
              <a:defRPr/>
            </a:pPr>
            <a:fld id="{9696EAB1-8189-40DB-872B-F1A46B2FF4D0}"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err="1" smtClean="0"/>
              <a:t>This</a:t>
            </a:r>
            <a:r>
              <a:rPr lang="de-DE" dirty="0" smtClean="0"/>
              <a:t> </a:t>
            </a:r>
            <a:r>
              <a:rPr lang="de-DE" dirty="0" err="1" smtClean="0"/>
              <a:t>is</a:t>
            </a:r>
            <a:r>
              <a:rPr lang="de-DE" baseline="0" dirty="0" smtClean="0"/>
              <a:t> </a:t>
            </a:r>
            <a:r>
              <a:rPr lang="de-DE" baseline="0" dirty="0" err="1" smtClean="0"/>
              <a:t>how</a:t>
            </a:r>
            <a:r>
              <a:rPr lang="de-DE" baseline="0" dirty="0" smtClean="0"/>
              <a:t> </a:t>
            </a:r>
            <a:r>
              <a:rPr lang="de-DE" baseline="0" dirty="0" err="1" smtClean="0"/>
              <a:t>our</a:t>
            </a:r>
            <a:r>
              <a:rPr lang="de-DE" baseline="0" dirty="0" smtClean="0"/>
              <a:t> </a:t>
            </a:r>
            <a:r>
              <a:rPr lang="de-DE" baseline="0" dirty="0" err="1" smtClean="0"/>
              <a:t>user</a:t>
            </a:r>
            <a:r>
              <a:rPr lang="de-DE" baseline="0" dirty="0" smtClean="0"/>
              <a:t> </a:t>
            </a:r>
            <a:r>
              <a:rPr lang="de-DE" baseline="0" dirty="0" err="1" smtClean="0"/>
              <a:t>interface</a:t>
            </a:r>
            <a:r>
              <a:rPr lang="de-DE" baseline="0" dirty="0" smtClean="0"/>
              <a:t> </a:t>
            </a:r>
            <a:r>
              <a:rPr lang="de-DE" baseline="0" dirty="0" err="1" smtClean="0"/>
              <a:t>looks</a:t>
            </a:r>
            <a:r>
              <a:rPr lang="de-DE" baseline="0" dirty="0" smtClean="0"/>
              <a:t> </a:t>
            </a:r>
            <a:r>
              <a:rPr lang="de-DE" baseline="0" dirty="0" err="1" smtClean="0"/>
              <a:t>like</a:t>
            </a:r>
            <a:r>
              <a:rPr lang="de-DE" baseline="0" dirty="0" smtClean="0"/>
              <a:t>. The </a:t>
            </a:r>
            <a:r>
              <a:rPr lang="de-DE" baseline="0" dirty="0" err="1" smtClean="0"/>
              <a:t>query</a:t>
            </a:r>
            <a:r>
              <a:rPr lang="de-DE" baseline="0" dirty="0" smtClean="0"/>
              <a:t> </a:t>
            </a:r>
            <a:r>
              <a:rPr lang="de-DE" baseline="0" dirty="0" err="1" smtClean="0"/>
              <a:t>image</a:t>
            </a:r>
            <a:r>
              <a:rPr lang="de-DE" baseline="0" dirty="0" smtClean="0"/>
              <a:t> </a:t>
            </a:r>
            <a:r>
              <a:rPr lang="de-DE" baseline="0" dirty="0" err="1" smtClean="0"/>
              <a:t>is</a:t>
            </a:r>
            <a:r>
              <a:rPr lang="de-DE" baseline="0" dirty="0" smtClean="0"/>
              <a:t> </a:t>
            </a:r>
            <a:r>
              <a:rPr lang="de-DE" baseline="0" dirty="0" err="1" smtClean="0"/>
              <a:t>shown</a:t>
            </a:r>
            <a:r>
              <a:rPr lang="de-DE" baseline="0" dirty="0" smtClean="0"/>
              <a:t> in </a:t>
            </a:r>
            <a:r>
              <a:rPr lang="de-DE" baseline="0" dirty="0" err="1" smtClean="0"/>
              <a:t>the</a:t>
            </a:r>
            <a:r>
              <a:rPr lang="de-DE" baseline="0" dirty="0" smtClean="0"/>
              <a:t> </a:t>
            </a:r>
            <a:r>
              <a:rPr lang="de-DE" baseline="0" dirty="0" err="1" smtClean="0"/>
              <a:t>middle</a:t>
            </a:r>
            <a:r>
              <a:rPr lang="de-DE" baseline="0" dirty="0" smtClean="0"/>
              <a:t> </a:t>
            </a:r>
            <a:r>
              <a:rPr lang="de-DE" baseline="0" dirty="0" err="1" smtClean="0"/>
              <a:t>and</a:t>
            </a:r>
            <a:r>
              <a:rPr lang="de-DE" baseline="0" dirty="0" smtClean="0"/>
              <a:t> </a:t>
            </a:r>
            <a:r>
              <a:rPr lang="de-DE" baseline="0" dirty="0" err="1" smtClean="0"/>
              <a:t>the</a:t>
            </a:r>
            <a:r>
              <a:rPr lang="de-DE" baseline="0" dirty="0" smtClean="0"/>
              <a:t> </a:t>
            </a:r>
            <a:r>
              <a:rPr lang="de-DE" baseline="0" dirty="0" err="1" smtClean="0"/>
              <a:t>corresponding</a:t>
            </a:r>
            <a:r>
              <a:rPr lang="de-DE" baseline="0" dirty="0" smtClean="0"/>
              <a:t> </a:t>
            </a:r>
            <a:r>
              <a:rPr lang="de-DE" baseline="0" dirty="0" err="1" smtClean="0"/>
              <a:t>query</a:t>
            </a:r>
            <a:r>
              <a:rPr lang="de-DE" baseline="0" dirty="0" smtClean="0"/>
              <a:t> </a:t>
            </a:r>
            <a:r>
              <a:rPr lang="de-DE" baseline="0" dirty="0" err="1" smtClean="0"/>
              <a:t>results</a:t>
            </a:r>
            <a:r>
              <a:rPr lang="de-DE" baseline="0" dirty="0" smtClean="0"/>
              <a:t> </a:t>
            </a:r>
            <a:r>
              <a:rPr lang="de-DE" baseline="0" dirty="0" err="1" smtClean="0"/>
              <a:t>are</a:t>
            </a:r>
            <a:r>
              <a:rPr lang="de-DE" baseline="0" dirty="0" smtClean="0"/>
              <a:t> </a:t>
            </a:r>
            <a:r>
              <a:rPr lang="de-DE" baseline="0" dirty="0" err="1" smtClean="0"/>
              <a:t>overLAYED</a:t>
            </a:r>
            <a:r>
              <a:rPr lang="de-DE" baseline="0" dirty="0" smtClean="0"/>
              <a:t> </a:t>
            </a:r>
            <a:r>
              <a:rPr lang="de-DE" baseline="0" dirty="0" err="1" smtClean="0"/>
              <a:t>over</a:t>
            </a:r>
            <a:r>
              <a:rPr lang="de-DE" baseline="0" dirty="0" smtClean="0"/>
              <a:t> </a:t>
            </a:r>
            <a:r>
              <a:rPr lang="de-DE" baseline="0" dirty="0" err="1" smtClean="0"/>
              <a:t>the</a:t>
            </a:r>
            <a:r>
              <a:rPr lang="de-DE" baseline="0" dirty="0" smtClean="0"/>
              <a:t> </a:t>
            </a:r>
            <a:r>
              <a:rPr lang="de-DE" baseline="0" dirty="0" err="1" smtClean="0"/>
              <a:t>nnk</a:t>
            </a:r>
            <a:r>
              <a:rPr lang="de-DE" baseline="0" dirty="0" smtClean="0"/>
              <a:t> </a:t>
            </a:r>
            <a:r>
              <a:rPr lang="de-DE" baseline="0" dirty="0" err="1" smtClean="0"/>
              <a:t>weight</a:t>
            </a:r>
            <a:r>
              <a:rPr lang="de-DE" baseline="0" dirty="0" smtClean="0"/>
              <a:t> </a:t>
            </a:r>
            <a:r>
              <a:rPr lang="de-DE" baseline="0" dirty="0" err="1" smtClean="0"/>
              <a:t>space</a:t>
            </a:r>
            <a:r>
              <a:rPr lang="de-DE" baseline="0" dirty="0" smtClean="0"/>
              <a:t>. In </a:t>
            </a:r>
            <a:r>
              <a:rPr lang="de-DE" baseline="0" dirty="0" err="1" smtClean="0"/>
              <a:t>the</a:t>
            </a:r>
            <a:r>
              <a:rPr lang="de-DE" baseline="0" dirty="0" smtClean="0"/>
              <a:t> </a:t>
            </a:r>
            <a:r>
              <a:rPr lang="de-DE" baseline="0" dirty="0" err="1" smtClean="0"/>
              <a:t>bottom</a:t>
            </a:r>
            <a:r>
              <a:rPr lang="de-DE" baseline="0" dirty="0" smtClean="0"/>
              <a:t> half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surrounding</a:t>
            </a:r>
            <a:r>
              <a:rPr lang="de-DE" baseline="0" dirty="0" smtClean="0"/>
              <a:t> </a:t>
            </a:r>
            <a:r>
              <a:rPr lang="de-DE" baseline="0" dirty="0" err="1" smtClean="0"/>
              <a:t>circle</a:t>
            </a:r>
            <a:r>
              <a:rPr lang="de-DE" baseline="0" dirty="0" smtClean="0"/>
              <a:t> </a:t>
            </a:r>
            <a:r>
              <a:rPr lang="de-DE" baseline="0" dirty="0" err="1" smtClean="0"/>
              <a:t>we</a:t>
            </a:r>
            <a:r>
              <a:rPr lang="de-DE" baseline="0" dirty="0" smtClean="0"/>
              <a:t> </a:t>
            </a:r>
            <a:r>
              <a:rPr lang="de-DE" baseline="0" dirty="0" err="1" smtClean="0"/>
              <a:t>show</a:t>
            </a:r>
            <a:r>
              <a:rPr lang="de-DE" baseline="0" dirty="0" smtClean="0"/>
              <a:t> a </a:t>
            </a:r>
            <a:r>
              <a:rPr lang="de-DE" baseline="0" dirty="0" err="1" smtClean="0"/>
              <a:t>history</a:t>
            </a:r>
            <a:r>
              <a:rPr lang="de-DE" baseline="0" dirty="0" smtClean="0"/>
              <a:t>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browsing</a:t>
            </a:r>
            <a:r>
              <a:rPr lang="de-DE" baseline="0" dirty="0" smtClean="0"/>
              <a:t> </a:t>
            </a:r>
            <a:r>
              <a:rPr lang="de-DE" baseline="0" dirty="0" err="1" smtClean="0"/>
              <a:t>process</a:t>
            </a:r>
            <a:r>
              <a:rPr lang="de-DE" baseline="0" dirty="0" smtClean="0"/>
              <a:t>. in </a:t>
            </a:r>
            <a:r>
              <a:rPr lang="de-DE" baseline="0" dirty="0" err="1" smtClean="0"/>
              <a:t>the</a:t>
            </a:r>
            <a:r>
              <a:rPr lang="de-DE" baseline="0" dirty="0" smtClean="0"/>
              <a:t> top half </a:t>
            </a:r>
            <a:r>
              <a:rPr lang="de-DE" baseline="0" dirty="0" err="1" smtClean="0"/>
              <a:t>we</a:t>
            </a:r>
            <a:r>
              <a:rPr lang="de-DE" baseline="0" dirty="0" smtClean="0"/>
              <a:t> </a:t>
            </a:r>
            <a:r>
              <a:rPr lang="de-DE" baseline="0" dirty="0" err="1" smtClean="0"/>
              <a:t>additionally</a:t>
            </a:r>
            <a:r>
              <a:rPr lang="de-DE" baseline="0" dirty="0" smtClean="0"/>
              <a:t> </a:t>
            </a:r>
            <a:r>
              <a:rPr lang="de-DE" baseline="0" dirty="0" err="1" smtClean="0"/>
              <a:t>show</a:t>
            </a:r>
            <a:r>
              <a:rPr lang="de-DE" baseline="0" dirty="0" smtClean="0"/>
              <a:t> </a:t>
            </a:r>
            <a:r>
              <a:rPr lang="de-DE" baseline="0" dirty="0" err="1" smtClean="0"/>
              <a:t>completely</a:t>
            </a:r>
            <a:r>
              <a:rPr lang="de-DE" baseline="0" dirty="0" smtClean="0"/>
              <a:t> </a:t>
            </a:r>
            <a:r>
              <a:rPr lang="de-DE" baseline="0" dirty="0" err="1" smtClean="0"/>
              <a:t>random</a:t>
            </a:r>
            <a:r>
              <a:rPr lang="de-DE" baseline="0" dirty="0" smtClean="0"/>
              <a:t> </a:t>
            </a:r>
            <a:r>
              <a:rPr lang="de-DE" baseline="0" dirty="0" err="1" smtClean="0"/>
              <a:t>images</a:t>
            </a:r>
            <a:r>
              <a:rPr lang="de-DE" baseline="0" dirty="0" smtClean="0"/>
              <a:t> – I will </a:t>
            </a:r>
            <a:r>
              <a:rPr lang="de-DE" baseline="0" dirty="0" err="1" smtClean="0"/>
              <a:t>show</a:t>
            </a:r>
            <a:r>
              <a:rPr lang="de-DE" baseline="0" dirty="0" smtClean="0"/>
              <a:t> </a:t>
            </a:r>
            <a:r>
              <a:rPr lang="de-DE" baseline="0" dirty="0" err="1" smtClean="0"/>
              <a:t>you</a:t>
            </a:r>
            <a:r>
              <a:rPr lang="de-DE" baseline="0" dirty="0" smtClean="0"/>
              <a:t> in a </a:t>
            </a:r>
            <a:r>
              <a:rPr lang="de-DE" baseline="0" dirty="0" err="1" smtClean="0"/>
              <a:t>minute</a:t>
            </a:r>
            <a:r>
              <a:rPr lang="de-DE" baseline="0" dirty="0" smtClean="0"/>
              <a:t> </a:t>
            </a:r>
            <a:r>
              <a:rPr lang="de-DE" baseline="0" dirty="0" err="1" smtClean="0"/>
              <a:t>why</a:t>
            </a:r>
            <a:r>
              <a:rPr lang="de-DE" baseline="0" dirty="0" smtClean="0"/>
              <a:t> </a:t>
            </a:r>
            <a:r>
              <a:rPr lang="de-DE" baseline="0" dirty="0" err="1" smtClean="0"/>
              <a:t>this</a:t>
            </a:r>
            <a:r>
              <a:rPr lang="de-DE" baseline="0" dirty="0" smtClean="0"/>
              <a:t> </a:t>
            </a:r>
            <a:r>
              <a:rPr lang="de-DE" baseline="0" dirty="0" err="1" smtClean="0"/>
              <a:t>can</a:t>
            </a:r>
            <a:r>
              <a:rPr lang="de-DE" baseline="0" dirty="0" smtClean="0"/>
              <a:t> </a:t>
            </a:r>
            <a:r>
              <a:rPr lang="de-DE" baseline="0" dirty="0" err="1" smtClean="0"/>
              <a:t>be</a:t>
            </a:r>
            <a:r>
              <a:rPr lang="de-DE" baseline="0" dirty="0" smtClean="0"/>
              <a:t> </a:t>
            </a:r>
            <a:r>
              <a:rPr lang="de-DE" baseline="0" dirty="0" err="1" smtClean="0"/>
              <a:t>important</a:t>
            </a:r>
            <a:r>
              <a:rPr lang="de-DE" baseline="0" dirty="0" smtClean="0"/>
              <a:t>.</a:t>
            </a:r>
            <a:endParaRPr lang="en-US" dirty="0"/>
          </a:p>
        </p:txBody>
      </p:sp>
      <p:sp>
        <p:nvSpPr>
          <p:cNvPr id="4" name="Foliennummernplatzhalter 3"/>
          <p:cNvSpPr>
            <a:spLocks noGrp="1"/>
          </p:cNvSpPr>
          <p:nvPr>
            <p:ph type="sldNum" sz="quarter" idx="10"/>
          </p:nvPr>
        </p:nvSpPr>
        <p:spPr/>
        <p:txBody>
          <a:bodyPr/>
          <a:lstStyle/>
          <a:p>
            <a:pPr>
              <a:defRPr/>
            </a:pPr>
            <a:fld id="{9696EAB1-8189-40DB-872B-F1A46B2FF4D0}"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err="1" smtClean="0"/>
              <a:t>Here</a:t>
            </a:r>
            <a:r>
              <a:rPr lang="de-DE" dirty="0" smtClean="0"/>
              <a:t> </a:t>
            </a:r>
            <a:r>
              <a:rPr lang="de-DE" dirty="0" err="1" smtClean="0"/>
              <a:t>is</a:t>
            </a:r>
            <a:r>
              <a:rPr lang="de-DE" dirty="0" smtClean="0"/>
              <a:t> a </a:t>
            </a:r>
            <a:r>
              <a:rPr lang="de-DE" dirty="0" err="1" smtClean="0"/>
              <a:t>video</a:t>
            </a:r>
            <a:r>
              <a:rPr lang="de-DE" dirty="0" smtClean="0"/>
              <a:t> </a:t>
            </a:r>
            <a:r>
              <a:rPr lang="de-DE" dirty="0" err="1" smtClean="0"/>
              <a:t>were</a:t>
            </a:r>
            <a:r>
              <a:rPr lang="de-DE" dirty="0" smtClean="0"/>
              <a:t> </a:t>
            </a:r>
            <a:r>
              <a:rPr lang="de-DE" dirty="0" err="1" smtClean="0"/>
              <a:t>the</a:t>
            </a:r>
            <a:r>
              <a:rPr lang="de-DE" dirty="0" smtClean="0"/>
              <a:t> </a:t>
            </a:r>
            <a:r>
              <a:rPr lang="de-DE" dirty="0" err="1" smtClean="0"/>
              <a:t>user</a:t>
            </a:r>
            <a:r>
              <a:rPr lang="de-DE" dirty="0" smtClean="0"/>
              <a:t> </a:t>
            </a:r>
            <a:r>
              <a:rPr lang="de-DE" dirty="0" err="1" smtClean="0"/>
              <a:t>interacts</a:t>
            </a:r>
            <a:r>
              <a:rPr lang="de-DE" dirty="0" smtClean="0"/>
              <a:t> </a:t>
            </a:r>
            <a:r>
              <a:rPr lang="de-DE" dirty="0" err="1" smtClean="0"/>
              <a:t>with</a:t>
            </a:r>
            <a:r>
              <a:rPr lang="de-DE" dirty="0" smtClean="0"/>
              <a:t> </a:t>
            </a:r>
            <a:r>
              <a:rPr lang="de-DE" dirty="0" err="1" smtClean="0"/>
              <a:t>the</a:t>
            </a:r>
            <a:r>
              <a:rPr lang="de-DE" dirty="0" smtClean="0"/>
              <a:t> </a:t>
            </a:r>
            <a:r>
              <a:rPr lang="de-DE" dirty="0" err="1" smtClean="0"/>
              <a:t>brower</a:t>
            </a:r>
            <a:r>
              <a:rPr lang="de-DE" dirty="0" smtClean="0"/>
              <a:t> </a:t>
            </a:r>
            <a:r>
              <a:rPr lang="de-DE" dirty="0" err="1" smtClean="0"/>
              <a:t>interface</a:t>
            </a:r>
            <a:r>
              <a:rPr lang="de-DE" dirty="0" smtClean="0"/>
              <a:t>. </a:t>
            </a:r>
            <a:r>
              <a:rPr lang="de-DE" dirty="0" err="1" smtClean="0"/>
              <a:t>Additionally</a:t>
            </a:r>
            <a:r>
              <a:rPr lang="de-DE" dirty="0" smtClean="0"/>
              <a:t> </a:t>
            </a:r>
            <a:r>
              <a:rPr lang="de-DE" dirty="0" err="1" smtClean="0"/>
              <a:t>the</a:t>
            </a:r>
            <a:r>
              <a:rPr lang="de-DE" dirty="0" smtClean="0"/>
              <a:t> </a:t>
            </a:r>
            <a:r>
              <a:rPr lang="de-DE" dirty="0" err="1" smtClean="0"/>
              <a:t>NNk</a:t>
            </a:r>
            <a:r>
              <a:rPr lang="de-DE" dirty="0" smtClean="0"/>
              <a:t> </a:t>
            </a:r>
            <a:r>
              <a:rPr lang="de-DE" dirty="0" err="1" smtClean="0"/>
              <a:t>weight</a:t>
            </a:r>
            <a:r>
              <a:rPr lang="de-DE" dirty="0" smtClean="0"/>
              <a:t> </a:t>
            </a:r>
            <a:r>
              <a:rPr lang="de-DE" dirty="0" err="1" smtClean="0"/>
              <a:t>space</a:t>
            </a:r>
            <a:r>
              <a:rPr lang="de-DE" dirty="0" smtClean="0"/>
              <a:t> </a:t>
            </a:r>
            <a:r>
              <a:rPr lang="de-DE" dirty="0" err="1" smtClean="0"/>
              <a:t>is</a:t>
            </a:r>
            <a:r>
              <a:rPr lang="de-DE" dirty="0" smtClean="0"/>
              <a:t> </a:t>
            </a:r>
            <a:r>
              <a:rPr lang="de-DE" dirty="0" err="1" smtClean="0"/>
              <a:t>shown</a:t>
            </a:r>
            <a:r>
              <a:rPr lang="de-DE" dirty="0" smtClean="0"/>
              <a:t> in </a:t>
            </a:r>
            <a:r>
              <a:rPr lang="de-DE" dirty="0" err="1" smtClean="0"/>
              <a:t>the</a:t>
            </a:r>
            <a:r>
              <a:rPr lang="de-DE" dirty="0" smtClean="0"/>
              <a:t> </a:t>
            </a:r>
            <a:r>
              <a:rPr lang="de-DE" dirty="0" err="1" smtClean="0"/>
              <a:t>background</a:t>
            </a:r>
            <a:r>
              <a:rPr lang="de-DE" dirty="0" smtClean="0"/>
              <a:t>. The </a:t>
            </a:r>
            <a:r>
              <a:rPr lang="de-DE" dirty="0" err="1" smtClean="0"/>
              <a:t>user</a:t>
            </a:r>
            <a:r>
              <a:rPr lang="de-DE" baseline="0" dirty="0" smtClean="0"/>
              <a:t> </a:t>
            </a:r>
            <a:r>
              <a:rPr lang="de-DE" baseline="0" dirty="0" err="1" smtClean="0"/>
              <a:t>clicks</a:t>
            </a:r>
            <a:r>
              <a:rPr lang="de-DE" baseline="0" dirty="0" smtClean="0"/>
              <a:t> on </a:t>
            </a:r>
            <a:r>
              <a:rPr lang="de-DE" baseline="0" dirty="0" err="1" smtClean="0"/>
              <a:t>the</a:t>
            </a:r>
            <a:r>
              <a:rPr lang="de-DE" baseline="0" dirty="0" smtClean="0"/>
              <a:t> </a:t>
            </a:r>
            <a:r>
              <a:rPr lang="de-DE" baseline="0" dirty="0" err="1" smtClean="0"/>
              <a:t>image</a:t>
            </a:r>
            <a:r>
              <a:rPr lang="de-DE" baseline="0" dirty="0" smtClean="0"/>
              <a:t> he </a:t>
            </a:r>
            <a:r>
              <a:rPr lang="de-DE" baseline="0" dirty="0" err="1" smtClean="0"/>
              <a:t>is</a:t>
            </a:r>
            <a:r>
              <a:rPr lang="de-DE" baseline="0" dirty="0" smtClean="0"/>
              <a:t> </a:t>
            </a:r>
            <a:r>
              <a:rPr lang="de-DE" baseline="0" dirty="0" err="1" smtClean="0"/>
              <a:t>interested</a:t>
            </a:r>
            <a:r>
              <a:rPr lang="de-DE" baseline="0" dirty="0" smtClean="0"/>
              <a:t> </a:t>
            </a:r>
            <a:r>
              <a:rPr lang="de-DE" baseline="0" dirty="0" err="1" smtClean="0"/>
              <a:t>and</a:t>
            </a:r>
            <a:r>
              <a:rPr lang="de-DE" baseline="0" dirty="0" smtClean="0"/>
              <a:t> </a:t>
            </a:r>
            <a:r>
              <a:rPr lang="de-DE" baseline="0" dirty="0" err="1" smtClean="0"/>
              <a:t>the</a:t>
            </a:r>
            <a:r>
              <a:rPr lang="de-DE" baseline="0" dirty="0" smtClean="0"/>
              <a:t> </a:t>
            </a:r>
            <a:r>
              <a:rPr lang="de-DE" baseline="0" dirty="0" err="1" smtClean="0"/>
              <a:t>system</a:t>
            </a:r>
            <a:r>
              <a:rPr lang="de-DE" baseline="0" dirty="0" smtClean="0"/>
              <a:t> </a:t>
            </a:r>
            <a:r>
              <a:rPr lang="de-DE" baseline="0" dirty="0" err="1" smtClean="0"/>
              <a:t>queries</a:t>
            </a:r>
            <a:r>
              <a:rPr lang="de-DE" baseline="0" dirty="0" smtClean="0"/>
              <a:t> </a:t>
            </a:r>
            <a:r>
              <a:rPr lang="de-DE" baseline="0" dirty="0" err="1" smtClean="0"/>
              <a:t>for</a:t>
            </a:r>
            <a:r>
              <a:rPr lang="de-DE" baseline="0" dirty="0" smtClean="0"/>
              <a:t> </a:t>
            </a:r>
            <a:r>
              <a:rPr lang="de-DE" baseline="0" dirty="0" err="1" smtClean="0"/>
              <a:t>similar</a:t>
            </a:r>
            <a:r>
              <a:rPr lang="de-DE" baseline="0" dirty="0" smtClean="0"/>
              <a:t> </a:t>
            </a:r>
            <a:r>
              <a:rPr lang="de-DE" baseline="0" dirty="0" err="1" smtClean="0"/>
              <a:t>images</a:t>
            </a:r>
            <a:r>
              <a:rPr lang="de-DE" baseline="0" dirty="0" smtClean="0"/>
              <a:t>. (PAUSE) </a:t>
            </a:r>
            <a:r>
              <a:rPr lang="de-DE" baseline="0" dirty="0" err="1" smtClean="0"/>
              <a:t>This</a:t>
            </a:r>
            <a:r>
              <a:rPr lang="de-DE" baseline="0" dirty="0" smtClean="0"/>
              <a:t> </a:t>
            </a:r>
            <a:r>
              <a:rPr lang="de-DE" baseline="0" dirty="0" err="1" smtClean="0"/>
              <a:t>is</a:t>
            </a:r>
            <a:r>
              <a:rPr lang="de-DE" baseline="0" dirty="0" smtClean="0"/>
              <a:t> </a:t>
            </a:r>
            <a:r>
              <a:rPr lang="de-DE" baseline="0" dirty="0" err="1" smtClean="0"/>
              <a:t>repeated</a:t>
            </a:r>
            <a:r>
              <a:rPr lang="de-DE" baseline="0" dirty="0" smtClean="0"/>
              <a:t> </a:t>
            </a:r>
            <a:r>
              <a:rPr lang="de-DE" baseline="0" dirty="0" err="1" smtClean="0"/>
              <a:t>until</a:t>
            </a:r>
            <a:r>
              <a:rPr lang="de-DE" baseline="0" dirty="0" smtClean="0"/>
              <a:t> </a:t>
            </a:r>
            <a:r>
              <a:rPr lang="de-DE" baseline="0" dirty="0" err="1" smtClean="0"/>
              <a:t>the</a:t>
            </a:r>
            <a:r>
              <a:rPr lang="de-DE" baseline="0" dirty="0" smtClean="0"/>
              <a:t> </a:t>
            </a:r>
            <a:r>
              <a:rPr lang="de-DE" baseline="0" dirty="0" err="1" smtClean="0"/>
              <a:t>user</a:t>
            </a:r>
            <a:r>
              <a:rPr lang="de-DE" baseline="0" dirty="0" smtClean="0"/>
              <a:t> </a:t>
            </a:r>
            <a:r>
              <a:rPr lang="de-DE" baseline="0" dirty="0" err="1" smtClean="0"/>
              <a:t>has</a:t>
            </a:r>
            <a:r>
              <a:rPr lang="de-DE" baseline="0" dirty="0" smtClean="0"/>
              <a:t> </a:t>
            </a:r>
            <a:r>
              <a:rPr lang="de-DE" baseline="0" dirty="0" err="1" smtClean="0"/>
              <a:t>found</a:t>
            </a:r>
            <a:r>
              <a:rPr lang="de-DE" baseline="0" dirty="0" smtClean="0"/>
              <a:t> </a:t>
            </a:r>
            <a:r>
              <a:rPr lang="de-DE" baseline="0" dirty="0" err="1" smtClean="0"/>
              <a:t>the</a:t>
            </a:r>
            <a:r>
              <a:rPr lang="de-DE" baseline="0" dirty="0" smtClean="0"/>
              <a:t> </a:t>
            </a:r>
            <a:r>
              <a:rPr lang="de-DE" baseline="0" dirty="0" err="1" smtClean="0"/>
              <a:t>desired</a:t>
            </a:r>
            <a:r>
              <a:rPr lang="de-DE" baseline="0" dirty="0" smtClean="0"/>
              <a:t> </a:t>
            </a:r>
            <a:r>
              <a:rPr lang="de-DE" baseline="0" dirty="0" err="1" smtClean="0"/>
              <a:t>image</a:t>
            </a:r>
            <a:r>
              <a:rPr lang="de-DE" baseline="0" dirty="0" smtClean="0"/>
              <a:t>.</a:t>
            </a:r>
            <a:endParaRPr lang="en-US" dirty="0"/>
          </a:p>
        </p:txBody>
      </p:sp>
      <p:sp>
        <p:nvSpPr>
          <p:cNvPr id="4" name="Foliennummernplatzhalter 3"/>
          <p:cNvSpPr>
            <a:spLocks noGrp="1"/>
          </p:cNvSpPr>
          <p:nvPr>
            <p:ph type="sldNum" sz="quarter" idx="10"/>
          </p:nvPr>
        </p:nvSpPr>
        <p:spPr/>
        <p:txBody>
          <a:bodyPr/>
          <a:lstStyle/>
          <a:p>
            <a:pPr>
              <a:defRPr/>
            </a:pPr>
            <a:fld id="{9696EAB1-8189-40DB-872B-F1A46B2FF4D0}"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Okay, </a:t>
            </a:r>
            <a:r>
              <a:rPr lang="de-DE" dirty="0" err="1" smtClean="0"/>
              <a:t>now</a:t>
            </a:r>
            <a:r>
              <a:rPr lang="de-DE" dirty="0" smtClean="0"/>
              <a:t> i will </a:t>
            </a:r>
            <a:r>
              <a:rPr lang="de-DE" dirty="0" err="1" smtClean="0"/>
              <a:t>show</a:t>
            </a:r>
            <a:r>
              <a:rPr lang="de-DE" dirty="0" smtClean="0"/>
              <a:t> </a:t>
            </a:r>
            <a:r>
              <a:rPr lang="de-DE" dirty="0" err="1" smtClean="0"/>
              <a:t>you</a:t>
            </a:r>
            <a:r>
              <a:rPr lang="de-DE" baseline="0" dirty="0" smtClean="0"/>
              <a:t> a </a:t>
            </a:r>
            <a:r>
              <a:rPr lang="de-DE" baseline="0" dirty="0" err="1" smtClean="0"/>
              <a:t>video</a:t>
            </a:r>
            <a:r>
              <a:rPr lang="de-DE" baseline="0" dirty="0" smtClean="0"/>
              <a:t> </a:t>
            </a:r>
            <a:r>
              <a:rPr lang="de-DE" baseline="0" dirty="0" err="1" smtClean="0"/>
              <a:t>which</a:t>
            </a:r>
            <a:r>
              <a:rPr lang="de-DE" baseline="0" dirty="0" smtClean="0"/>
              <a:t> </a:t>
            </a:r>
            <a:r>
              <a:rPr lang="de-DE" baseline="0" dirty="0" err="1" smtClean="0"/>
              <a:t>illustrates</a:t>
            </a:r>
            <a:r>
              <a:rPr lang="de-DE" baseline="0" dirty="0" smtClean="0"/>
              <a:t> a </a:t>
            </a:r>
            <a:r>
              <a:rPr lang="de-DE" baseline="0" dirty="0" err="1" smtClean="0"/>
              <a:t>limitation</a:t>
            </a:r>
            <a:r>
              <a:rPr lang="de-DE" baseline="0" dirty="0" smtClean="0"/>
              <a:t>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NNk</a:t>
            </a:r>
            <a:r>
              <a:rPr lang="de-DE" baseline="0" dirty="0" smtClean="0"/>
              <a:t> </a:t>
            </a:r>
            <a:r>
              <a:rPr lang="de-DE" baseline="0" dirty="0" err="1" smtClean="0"/>
              <a:t>Search</a:t>
            </a:r>
            <a:endParaRPr lang="en-US" dirty="0"/>
          </a:p>
        </p:txBody>
      </p:sp>
      <p:sp>
        <p:nvSpPr>
          <p:cNvPr id="4" name="Foliennummernplatzhalter 3"/>
          <p:cNvSpPr>
            <a:spLocks noGrp="1"/>
          </p:cNvSpPr>
          <p:nvPr>
            <p:ph type="sldNum" sz="quarter" idx="10"/>
          </p:nvPr>
        </p:nvSpPr>
        <p:spPr/>
        <p:txBody>
          <a:bodyPr/>
          <a:lstStyle/>
          <a:p>
            <a:pPr>
              <a:defRPr/>
            </a:pPr>
            <a:fld id="{9696EAB1-8189-40DB-872B-F1A46B2FF4D0}"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SO </a:t>
            </a:r>
            <a:r>
              <a:rPr lang="de-DE" dirty="0" err="1" smtClean="0"/>
              <a:t>what</a:t>
            </a:r>
            <a:r>
              <a:rPr lang="de-DE" dirty="0" smtClean="0"/>
              <a:t> happend </a:t>
            </a:r>
            <a:r>
              <a:rPr lang="de-DE" dirty="0" err="1" smtClean="0"/>
              <a:t>here</a:t>
            </a:r>
            <a:r>
              <a:rPr lang="de-DE" dirty="0" smtClean="0"/>
              <a:t>? </a:t>
            </a:r>
            <a:r>
              <a:rPr lang="de-DE" dirty="0" err="1" smtClean="0"/>
              <a:t>Lets</a:t>
            </a:r>
            <a:r>
              <a:rPr lang="de-DE" baseline="0" dirty="0" smtClean="0"/>
              <a:t> </a:t>
            </a:r>
            <a:r>
              <a:rPr lang="de-DE" baseline="0" dirty="0" err="1" smtClean="0"/>
              <a:t>have</a:t>
            </a:r>
            <a:r>
              <a:rPr lang="de-DE" baseline="0" dirty="0" smtClean="0"/>
              <a:t> </a:t>
            </a:r>
            <a:r>
              <a:rPr lang="de-DE" baseline="0" dirty="0" err="1" smtClean="0"/>
              <a:t>look</a:t>
            </a:r>
            <a:r>
              <a:rPr lang="de-DE" baseline="0" dirty="0" smtClean="0"/>
              <a:t> </a:t>
            </a:r>
            <a:r>
              <a:rPr lang="de-DE" baseline="0" dirty="0" err="1" smtClean="0"/>
              <a:t>at</a:t>
            </a:r>
            <a:r>
              <a:rPr lang="de-DE" baseline="0" dirty="0" smtClean="0"/>
              <a:t> </a:t>
            </a:r>
            <a:r>
              <a:rPr lang="de-DE" baseline="0" dirty="0" err="1" smtClean="0"/>
              <a:t>the</a:t>
            </a:r>
            <a:r>
              <a:rPr lang="de-DE" baseline="0" dirty="0" smtClean="0"/>
              <a:t> </a:t>
            </a:r>
            <a:r>
              <a:rPr lang="de-DE" baseline="0" dirty="0" err="1" smtClean="0"/>
              <a:t>images</a:t>
            </a:r>
            <a:r>
              <a:rPr lang="de-DE" baseline="0" dirty="0" smtClean="0"/>
              <a:t> in </a:t>
            </a:r>
            <a:r>
              <a:rPr lang="de-DE" baseline="0" dirty="0" err="1" smtClean="0"/>
              <a:t>the</a:t>
            </a:r>
            <a:r>
              <a:rPr lang="de-DE" baseline="0" dirty="0" smtClean="0"/>
              <a:t> </a:t>
            </a:r>
            <a:r>
              <a:rPr lang="de-DE" baseline="0" dirty="0" err="1" smtClean="0"/>
              <a:t>result</a:t>
            </a:r>
            <a:r>
              <a:rPr lang="de-DE" baseline="0" dirty="0" smtClean="0"/>
              <a:t> </a:t>
            </a:r>
            <a:r>
              <a:rPr lang="de-DE" baseline="0" dirty="0" err="1" smtClean="0"/>
              <a:t>set</a:t>
            </a:r>
            <a:r>
              <a:rPr lang="de-DE" baseline="0" dirty="0" smtClean="0"/>
              <a:t>. (CLICK) The </a:t>
            </a:r>
            <a:r>
              <a:rPr lang="de-DE" baseline="0" dirty="0" err="1" smtClean="0"/>
              <a:t>images</a:t>
            </a:r>
            <a:r>
              <a:rPr lang="de-DE" baseline="0" dirty="0" smtClean="0"/>
              <a:t> </a:t>
            </a:r>
            <a:r>
              <a:rPr lang="de-DE" baseline="0" dirty="0" err="1" smtClean="0"/>
              <a:t>are</a:t>
            </a:r>
            <a:r>
              <a:rPr lang="de-DE" baseline="0" dirty="0" smtClean="0"/>
              <a:t> not </a:t>
            </a:r>
            <a:r>
              <a:rPr lang="de-DE" baseline="0" dirty="0" err="1" smtClean="0"/>
              <a:t>the</a:t>
            </a:r>
            <a:r>
              <a:rPr lang="de-DE" baseline="0" dirty="0" smtClean="0"/>
              <a:t> same, but </a:t>
            </a:r>
            <a:r>
              <a:rPr lang="de-DE" baseline="0" dirty="0" err="1" smtClean="0"/>
              <a:t>similar</a:t>
            </a:r>
            <a:r>
              <a:rPr lang="de-DE" baseline="0" dirty="0" smtClean="0"/>
              <a:t> </a:t>
            </a:r>
            <a:r>
              <a:rPr lang="de-DE" baseline="0" dirty="0" err="1" smtClean="0"/>
              <a:t>to</a:t>
            </a:r>
            <a:r>
              <a:rPr lang="de-DE" baseline="0" dirty="0" smtClean="0"/>
              <a:t> </a:t>
            </a:r>
            <a:r>
              <a:rPr lang="de-DE" baseline="0" dirty="0" err="1" smtClean="0"/>
              <a:t>each</a:t>
            </a:r>
            <a:r>
              <a:rPr lang="de-DE" baseline="0" dirty="0" smtClean="0"/>
              <a:t> </a:t>
            </a:r>
            <a:r>
              <a:rPr lang="de-DE" baseline="0" dirty="0" err="1" smtClean="0"/>
              <a:t>other</a:t>
            </a:r>
            <a:r>
              <a:rPr lang="de-DE" baseline="0" dirty="0" smtClean="0"/>
              <a:t> </a:t>
            </a:r>
            <a:r>
              <a:rPr lang="de-DE" baseline="0" dirty="0" err="1" smtClean="0"/>
              <a:t>with</a:t>
            </a:r>
            <a:r>
              <a:rPr lang="de-DE" baseline="0" dirty="0" smtClean="0"/>
              <a:t> </a:t>
            </a:r>
            <a:r>
              <a:rPr lang="de-DE" baseline="0" dirty="0" err="1" smtClean="0"/>
              <a:t>respect</a:t>
            </a:r>
            <a:r>
              <a:rPr lang="de-DE" baseline="0" dirty="0" smtClean="0"/>
              <a:t> </a:t>
            </a:r>
            <a:r>
              <a:rPr lang="de-DE" baseline="0" dirty="0" err="1" smtClean="0"/>
              <a:t>to</a:t>
            </a:r>
            <a:r>
              <a:rPr lang="de-DE" baseline="0" dirty="0" smtClean="0"/>
              <a:t> </a:t>
            </a:r>
            <a:r>
              <a:rPr lang="de-DE" baseline="0" dirty="0" err="1" smtClean="0"/>
              <a:t>the</a:t>
            </a:r>
            <a:r>
              <a:rPr lang="de-DE" baseline="0" dirty="0" smtClean="0"/>
              <a:t> </a:t>
            </a:r>
            <a:r>
              <a:rPr lang="de-DE" baseline="0" dirty="0" err="1" smtClean="0"/>
              <a:t>features</a:t>
            </a:r>
            <a:r>
              <a:rPr lang="de-DE" baseline="0" dirty="0" smtClean="0"/>
              <a:t> </a:t>
            </a:r>
            <a:r>
              <a:rPr lang="de-DE" baseline="0" dirty="0" err="1" smtClean="0"/>
              <a:t>we</a:t>
            </a:r>
            <a:r>
              <a:rPr lang="de-DE" baseline="0" dirty="0" smtClean="0"/>
              <a:t> </a:t>
            </a:r>
            <a:r>
              <a:rPr lang="de-DE" baseline="0" dirty="0" err="1" smtClean="0"/>
              <a:t>are</a:t>
            </a:r>
            <a:r>
              <a:rPr lang="de-DE" baseline="0" dirty="0" smtClean="0"/>
              <a:t> </a:t>
            </a:r>
            <a:r>
              <a:rPr lang="de-DE" baseline="0" dirty="0" err="1" smtClean="0"/>
              <a:t>using</a:t>
            </a:r>
            <a:r>
              <a:rPr lang="de-DE" baseline="0" dirty="0" smtClean="0"/>
              <a:t>. </a:t>
            </a:r>
            <a:r>
              <a:rPr lang="de-DE" baseline="0" dirty="0" err="1" smtClean="0"/>
              <a:t>This</a:t>
            </a:r>
            <a:r>
              <a:rPr lang="de-DE" baseline="0" dirty="0" smtClean="0"/>
              <a:t> </a:t>
            </a:r>
            <a:r>
              <a:rPr lang="de-DE" baseline="0" dirty="0" err="1" smtClean="0"/>
              <a:t>means</a:t>
            </a:r>
            <a:r>
              <a:rPr lang="de-DE" baseline="0" dirty="0" smtClean="0"/>
              <a:t> </a:t>
            </a:r>
            <a:r>
              <a:rPr lang="de-DE" baseline="0" dirty="0" err="1" smtClean="0"/>
              <a:t>that</a:t>
            </a:r>
            <a:r>
              <a:rPr lang="de-DE" baseline="0" dirty="0" smtClean="0"/>
              <a:t> </a:t>
            </a:r>
            <a:r>
              <a:rPr lang="de-DE" baseline="0" dirty="0" err="1" smtClean="0"/>
              <a:t>for</a:t>
            </a:r>
            <a:r>
              <a:rPr lang="de-DE" baseline="0" dirty="0" smtClean="0"/>
              <a:t> </a:t>
            </a:r>
            <a:r>
              <a:rPr lang="de-DE" baseline="0" dirty="0" err="1" smtClean="0"/>
              <a:t>any</a:t>
            </a:r>
            <a:r>
              <a:rPr lang="de-DE" baseline="0" dirty="0" smtClean="0"/>
              <a:t> </a:t>
            </a:r>
            <a:r>
              <a:rPr lang="de-DE" baseline="0" dirty="0" err="1" smtClean="0"/>
              <a:t>weight</a:t>
            </a:r>
            <a:r>
              <a:rPr lang="de-DE" baseline="0" dirty="0" smtClean="0"/>
              <a:t> </a:t>
            </a:r>
            <a:r>
              <a:rPr lang="de-DE" baseline="0" dirty="0" err="1" smtClean="0"/>
              <a:t>combination</a:t>
            </a:r>
            <a:r>
              <a:rPr lang="de-DE" baseline="0" dirty="0" smtClean="0"/>
              <a:t> </a:t>
            </a:r>
            <a:r>
              <a:rPr lang="de-DE" baseline="0" dirty="0" err="1" smtClean="0"/>
              <a:t>only</a:t>
            </a:r>
            <a:r>
              <a:rPr lang="de-DE" baseline="0" dirty="0" smtClean="0"/>
              <a:t> </a:t>
            </a:r>
            <a:r>
              <a:rPr lang="de-DE" baseline="0" dirty="0" err="1" smtClean="0"/>
              <a:t>those</a:t>
            </a:r>
            <a:r>
              <a:rPr lang="de-DE" baseline="0" dirty="0" smtClean="0"/>
              <a:t> </a:t>
            </a:r>
            <a:r>
              <a:rPr lang="de-DE" baseline="0" dirty="0" err="1" smtClean="0"/>
              <a:t>images</a:t>
            </a:r>
            <a:r>
              <a:rPr lang="de-DE" baseline="0" dirty="0" smtClean="0"/>
              <a:t> </a:t>
            </a:r>
            <a:r>
              <a:rPr lang="de-DE" baseline="0" dirty="0" err="1" smtClean="0"/>
              <a:t>can</a:t>
            </a:r>
            <a:r>
              <a:rPr lang="de-DE" baseline="0" dirty="0" smtClean="0"/>
              <a:t> </a:t>
            </a:r>
            <a:r>
              <a:rPr lang="de-DE" baseline="0" dirty="0" err="1" smtClean="0"/>
              <a:t>ever</a:t>
            </a:r>
            <a:r>
              <a:rPr lang="de-DE" baseline="0" dirty="0" smtClean="0"/>
              <a:t> </a:t>
            </a:r>
            <a:r>
              <a:rPr lang="de-DE" baseline="0" dirty="0" err="1" smtClean="0"/>
              <a:t>be</a:t>
            </a:r>
            <a:r>
              <a:rPr lang="de-DE" baseline="0" dirty="0" smtClean="0"/>
              <a:t> </a:t>
            </a:r>
            <a:r>
              <a:rPr lang="de-DE" baseline="0" dirty="0" err="1" smtClean="0"/>
              <a:t>retrieved</a:t>
            </a:r>
            <a:r>
              <a:rPr lang="de-DE" baseline="0" dirty="0" smtClean="0"/>
              <a:t> </a:t>
            </a:r>
            <a:r>
              <a:rPr lang="de-DE" baseline="0" dirty="0" err="1" smtClean="0"/>
              <a:t>as</a:t>
            </a:r>
            <a:r>
              <a:rPr lang="de-DE" baseline="0" dirty="0" smtClean="0"/>
              <a:t> </a:t>
            </a:r>
            <a:r>
              <a:rPr lang="de-DE" baseline="0" dirty="0" err="1" smtClean="0"/>
              <a:t>the</a:t>
            </a:r>
            <a:r>
              <a:rPr lang="de-DE" baseline="0" dirty="0" smtClean="0"/>
              <a:t> </a:t>
            </a:r>
            <a:r>
              <a:rPr lang="de-DE" baseline="0" dirty="0" err="1" smtClean="0"/>
              <a:t>best</a:t>
            </a:r>
            <a:r>
              <a:rPr lang="de-DE" baseline="0" dirty="0" smtClean="0"/>
              <a:t> </a:t>
            </a:r>
            <a:r>
              <a:rPr lang="de-DE" baseline="0" dirty="0" err="1" smtClean="0"/>
              <a:t>matches</a:t>
            </a:r>
            <a:r>
              <a:rPr lang="de-DE" baseline="0" dirty="0" smtClean="0"/>
              <a:t>. </a:t>
            </a:r>
            <a:r>
              <a:rPr lang="de-DE" baseline="0" dirty="0" err="1" smtClean="0"/>
              <a:t>For</a:t>
            </a:r>
            <a:r>
              <a:rPr lang="de-DE" baseline="0" dirty="0" smtClean="0"/>
              <a:t> </a:t>
            </a:r>
            <a:r>
              <a:rPr lang="de-DE" baseline="0" dirty="0" err="1" smtClean="0"/>
              <a:t>that</a:t>
            </a:r>
            <a:r>
              <a:rPr lang="de-DE" baseline="0" dirty="0" smtClean="0"/>
              <a:t> </a:t>
            </a:r>
            <a:r>
              <a:rPr lang="de-DE" baseline="0" dirty="0" err="1" smtClean="0"/>
              <a:t>situation</a:t>
            </a:r>
            <a:r>
              <a:rPr lang="de-DE" baseline="0" dirty="0" smtClean="0"/>
              <a:t>, </a:t>
            </a:r>
            <a:r>
              <a:rPr lang="de-DE" baseline="0" dirty="0" err="1" smtClean="0"/>
              <a:t>random</a:t>
            </a:r>
            <a:r>
              <a:rPr lang="de-DE" baseline="0" dirty="0" smtClean="0"/>
              <a:t> </a:t>
            </a:r>
            <a:r>
              <a:rPr lang="de-DE" baseline="0" dirty="0" err="1" smtClean="0"/>
              <a:t>images</a:t>
            </a:r>
            <a:r>
              <a:rPr lang="de-DE" baseline="0" dirty="0" smtClean="0"/>
              <a:t> </a:t>
            </a:r>
            <a:r>
              <a:rPr lang="de-DE" baseline="0" dirty="0" err="1" smtClean="0"/>
              <a:t>are</a:t>
            </a:r>
            <a:r>
              <a:rPr lang="de-DE" baseline="0" dirty="0" smtClean="0"/>
              <a:t> </a:t>
            </a:r>
            <a:r>
              <a:rPr lang="de-DE" baseline="0" dirty="0" err="1" smtClean="0"/>
              <a:t>additionally</a:t>
            </a:r>
            <a:r>
              <a:rPr lang="de-DE" baseline="0" dirty="0" smtClean="0"/>
              <a:t> </a:t>
            </a:r>
            <a:r>
              <a:rPr lang="de-DE" baseline="0" dirty="0" err="1" smtClean="0"/>
              <a:t>offered</a:t>
            </a:r>
            <a:r>
              <a:rPr lang="de-DE" baseline="0" dirty="0" smtClean="0"/>
              <a:t> in </a:t>
            </a:r>
            <a:r>
              <a:rPr lang="de-DE" baseline="0" dirty="0" err="1" smtClean="0"/>
              <a:t>the</a:t>
            </a:r>
            <a:r>
              <a:rPr lang="de-DE" baseline="0" dirty="0" smtClean="0"/>
              <a:t> </a:t>
            </a:r>
            <a:r>
              <a:rPr lang="de-DE" baseline="0" dirty="0" err="1" smtClean="0"/>
              <a:t>upper</a:t>
            </a:r>
            <a:r>
              <a:rPr lang="de-DE" baseline="0" dirty="0" smtClean="0"/>
              <a:t> half </a:t>
            </a:r>
            <a:r>
              <a:rPr lang="de-DE" baseline="0" dirty="0" err="1" smtClean="0"/>
              <a:t>circle</a:t>
            </a:r>
            <a:r>
              <a:rPr lang="de-DE" baseline="0" dirty="0" smtClean="0"/>
              <a:t>. </a:t>
            </a:r>
            <a:endParaRPr lang="en-US" dirty="0"/>
          </a:p>
        </p:txBody>
      </p:sp>
      <p:sp>
        <p:nvSpPr>
          <p:cNvPr id="4" name="Foliennummernplatzhalter 3"/>
          <p:cNvSpPr>
            <a:spLocks noGrp="1"/>
          </p:cNvSpPr>
          <p:nvPr>
            <p:ph type="sldNum" sz="quarter" idx="10"/>
          </p:nvPr>
        </p:nvSpPr>
        <p:spPr/>
        <p:txBody>
          <a:bodyPr/>
          <a:lstStyle/>
          <a:p>
            <a:pPr>
              <a:defRPr/>
            </a:pPr>
            <a:fld id="{9696EAB1-8189-40DB-872B-F1A46B2FF4D0}"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noProof="0" dirty="0" smtClean="0"/>
              <a:t>Okay let me talk a little about future work. </a:t>
            </a:r>
            <a:r>
              <a:rPr lang="en-US" baseline="0" noProof="0" dirty="0" smtClean="0"/>
              <a:t>We would like to represent our index data structure out of core – This would allows to handle even larger image collections on the given hardware.(CLICK) Second we want to localize the browsing. This would involve fixing parts of an image -- using for example a </a:t>
            </a:r>
            <a:r>
              <a:rPr lang="en-US" baseline="0" noProof="0" dirty="0" err="1" smtClean="0"/>
              <a:t>multitouch</a:t>
            </a:r>
            <a:r>
              <a:rPr lang="en-US" baseline="0" noProof="0" dirty="0" smtClean="0"/>
              <a:t> interface -- and using those parts as a prior for the next search. (CLICK) Third, we are interested in evaluating whether all images in the collection can actually be reached using the interface. And finally we would like to evaluate whether any image can be reached within a fixed amount of browsing steps.</a:t>
            </a:r>
            <a:endParaRPr lang="en-US" noProof="0" dirty="0" smtClean="0"/>
          </a:p>
        </p:txBody>
      </p:sp>
      <p:sp>
        <p:nvSpPr>
          <p:cNvPr id="4" name="Foliennummernplatzhalter 3"/>
          <p:cNvSpPr>
            <a:spLocks noGrp="1"/>
          </p:cNvSpPr>
          <p:nvPr>
            <p:ph type="sldNum" sz="quarter" idx="10"/>
          </p:nvPr>
        </p:nvSpPr>
        <p:spPr/>
        <p:txBody>
          <a:bodyPr/>
          <a:lstStyle/>
          <a:p>
            <a:pPr>
              <a:defRPr/>
            </a:pPr>
            <a:fld id="{9696EAB1-8189-40DB-872B-F1A46B2FF4D0}"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err="1" smtClean="0"/>
              <a:t>Thats</a:t>
            </a:r>
            <a:r>
              <a:rPr lang="de-DE" dirty="0" smtClean="0"/>
              <a:t> </a:t>
            </a:r>
            <a:r>
              <a:rPr lang="de-DE" dirty="0" err="1" smtClean="0"/>
              <a:t>the</a:t>
            </a:r>
            <a:r>
              <a:rPr lang="de-DE" dirty="0" smtClean="0"/>
              <a:t> end </a:t>
            </a:r>
            <a:r>
              <a:rPr lang="de-DE" dirty="0" err="1" smtClean="0"/>
              <a:t>of</a:t>
            </a:r>
            <a:r>
              <a:rPr lang="de-DE" dirty="0" smtClean="0"/>
              <a:t> </a:t>
            </a:r>
            <a:r>
              <a:rPr lang="de-DE" dirty="0" err="1" smtClean="0"/>
              <a:t>my</a:t>
            </a:r>
            <a:r>
              <a:rPr lang="de-DE" dirty="0" smtClean="0"/>
              <a:t> talk. </a:t>
            </a:r>
            <a:r>
              <a:rPr lang="de-DE" dirty="0" err="1" smtClean="0"/>
              <a:t>Thank</a:t>
            </a:r>
            <a:r>
              <a:rPr lang="de-DE" dirty="0" smtClean="0"/>
              <a:t> </a:t>
            </a:r>
            <a:r>
              <a:rPr lang="de-DE" dirty="0" err="1" smtClean="0"/>
              <a:t>you</a:t>
            </a:r>
            <a:r>
              <a:rPr lang="de-DE" dirty="0" smtClean="0"/>
              <a:t> </a:t>
            </a:r>
            <a:r>
              <a:rPr lang="de-DE" dirty="0" err="1" smtClean="0"/>
              <a:t>very</a:t>
            </a:r>
            <a:r>
              <a:rPr lang="de-DE" baseline="0" dirty="0" smtClean="0"/>
              <a:t> </a:t>
            </a:r>
            <a:r>
              <a:rPr lang="de-DE" baseline="0" dirty="0" err="1" smtClean="0"/>
              <a:t>much</a:t>
            </a:r>
            <a:r>
              <a:rPr lang="de-DE" baseline="0" dirty="0" smtClean="0"/>
              <a:t>.</a:t>
            </a:r>
            <a:endParaRPr lang="en-US" dirty="0"/>
          </a:p>
        </p:txBody>
      </p:sp>
      <p:sp>
        <p:nvSpPr>
          <p:cNvPr id="4" name="Foliennummernplatzhalter 3"/>
          <p:cNvSpPr>
            <a:spLocks noGrp="1"/>
          </p:cNvSpPr>
          <p:nvPr>
            <p:ph type="sldNum" sz="quarter" idx="10"/>
          </p:nvPr>
        </p:nvSpPr>
        <p:spPr/>
        <p:txBody>
          <a:bodyPr/>
          <a:lstStyle/>
          <a:p>
            <a:pPr>
              <a:defRPr/>
            </a:pPr>
            <a:fld id="{9696EAB1-8189-40DB-872B-F1A46B2FF4D0}"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err="1" smtClean="0"/>
              <a:t>eVALuate</a:t>
            </a:r>
            <a:endParaRPr lang="de-DE" dirty="0" smtClean="0"/>
          </a:p>
          <a:p>
            <a:r>
              <a:rPr lang="de-DE" dirty="0" smtClean="0"/>
              <a:t>per-</a:t>
            </a:r>
            <a:r>
              <a:rPr lang="de-DE" dirty="0" err="1" smtClean="0"/>
              <a:t>cent</a:t>
            </a:r>
            <a:endParaRPr lang="de-DE" dirty="0" smtClean="0"/>
          </a:p>
          <a:p>
            <a:r>
              <a:rPr lang="de-DE" dirty="0" err="1" smtClean="0"/>
              <a:t>spässify</a:t>
            </a:r>
            <a:endParaRPr lang="de-DE" dirty="0" smtClean="0"/>
          </a:p>
          <a:p>
            <a:r>
              <a:rPr lang="de-DE" dirty="0" err="1" smtClean="0"/>
              <a:t>apprOach</a:t>
            </a:r>
            <a:endParaRPr lang="de-DE" dirty="0" smtClean="0"/>
          </a:p>
          <a:p>
            <a:r>
              <a:rPr lang="de-DE" dirty="0" err="1" smtClean="0"/>
              <a:t>räpresent</a:t>
            </a:r>
            <a:endParaRPr lang="de-DE" dirty="0" smtClean="0"/>
          </a:p>
          <a:p>
            <a:r>
              <a:rPr lang="de-DE" dirty="0" smtClean="0"/>
              <a:t>o</a:t>
            </a:r>
            <a:r>
              <a:rPr lang="en-US" dirty="0" err="1" smtClean="0"/>
              <a:t>cör</a:t>
            </a:r>
            <a:endParaRPr lang="en-US" dirty="0" smtClean="0"/>
          </a:p>
          <a:p>
            <a:r>
              <a:rPr lang="de-DE" dirty="0" smtClean="0"/>
              <a:t>di-</a:t>
            </a:r>
            <a:r>
              <a:rPr lang="de-DE" dirty="0" err="1" smtClean="0"/>
              <a:t>törman</a:t>
            </a:r>
            <a:endParaRPr lang="de-DE" dirty="0" smtClean="0"/>
          </a:p>
          <a:p>
            <a:r>
              <a:rPr lang="de-DE" dirty="0" err="1" smtClean="0"/>
              <a:t>respect</a:t>
            </a:r>
            <a:endParaRPr lang="de-DE" dirty="0" smtClean="0"/>
          </a:p>
          <a:p>
            <a:r>
              <a:rPr lang="de-DE" dirty="0" err="1" smtClean="0"/>
              <a:t>gAther</a:t>
            </a:r>
            <a:endParaRPr lang="de-DE" dirty="0" smtClean="0"/>
          </a:p>
        </p:txBody>
      </p:sp>
      <p:sp>
        <p:nvSpPr>
          <p:cNvPr id="4" name="Foliennummernplatzhalter 3"/>
          <p:cNvSpPr>
            <a:spLocks noGrp="1"/>
          </p:cNvSpPr>
          <p:nvPr>
            <p:ph type="sldNum" sz="quarter" idx="10"/>
          </p:nvPr>
        </p:nvSpPr>
        <p:spPr/>
        <p:txBody>
          <a:bodyPr/>
          <a:lstStyle/>
          <a:p>
            <a:pPr>
              <a:defRPr/>
            </a:pPr>
            <a:fld id="{9696EAB1-8189-40DB-872B-F1A46B2FF4D0}" type="slidenum">
              <a:rPr lang="en-US" smtClean="0"/>
              <a:pPr>
                <a:defRPr/>
              </a:pPr>
              <a:t>27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First</a:t>
            </a:r>
            <a:r>
              <a:rPr lang="de-DE" baseline="0" dirty="0" smtClean="0"/>
              <a:t> I </a:t>
            </a:r>
            <a:r>
              <a:rPr lang="de-DE" baseline="0" dirty="0" err="1" smtClean="0"/>
              <a:t>want</a:t>
            </a:r>
            <a:r>
              <a:rPr lang="de-DE" baseline="0" dirty="0" smtClean="0"/>
              <a:t> </a:t>
            </a:r>
            <a:r>
              <a:rPr lang="de-DE" baseline="0" dirty="0" err="1" smtClean="0"/>
              <a:t>to</a:t>
            </a:r>
            <a:r>
              <a:rPr lang="de-DE" baseline="0" dirty="0" smtClean="0"/>
              <a:t> </a:t>
            </a:r>
            <a:r>
              <a:rPr lang="de-DE" baseline="0" dirty="0" err="1" smtClean="0"/>
              <a:t>give</a:t>
            </a:r>
            <a:r>
              <a:rPr lang="de-DE" baseline="0" dirty="0" smtClean="0"/>
              <a:t> a </a:t>
            </a:r>
            <a:r>
              <a:rPr lang="de-DE" baseline="0" dirty="0" err="1" smtClean="0"/>
              <a:t>short</a:t>
            </a:r>
            <a:r>
              <a:rPr lang="de-DE" baseline="0" dirty="0" smtClean="0"/>
              <a:t> </a:t>
            </a:r>
            <a:r>
              <a:rPr lang="de-DE" baseline="0" dirty="0" err="1" smtClean="0"/>
              <a:t>motivation</a:t>
            </a:r>
            <a:r>
              <a:rPr lang="de-DE" baseline="0" dirty="0" smtClean="0"/>
              <a:t>, </a:t>
            </a:r>
            <a:r>
              <a:rPr lang="de-DE" baseline="0" dirty="0" err="1" smtClean="0"/>
              <a:t>why</a:t>
            </a:r>
            <a:r>
              <a:rPr lang="de-DE" baseline="0" dirty="0" smtClean="0"/>
              <a:t> </a:t>
            </a:r>
            <a:r>
              <a:rPr lang="de-DE" baseline="0" dirty="0" err="1" smtClean="0"/>
              <a:t>image</a:t>
            </a:r>
            <a:r>
              <a:rPr lang="de-DE" baseline="0" dirty="0" smtClean="0"/>
              <a:t> </a:t>
            </a:r>
            <a:r>
              <a:rPr lang="de-DE" baseline="0" dirty="0" err="1" smtClean="0"/>
              <a:t>retrieval</a:t>
            </a:r>
            <a:r>
              <a:rPr lang="de-DE" baseline="0" dirty="0" smtClean="0"/>
              <a:t> </a:t>
            </a:r>
            <a:r>
              <a:rPr lang="de-DE" baseline="0" dirty="0" err="1" smtClean="0"/>
              <a:t>is</a:t>
            </a:r>
            <a:r>
              <a:rPr lang="de-DE" baseline="0" dirty="0" smtClean="0"/>
              <a:t> still a </a:t>
            </a:r>
            <a:r>
              <a:rPr lang="de-DE" baseline="0" dirty="0" err="1" smtClean="0"/>
              <a:t>hard</a:t>
            </a:r>
            <a:r>
              <a:rPr lang="de-DE" baseline="0" dirty="0" smtClean="0"/>
              <a:t> </a:t>
            </a:r>
            <a:r>
              <a:rPr lang="de-DE" baseline="0" dirty="0" err="1" smtClean="0"/>
              <a:t>problem</a:t>
            </a:r>
            <a:r>
              <a:rPr lang="de-DE" baseline="0" dirty="0" smtClean="0"/>
              <a:t>. (CLICK) </a:t>
            </a:r>
            <a:r>
              <a:rPr lang="de-DE" baseline="0" dirty="0" err="1" smtClean="0"/>
              <a:t>Humans</a:t>
            </a:r>
            <a:r>
              <a:rPr lang="de-DE" baseline="0" dirty="0" smtClean="0"/>
              <a:t> </a:t>
            </a:r>
            <a:r>
              <a:rPr lang="de-DE" baseline="0" dirty="0" err="1" smtClean="0"/>
              <a:t>are</a:t>
            </a:r>
            <a:r>
              <a:rPr lang="de-DE" baseline="0" dirty="0" smtClean="0"/>
              <a:t> </a:t>
            </a:r>
            <a:r>
              <a:rPr lang="de-DE" baseline="0" dirty="0" err="1" smtClean="0"/>
              <a:t>able</a:t>
            </a:r>
            <a:r>
              <a:rPr lang="de-DE" baseline="0" dirty="0" smtClean="0"/>
              <a:t> </a:t>
            </a:r>
            <a:r>
              <a:rPr lang="de-DE" baseline="0" dirty="0" err="1" smtClean="0"/>
              <a:t>to</a:t>
            </a:r>
            <a:r>
              <a:rPr lang="de-DE" baseline="0" dirty="0" smtClean="0"/>
              <a:t> </a:t>
            </a:r>
            <a:r>
              <a:rPr lang="de-DE" baseline="0" dirty="0" err="1" smtClean="0"/>
              <a:t>receive</a:t>
            </a:r>
            <a:r>
              <a:rPr lang="de-DE" baseline="0" dirty="0" smtClean="0"/>
              <a:t> </a:t>
            </a:r>
            <a:r>
              <a:rPr lang="de-DE" baseline="0" dirty="0" err="1" smtClean="0"/>
              <a:t>and</a:t>
            </a:r>
            <a:r>
              <a:rPr lang="de-DE" baseline="0" dirty="0" smtClean="0"/>
              <a:t> </a:t>
            </a:r>
            <a:r>
              <a:rPr lang="de-DE" baseline="0" dirty="0" err="1" smtClean="0"/>
              <a:t>produce</a:t>
            </a:r>
            <a:r>
              <a:rPr lang="de-DE" baseline="0" dirty="0" smtClean="0"/>
              <a:t> </a:t>
            </a:r>
            <a:r>
              <a:rPr lang="de-DE" baseline="0" dirty="0" err="1" smtClean="0"/>
              <a:t>audible</a:t>
            </a:r>
            <a:r>
              <a:rPr lang="de-DE" baseline="0" dirty="0" smtClean="0"/>
              <a:t> </a:t>
            </a:r>
            <a:r>
              <a:rPr lang="de-DE" baseline="0" dirty="0" err="1" smtClean="0"/>
              <a:t>signals</a:t>
            </a:r>
            <a:r>
              <a:rPr lang="de-DE" baseline="0" dirty="0" smtClean="0"/>
              <a:t>. So </a:t>
            </a:r>
            <a:r>
              <a:rPr lang="de-DE" baseline="0" dirty="0" err="1" smtClean="0"/>
              <a:t>the</a:t>
            </a:r>
            <a:r>
              <a:rPr lang="de-DE" baseline="0" dirty="0" smtClean="0"/>
              <a:t> </a:t>
            </a:r>
            <a:r>
              <a:rPr lang="de-DE" baseline="0" dirty="0" err="1" smtClean="0"/>
              <a:t>common</a:t>
            </a:r>
            <a:r>
              <a:rPr lang="de-DE" baseline="0" dirty="0" smtClean="0"/>
              <a:t> </a:t>
            </a:r>
            <a:r>
              <a:rPr lang="de-DE" baseline="0" dirty="0" err="1" smtClean="0"/>
              <a:t>way</a:t>
            </a:r>
            <a:r>
              <a:rPr lang="de-DE" baseline="0" dirty="0" smtClean="0"/>
              <a:t> </a:t>
            </a:r>
            <a:r>
              <a:rPr lang="de-DE" baseline="0" dirty="0" err="1" smtClean="0"/>
              <a:t>to</a:t>
            </a:r>
            <a:r>
              <a:rPr lang="de-DE" baseline="0" dirty="0" smtClean="0"/>
              <a:t> </a:t>
            </a:r>
            <a:r>
              <a:rPr lang="de-DE" baseline="0" dirty="0" err="1" smtClean="0"/>
              <a:t>communicate</a:t>
            </a:r>
            <a:r>
              <a:rPr lang="de-DE" baseline="0" dirty="0" smtClean="0"/>
              <a:t> </a:t>
            </a:r>
            <a:r>
              <a:rPr lang="de-DE" baseline="0" dirty="0" err="1" smtClean="0"/>
              <a:t>with</a:t>
            </a:r>
            <a:r>
              <a:rPr lang="de-DE" baseline="0" dirty="0" smtClean="0"/>
              <a:t> </a:t>
            </a:r>
            <a:r>
              <a:rPr lang="de-DE" baseline="0" dirty="0" err="1" smtClean="0"/>
              <a:t>each</a:t>
            </a:r>
            <a:r>
              <a:rPr lang="de-DE" baseline="0" dirty="0" smtClean="0"/>
              <a:t> </a:t>
            </a:r>
            <a:r>
              <a:rPr lang="de-DE" baseline="0" dirty="0" err="1" smtClean="0"/>
              <a:t>other</a:t>
            </a:r>
            <a:r>
              <a:rPr lang="de-DE" baseline="0" dirty="0" smtClean="0"/>
              <a:t> </a:t>
            </a:r>
            <a:r>
              <a:rPr lang="de-DE" baseline="0" dirty="0" err="1" smtClean="0"/>
              <a:t>is</a:t>
            </a:r>
            <a:r>
              <a:rPr lang="de-DE" baseline="0" dirty="0" smtClean="0"/>
              <a:t> </a:t>
            </a:r>
            <a:r>
              <a:rPr lang="de-DE" baseline="0" dirty="0" err="1" smtClean="0"/>
              <a:t>listening</a:t>
            </a:r>
            <a:r>
              <a:rPr lang="de-DE" baseline="0" dirty="0" smtClean="0"/>
              <a:t> </a:t>
            </a:r>
            <a:r>
              <a:rPr lang="de-DE" baseline="0" dirty="0" err="1" smtClean="0"/>
              <a:t>and</a:t>
            </a:r>
            <a:r>
              <a:rPr lang="de-DE" baseline="0" dirty="0" smtClean="0"/>
              <a:t> </a:t>
            </a:r>
            <a:r>
              <a:rPr lang="de-DE" baseline="0" dirty="0" err="1" smtClean="0"/>
              <a:t>speaking</a:t>
            </a:r>
            <a:r>
              <a:rPr lang="de-DE" baseline="0" dirty="0" smtClean="0"/>
              <a:t>. </a:t>
            </a:r>
            <a:r>
              <a:rPr lang="de-DE" baseline="0" dirty="0" err="1" smtClean="0"/>
              <a:t>For</a:t>
            </a:r>
            <a:r>
              <a:rPr lang="de-DE" baseline="0" dirty="0" smtClean="0"/>
              <a:t> </a:t>
            </a:r>
            <a:r>
              <a:rPr lang="de-DE" baseline="0" dirty="0" err="1" smtClean="0"/>
              <a:t>visual</a:t>
            </a:r>
            <a:r>
              <a:rPr lang="de-DE" baseline="0" dirty="0" smtClean="0"/>
              <a:t> </a:t>
            </a:r>
            <a:r>
              <a:rPr lang="de-DE" baseline="0" dirty="0" err="1" smtClean="0"/>
              <a:t>signals</a:t>
            </a:r>
            <a:r>
              <a:rPr lang="de-DE" baseline="0" dirty="0" smtClean="0"/>
              <a:t>, </a:t>
            </a:r>
            <a:r>
              <a:rPr lang="de-DE" baseline="0" dirty="0" err="1" smtClean="0"/>
              <a:t>this</a:t>
            </a:r>
            <a:r>
              <a:rPr lang="de-DE" baseline="0" dirty="0" smtClean="0"/>
              <a:t> </a:t>
            </a:r>
            <a:r>
              <a:rPr lang="de-DE" baseline="0" dirty="0" err="1" smtClean="0"/>
              <a:t>is</a:t>
            </a:r>
            <a:r>
              <a:rPr lang="de-DE" baseline="0" dirty="0" smtClean="0"/>
              <a:t> not </a:t>
            </a:r>
            <a:r>
              <a:rPr lang="de-DE" baseline="0" dirty="0" err="1" smtClean="0"/>
              <a:t>true</a:t>
            </a:r>
            <a:r>
              <a:rPr lang="de-DE" baseline="0" dirty="0" smtClean="0"/>
              <a:t>. (CLICK) </a:t>
            </a:r>
            <a:r>
              <a:rPr lang="de-DE" baseline="0" dirty="0" err="1" smtClean="0"/>
              <a:t>We</a:t>
            </a:r>
            <a:r>
              <a:rPr lang="de-DE" baseline="0" dirty="0" smtClean="0"/>
              <a:t> </a:t>
            </a:r>
            <a:r>
              <a:rPr lang="de-DE" baseline="0" dirty="0" err="1" smtClean="0"/>
              <a:t>are</a:t>
            </a:r>
            <a:r>
              <a:rPr lang="de-DE" baseline="0" dirty="0" smtClean="0"/>
              <a:t> </a:t>
            </a:r>
            <a:r>
              <a:rPr lang="de-DE" baseline="0" dirty="0" err="1" smtClean="0"/>
              <a:t>able</a:t>
            </a:r>
            <a:r>
              <a:rPr lang="de-DE" baseline="0" dirty="0" smtClean="0"/>
              <a:t> </a:t>
            </a:r>
            <a:r>
              <a:rPr lang="de-DE" baseline="0" dirty="0" err="1" smtClean="0"/>
              <a:t>to</a:t>
            </a:r>
            <a:r>
              <a:rPr lang="de-DE" baseline="0" dirty="0" smtClean="0"/>
              <a:t> </a:t>
            </a:r>
            <a:r>
              <a:rPr lang="de-DE" baseline="0" dirty="0" err="1" smtClean="0"/>
              <a:t>see</a:t>
            </a:r>
            <a:r>
              <a:rPr lang="de-DE" baseline="0" dirty="0" smtClean="0"/>
              <a:t> </a:t>
            </a:r>
            <a:r>
              <a:rPr lang="de-DE" baseline="0" dirty="0" err="1" smtClean="0"/>
              <a:t>and</a:t>
            </a:r>
            <a:r>
              <a:rPr lang="de-DE" baseline="0" dirty="0" smtClean="0"/>
              <a:t> </a:t>
            </a:r>
            <a:r>
              <a:rPr lang="de-DE" baseline="0" dirty="0" err="1" smtClean="0"/>
              <a:t>recognize</a:t>
            </a:r>
            <a:r>
              <a:rPr lang="de-DE" baseline="0" dirty="0" smtClean="0"/>
              <a:t> </a:t>
            </a:r>
            <a:r>
              <a:rPr lang="de-DE" baseline="0" dirty="0" err="1" smtClean="0"/>
              <a:t>the</a:t>
            </a:r>
            <a:r>
              <a:rPr lang="de-DE" baseline="0" dirty="0" smtClean="0"/>
              <a:t> </a:t>
            </a:r>
            <a:r>
              <a:rPr lang="de-DE" baseline="0" dirty="0" err="1" smtClean="0"/>
              <a:t>world</a:t>
            </a:r>
            <a:r>
              <a:rPr lang="de-DE" baseline="0" dirty="0" smtClean="0"/>
              <a:t> </a:t>
            </a:r>
            <a:r>
              <a:rPr lang="de-DE" baseline="0" dirty="0" err="1" smtClean="0"/>
              <a:t>around</a:t>
            </a:r>
            <a:r>
              <a:rPr lang="de-DE" baseline="0" dirty="0" smtClean="0"/>
              <a:t> </a:t>
            </a:r>
            <a:r>
              <a:rPr lang="de-DE" baseline="0" dirty="0" err="1" smtClean="0"/>
              <a:t>us</a:t>
            </a:r>
            <a:r>
              <a:rPr lang="de-DE" baseline="0" dirty="0" smtClean="0"/>
              <a:t>, but </a:t>
            </a:r>
            <a:r>
              <a:rPr lang="de-DE" baseline="0" dirty="0" err="1" smtClean="0"/>
              <a:t>there</a:t>
            </a:r>
            <a:r>
              <a:rPr lang="de-DE" baseline="0" dirty="0" smtClean="0"/>
              <a:t> </a:t>
            </a:r>
            <a:r>
              <a:rPr lang="de-DE" baseline="0" dirty="0" err="1" smtClean="0"/>
              <a:t>is</a:t>
            </a:r>
            <a:r>
              <a:rPr lang="de-DE" baseline="0" dirty="0" smtClean="0"/>
              <a:t> </a:t>
            </a:r>
            <a:r>
              <a:rPr lang="de-DE" baseline="0" dirty="0" err="1" smtClean="0"/>
              <a:t>no</a:t>
            </a:r>
            <a:r>
              <a:rPr lang="de-DE" baseline="0" dirty="0" smtClean="0"/>
              <a:t> </a:t>
            </a:r>
            <a:r>
              <a:rPr lang="de-DE" baseline="0" dirty="0" err="1" smtClean="0"/>
              <a:t>direct</a:t>
            </a:r>
            <a:r>
              <a:rPr lang="de-DE" baseline="0" dirty="0" smtClean="0"/>
              <a:t> </a:t>
            </a:r>
            <a:r>
              <a:rPr lang="de-DE" baseline="0" dirty="0" err="1" smtClean="0"/>
              <a:t>way</a:t>
            </a:r>
            <a:r>
              <a:rPr lang="de-DE" baseline="0" dirty="0" smtClean="0"/>
              <a:t> </a:t>
            </a:r>
            <a:r>
              <a:rPr lang="de-DE" baseline="0" dirty="0" err="1" smtClean="0"/>
              <a:t>to</a:t>
            </a:r>
            <a:r>
              <a:rPr lang="de-DE" baseline="0" dirty="0" smtClean="0"/>
              <a:t> </a:t>
            </a:r>
            <a:r>
              <a:rPr lang="de-DE" baseline="0" dirty="0" err="1" smtClean="0"/>
              <a:t>produce</a:t>
            </a:r>
            <a:r>
              <a:rPr lang="de-DE" baseline="0" dirty="0" smtClean="0"/>
              <a:t> </a:t>
            </a:r>
            <a:r>
              <a:rPr lang="de-DE" baseline="0" dirty="0" err="1" smtClean="0"/>
              <a:t>visual</a:t>
            </a:r>
            <a:r>
              <a:rPr lang="de-DE" baseline="0" dirty="0" smtClean="0"/>
              <a:t> </a:t>
            </a:r>
            <a:r>
              <a:rPr lang="de-DE" baseline="0" dirty="0" err="1" smtClean="0"/>
              <a:t>output</a:t>
            </a:r>
            <a:r>
              <a:rPr lang="de-DE" baseline="0" dirty="0" smtClean="0"/>
              <a:t>.</a:t>
            </a:r>
            <a:endParaRPr lang="en-US" dirty="0"/>
          </a:p>
        </p:txBody>
      </p:sp>
      <p:sp>
        <p:nvSpPr>
          <p:cNvPr id="4" name="Foliennummernplatzhalter 3"/>
          <p:cNvSpPr>
            <a:spLocks noGrp="1"/>
          </p:cNvSpPr>
          <p:nvPr>
            <p:ph type="sldNum" sz="quarter" idx="10"/>
          </p:nvPr>
        </p:nvSpPr>
        <p:spPr/>
        <p:txBody>
          <a:bodyPr/>
          <a:lstStyle/>
          <a:p>
            <a:pPr>
              <a:defRPr/>
            </a:pPr>
            <a:fld id="{9696EAB1-8189-40DB-872B-F1A46B2FF4D0}"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lnSpcReduction="10000"/>
          </a:bodyPr>
          <a:lstStyle/>
          <a:p>
            <a:r>
              <a:rPr lang="en-US" noProof="0" dirty="0" smtClean="0"/>
              <a:t>This fact leads to the question how to specify a query</a:t>
            </a:r>
            <a:r>
              <a:rPr lang="en-US" baseline="0" noProof="0" dirty="0" smtClean="0"/>
              <a:t> for an image retrieval system. (CLICK) A common </a:t>
            </a:r>
            <a:r>
              <a:rPr lang="en-US" baseline="0" noProof="0" dirty="0" smtClean="0"/>
              <a:t>approach, </a:t>
            </a:r>
            <a:r>
              <a:rPr lang="en-US" baseline="0" noProof="0" dirty="0" smtClean="0"/>
              <a:t>how the user would communicate his </a:t>
            </a:r>
            <a:r>
              <a:rPr lang="en-US" baseline="0" noProof="0" dirty="0" smtClean="0"/>
              <a:t>request, </a:t>
            </a:r>
            <a:r>
              <a:rPr lang="en-US" baseline="0" noProof="0" dirty="0" smtClean="0"/>
              <a:t>is to type a keyword and the system returns images which are tagged with the same keyword. By abstracting the image content to words, a compact representation is generated, but the problem here is that every image needs to be manually tagged with keywords. </a:t>
            </a:r>
          </a:p>
          <a:p>
            <a:endParaRPr lang="en-US" baseline="0" noProof="0" dirty="0" smtClean="0"/>
          </a:p>
          <a:p>
            <a:r>
              <a:rPr lang="en-US" baseline="0" noProof="0" dirty="0" smtClean="0"/>
              <a:t>Therefore content-based methods have been developed.(CLICK) The user can specify a query by providing the system with an example image. However, it is unlikely that </a:t>
            </a:r>
            <a:r>
              <a:rPr lang="en-US" baseline="0" noProof="0" dirty="0" smtClean="0"/>
              <a:t>the user </a:t>
            </a:r>
            <a:r>
              <a:rPr lang="en-US" baseline="0" noProof="0" dirty="0" smtClean="0"/>
              <a:t>has an image at hand. (CLICK) A more </a:t>
            </a:r>
            <a:r>
              <a:rPr lang="en-US" baseline="0" noProof="0" dirty="0" err="1" smtClean="0"/>
              <a:t>sophisiticated</a:t>
            </a:r>
            <a:r>
              <a:rPr lang="en-US" baseline="0" noProof="0" dirty="0" smtClean="0"/>
              <a:t> approach is to sketch a query image, so that the user can express his mental image more directly.</a:t>
            </a:r>
          </a:p>
          <a:p>
            <a:r>
              <a:rPr lang="de-DE" baseline="0" noProof="0" dirty="0" smtClean="0"/>
              <a:t>(CLICK)</a:t>
            </a:r>
            <a:endParaRPr lang="en-US" baseline="0" noProof="0" dirty="0" smtClean="0"/>
          </a:p>
          <a:p>
            <a:r>
              <a:rPr lang="en-US" baseline="0" noProof="0" dirty="0" smtClean="0"/>
              <a:t>All of those approaches require that the user exactly knows what he is searching for and is able to communicate that to the system. Also if there is an exact input, the system may not retrieve the desired images.(CLICK) In order to achieve better results, both the human and the system have to communicate with each other. </a:t>
            </a:r>
            <a:endParaRPr lang="en-US" noProof="0" dirty="0"/>
          </a:p>
        </p:txBody>
      </p:sp>
      <p:sp>
        <p:nvSpPr>
          <p:cNvPr id="4" name="Foliennummernplatzhalter 3"/>
          <p:cNvSpPr>
            <a:spLocks noGrp="1"/>
          </p:cNvSpPr>
          <p:nvPr>
            <p:ph type="sldNum" sz="quarter" idx="10"/>
          </p:nvPr>
        </p:nvSpPr>
        <p:spPr/>
        <p:txBody>
          <a:bodyPr/>
          <a:lstStyle/>
          <a:p>
            <a:pPr>
              <a:defRPr/>
            </a:pPr>
            <a:fld id="{9696EAB1-8189-40DB-872B-F1A46B2FF4D0}"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noProof="0" dirty="0" smtClean="0"/>
              <a:t>The idea is to let</a:t>
            </a:r>
            <a:r>
              <a:rPr lang="en-US" baseline="0" noProof="0" dirty="0" smtClean="0"/>
              <a:t> the user interact with the system and make him an integral part of the retrieval process. (CLICK)</a:t>
            </a:r>
          </a:p>
          <a:p>
            <a:endParaRPr lang="en-US" baseline="0" noProof="0" dirty="0" smtClean="0"/>
          </a:p>
          <a:p>
            <a:r>
              <a:rPr lang="en-US" baseline="0" noProof="0" dirty="0" smtClean="0"/>
              <a:t>The basic interaction is browsing , which allows the user to explore “potentially very large spaces through a sequence of local decisions or navigational choices.” (CLICK) So in each step the user says the image is not like that, but more like that. (CLICK) Because humans are able to identify relevant images at a glance, the system should respond fast as well. (CLICK) So our goal is to allow fast interaction with real-world image collections. </a:t>
            </a:r>
          </a:p>
          <a:p>
            <a:endParaRPr lang="en-US" baseline="0" noProof="0" dirty="0" smtClean="0"/>
          </a:p>
          <a:p>
            <a:r>
              <a:rPr lang="en-US" baseline="0" noProof="0" dirty="0" smtClean="0"/>
              <a:t>To get an idea how the developed system works, </a:t>
            </a:r>
            <a:r>
              <a:rPr lang="en-US" baseline="0" noProof="0" dirty="0" err="1" smtClean="0"/>
              <a:t>i</a:t>
            </a:r>
            <a:r>
              <a:rPr lang="en-US" baseline="0" noProof="0" dirty="0" smtClean="0"/>
              <a:t> want to show you a video that shows a user interacting with our system</a:t>
            </a:r>
            <a:endParaRPr lang="en-US" noProof="0" dirty="0"/>
          </a:p>
        </p:txBody>
      </p:sp>
      <p:sp>
        <p:nvSpPr>
          <p:cNvPr id="4" name="Foliennummernplatzhalter 3"/>
          <p:cNvSpPr>
            <a:spLocks noGrp="1"/>
          </p:cNvSpPr>
          <p:nvPr>
            <p:ph type="sldNum" sz="quarter" idx="10"/>
          </p:nvPr>
        </p:nvSpPr>
        <p:spPr/>
        <p:txBody>
          <a:bodyPr/>
          <a:lstStyle/>
          <a:p>
            <a:pPr>
              <a:defRPr/>
            </a:pPr>
            <a:fld id="{9696EAB1-8189-40DB-872B-F1A46B2FF4D0}"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noProof="0" dirty="0" smtClean="0"/>
              <a:t>So here you can see the user</a:t>
            </a:r>
            <a:r>
              <a:rPr lang="en-US" baseline="0" noProof="0" dirty="0" smtClean="0"/>
              <a:t> interface. The system presents a couple of images in the middle which are somehow similar to the center image. The center image is the current query image. As you can see the system reacts almost immediately when the user clicks for the next query. The database used here consists of one million images</a:t>
            </a:r>
            <a:endParaRPr lang="en-US" i="1" baseline="0" noProof="0" dirty="0" smtClean="0"/>
          </a:p>
          <a:p>
            <a:endParaRPr lang="en-US" baseline="0" noProof="0" dirty="0" smtClean="0"/>
          </a:p>
        </p:txBody>
      </p:sp>
      <p:sp>
        <p:nvSpPr>
          <p:cNvPr id="4" name="Foliennummernplatzhalter 3"/>
          <p:cNvSpPr>
            <a:spLocks noGrp="1"/>
          </p:cNvSpPr>
          <p:nvPr>
            <p:ph type="sldNum" sz="quarter" idx="10"/>
          </p:nvPr>
        </p:nvSpPr>
        <p:spPr/>
        <p:txBody>
          <a:bodyPr/>
          <a:lstStyle/>
          <a:p>
            <a:pPr>
              <a:defRPr/>
            </a:pPr>
            <a:fld id="{9696EAB1-8189-40DB-872B-F1A46B2FF4D0}"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noProof="0" dirty="0" smtClean="0"/>
              <a:t>The basic idea behind nearly</a:t>
            </a:r>
            <a:r>
              <a:rPr lang="en-US" baseline="0" noProof="0" dirty="0" smtClean="0"/>
              <a:t> all content-based image retrieval systems is to generate a compact description of the image content. (CLICK) The resulting feature vectors are than used to compare images, rather than the actual image content, which is much faster.</a:t>
            </a:r>
          </a:p>
        </p:txBody>
      </p:sp>
      <p:sp>
        <p:nvSpPr>
          <p:cNvPr id="4" name="Slide Number Placeholder 3"/>
          <p:cNvSpPr>
            <a:spLocks noGrp="1"/>
          </p:cNvSpPr>
          <p:nvPr>
            <p:ph type="sldNum" sz="quarter" idx="10"/>
          </p:nvPr>
        </p:nvSpPr>
        <p:spPr/>
        <p:txBody>
          <a:bodyPr/>
          <a:lstStyle/>
          <a:p>
            <a:fld id="{091E09C6-31C7-FE46-B602-92DF974F3D99}"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p:spPr>
      </p:sp>
      <p:sp>
        <p:nvSpPr>
          <p:cNvPr id="819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noProof="0" dirty="0" smtClean="0"/>
              <a:t>Different types of descriptors cover different aspects of the image. </a:t>
            </a:r>
            <a:r>
              <a:rPr lang="en-US" noProof="0" dirty="0" smtClean="0">
                <a:ea typeface="ＭＳ Ｐゴシック" pitchFamily="-112" charset="-128"/>
              </a:rPr>
              <a:t>To</a:t>
            </a:r>
            <a:r>
              <a:rPr lang="en-US" baseline="0" noProof="0" dirty="0" smtClean="0">
                <a:ea typeface="ＭＳ Ｐゴシック" pitchFamily="-112" charset="-128"/>
              </a:rPr>
              <a:t> represent the color information of images we used a color histogram descriptor. (CLICK) Therefore the image is converted into the LAB color space and after that a histogram of for each color channel is generated. (CLICK) By concatenating the values of each histogram we get a feature vector.</a:t>
            </a:r>
            <a:endParaRPr lang="en-US" noProof="0" dirty="0" smtClean="0">
              <a:ea typeface="ＭＳ Ｐゴシック" pitchFamily="-112" charset="-128"/>
            </a:endParaRPr>
          </a:p>
        </p:txBody>
      </p:sp>
      <p:sp>
        <p:nvSpPr>
          <p:cNvPr id="8196" name="Slide Number Placeholder 3"/>
          <p:cNvSpPr>
            <a:spLocks noGrp="1"/>
          </p:cNvSpPr>
          <p:nvPr>
            <p:ph type="sldNum" sz="quarter" idx="5"/>
          </p:nvPr>
        </p:nvSpPr>
        <p:spPr bwMode="auto">
          <a:noFill/>
          <a:ln>
            <a:miter lim="800000"/>
            <a:headEnd/>
            <a:tailEnd/>
          </a:ln>
        </p:spPr>
        <p:txBody>
          <a:bodyPr/>
          <a:lstStyle/>
          <a:p>
            <a:fld id="{D42B273B-A21B-47CB-83A8-AE9B5FFAD006}" type="slidenum">
              <a:rPr lang="en-US"/>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p:spPr>
      </p:sp>
      <p:sp>
        <p:nvSpPr>
          <p:cNvPr id="81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noProof="0" dirty="0" smtClean="0">
                <a:ea typeface="ＭＳ Ｐゴシック" pitchFamily="-112" charset="-128"/>
              </a:rPr>
              <a:t>Another descriptor type is a thumbnail of the image. (CLICK) The</a:t>
            </a:r>
            <a:r>
              <a:rPr lang="en-US" baseline="0" noProof="0" dirty="0" smtClean="0">
                <a:ea typeface="ＭＳ Ｐゴシック" pitchFamily="-112" charset="-128"/>
              </a:rPr>
              <a:t> image is scaled down and then converted into LAB color space. </a:t>
            </a:r>
            <a:r>
              <a:rPr lang="en-US" noProof="0" dirty="0" smtClean="0">
                <a:ea typeface="ＭＳ Ｐゴシック" pitchFamily="-112" charset="-128"/>
              </a:rPr>
              <a:t>In contrast to the histogram descriptor, which has only </a:t>
            </a:r>
            <a:r>
              <a:rPr lang="en-US" noProof="0" dirty="0" err="1" smtClean="0">
                <a:ea typeface="ＭＳ Ｐゴシック" pitchFamily="-112" charset="-128"/>
              </a:rPr>
              <a:t>informations</a:t>
            </a:r>
            <a:r>
              <a:rPr lang="en-US" noProof="0" dirty="0" smtClean="0">
                <a:ea typeface="ＭＳ Ｐゴシック" pitchFamily="-112" charset="-128"/>
              </a:rPr>
              <a:t> about what colors occur</a:t>
            </a:r>
            <a:r>
              <a:rPr lang="en-US" baseline="0" noProof="0" dirty="0" smtClean="0">
                <a:ea typeface="ＭＳ Ｐゴシック" pitchFamily="-112" charset="-128"/>
              </a:rPr>
              <a:t> in the image, this descriptor is focused on where colors occur. (CLICK) The pixel values of the thumbnail are concatenated to form the feature vector.</a:t>
            </a:r>
            <a:endParaRPr lang="en-US" noProof="0" dirty="0" smtClean="0">
              <a:ea typeface="ＭＳ Ｐゴシック" pitchFamily="-112" charset="-128"/>
            </a:endParaRPr>
          </a:p>
        </p:txBody>
      </p:sp>
      <p:sp>
        <p:nvSpPr>
          <p:cNvPr id="8196" name="Slide Number Placeholder 3"/>
          <p:cNvSpPr>
            <a:spLocks noGrp="1"/>
          </p:cNvSpPr>
          <p:nvPr>
            <p:ph type="sldNum" sz="quarter" idx="5"/>
          </p:nvPr>
        </p:nvSpPr>
        <p:spPr bwMode="auto">
          <a:noFill/>
          <a:ln>
            <a:miter lim="800000"/>
            <a:headEnd/>
            <a:tailEnd/>
          </a:ln>
        </p:spPr>
        <p:txBody>
          <a:bodyPr/>
          <a:lstStyle/>
          <a:p>
            <a:fld id="{D42B273B-A21B-47CB-83A8-AE9B5FFAD006}" type="slidenum">
              <a:rPr lang="en-US"/>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999D365-4103-42A3-9C6E-0938D0271278}" type="datetime1">
              <a:rPr lang="en-US"/>
              <a:pPr>
                <a:defRPr/>
              </a:pPr>
              <a:t>7/29/2010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1EA7FBC-3936-458A-A762-E3B7855EB5F6}" type="slidenum">
              <a:rPr lang="en-US"/>
              <a:pPr>
                <a:defRPr/>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AA84842-AC80-4BDD-A01E-6D6990DFAC3A}" type="datetime1">
              <a:rPr lang="en-US"/>
              <a:pPr>
                <a:defRPr/>
              </a:pPr>
              <a:t>7/29/2010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4BB398E-AF4C-4FAF-B411-BA4D06C2902E}" type="slidenum">
              <a:rPr lang="en-US"/>
              <a:pPr>
                <a:defRPr/>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D83BA1A-3ED9-4525-ACEE-28A769322896}" type="datetime1">
              <a:rPr lang="en-US"/>
              <a:pPr>
                <a:defRPr/>
              </a:pPr>
              <a:t>7/29/2010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1577CAA-268D-43AD-A61B-F8132C5CC796}" type="slidenum">
              <a:rPr lang="en-US"/>
              <a:pPr>
                <a:defRPr/>
              </a:pPr>
              <a:t>‹Nr.›</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999D365-4103-42A3-9C6E-0938D0271278}" type="datetime1">
              <a:rPr lang="en-US"/>
              <a:pPr>
                <a:defRPr/>
              </a:pPr>
              <a:t>7/29/2010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1EA7FBC-3936-458A-A762-E3B7855EB5F6}" type="slidenum">
              <a:rPr lang="en-US"/>
              <a:pPr>
                <a:defRPr/>
              </a:pPr>
              <a:t>‹Nr.›</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0FA42A3-296B-4CBE-B748-67E09272B693}" type="datetime1">
              <a:rPr lang="en-US"/>
              <a:pPr>
                <a:defRPr/>
              </a:pPr>
              <a:t>7/29/2010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61A2924-4DF3-4BDE-8CB1-EAB239FD36B5}" type="slidenum">
              <a:rPr lang="en-US"/>
              <a:pPr>
                <a:defRPr/>
              </a:pPr>
              <a:t>‹Nr.›</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1886045-986A-4DD3-B32F-12507C88F905}" type="datetime1">
              <a:rPr lang="en-US"/>
              <a:pPr>
                <a:defRPr/>
              </a:pPr>
              <a:t>7/29/2010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9E6F12E-57FF-42CA-82EA-BC629D509121}" type="slidenum">
              <a:rPr lang="en-US"/>
              <a:pPr>
                <a:defRPr/>
              </a:pPr>
              <a:t>‹Nr.›</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1F1BBF1-680B-4A69-9526-7EB81D671018}" type="datetime1">
              <a:rPr lang="en-US"/>
              <a:pPr>
                <a:defRPr/>
              </a:pPr>
              <a:t>7/29/2010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37A5113-3BA2-46D3-894C-5830C1506502}" type="slidenum">
              <a:rPr lang="en-US"/>
              <a:pPr>
                <a:defRPr/>
              </a:pPr>
              <a:t>‹Nr.›</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FA1E548-878E-4CC2-ACED-FE3B3F57BC90}" type="datetime1">
              <a:rPr lang="en-US"/>
              <a:pPr>
                <a:defRPr/>
              </a:pPr>
              <a:t>7/29/2010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77A61AB-BF8F-4C24-825A-683DB2A53599}" type="slidenum">
              <a:rPr lang="en-US"/>
              <a:pPr>
                <a:defRPr/>
              </a:pPr>
              <a:t>‹Nr.›</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B990C64-7BAB-4D00-B277-3AFF40C2D794}" type="datetime1">
              <a:rPr lang="en-US"/>
              <a:pPr>
                <a:defRPr/>
              </a:pPr>
              <a:t>7/29/2010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9F4FB62-0427-472F-BC52-6852F4886B0E}" type="slidenum">
              <a:rPr lang="en-US"/>
              <a:pPr>
                <a:defRPr/>
              </a:pPr>
              <a:t>‹Nr.›</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8580325-6668-473A-A285-9834A77E784F}" type="datetime1">
              <a:rPr lang="en-US"/>
              <a:pPr>
                <a:defRPr/>
              </a:pPr>
              <a:t>7/29/2010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861BF50-640D-4F50-8827-6FA2589E0278}" type="slidenum">
              <a:rPr lang="en-US"/>
              <a:pPr>
                <a:defRPr/>
              </a:pPr>
              <a:t>‹Nr.›</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6750D38-0EA4-45DA-A4B5-F7D78B884C60}" type="datetime1">
              <a:rPr lang="en-US"/>
              <a:pPr>
                <a:defRPr/>
              </a:pPr>
              <a:t>7/29/2010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AB0F295-C0E2-409C-92B1-A36495E4A9AB}" type="slidenum">
              <a:rPr lang="en-US"/>
              <a:pPr>
                <a:defRPr/>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0FA42A3-296B-4CBE-B748-67E09272B693}" type="datetime1">
              <a:rPr lang="en-US"/>
              <a:pPr>
                <a:defRPr/>
              </a:pPr>
              <a:t>7/29/2010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61A2924-4DF3-4BDE-8CB1-EAB239FD36B5}" type="slidenum">
              <a:rPr lang="en-US"/>
              <a:pPr>
                <a:defRPr/>
              </a:pPr>
              <a:t>‹Nr.›</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4D1807B-E014-43EE-B68A-8D3E97391EBC}" type="datetime1">
              <a:rPr lang="en-US"/>
              <a:pPr>
                <a:defRPr/>
              </a:pPr>
              <a:t>7/29/2010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CF3B706-8B14-4651-B02D-CF6ECD6C5516}" type="slidenum">
              <a:rPr lang="en-US"/>
              <a:pPr>
                <a:defRPr/>
              </a:pPr>
              <a:t>‹Nr.›</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AA84842-AC80-4BDD-A01E-6D6990DFAC3A}" type="datetime1">
              <a:rPr lang="en-US"/>
              <a:pPr>
                <a:defRPr/>
              </a:pPr>
              <a:t>7/29/2010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4BB398E-AF4C-4FAF-B411-BA4D06C2902E}" type="slidenum">
              <a:rPr lang="en-US"/>
              <a:pPr>
                <a:defRPr/>
              </a:pPr>
              <a:t>‹Nr.›</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D83BA1A-3ED9-4525-ACEE-28A769322896}" type="datetime1">
              <a:rPr lang="en-US"/>
              <a:pPr>
                <a:defRPr/>
              </a:pPr>
              <a:t>7/29/2010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1577CAA-268D-43AD-A61B-F8132C5CC796}" type="slidenum">
              <a:rPr lang="en-US"/>
              <a:pPr>
                <a:defRPr/>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1886045-986A-4DD3-B32F-12507C88F905}" type="datetime1">
              <a:rPr lang="en-US"/>
              <a:pPr>
                <a:defRPr/>
              </a:pPr>
              <a:t>7/29/2010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9E6F12E-57FF-42CA-82EA-BC629D509121}" type="slidenum">
              <a:rPr lang="en-US"/>
              <a:pPr>
                <a:defRPr/>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1F1BBF1-680B-4A69-9526-7EB81D671018}" type="datetime1">
              <a:rPr lang="en-US"/>
              <a:pPr>
                <a:defRPr/>
              </a:pPr>
              <a:t>7/29/2010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37A5113-3BA2-46D3-894C-5830C1506502}" type="slidenum">
              <a:rPr lang="en-US"/>
              <a:pPr>
                <a:defRPr/>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FA1E548-878E-4CC2-ACED-FE3B3F57BC90}" type="datetime1">
              <a:rPr lang="en-US"/>
              <a:pPr>
                <a:defRPr/>
              </a:pPr>
              <a:t>7/29/2010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77A61AB-BF8F-4C24-825A-683DB2A53599}" type="slidenum">
              <a:rPr lang="en-US"/>
              <a:pPr>
                <a:defRPr/>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B990C64-7BAB-4D00-B277-3AFF40C2D794}" type="datetime1">
              <a:rPr lang="en-US"/>
              <a:pPr>
                <a:defRPr/>
              </a:pPr>
              <a:t>7/29/2010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9F4FB62-0427-472F-BC52-6852F4886B0E}" type="slidenum">
              <a:rPr lang="en-US"/>
              <a:pPr>
                <a:defRPr/>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8580325-6668-473A-A285-9834A77E784F}" type="datetime1">
              <a:rPr lang="en-US"/>
              <a:pPr>
                <a:defRPr/>
              </a:pPr>
              <a:t>7/29/2010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861BF50-640D-4F50-8827-6FA2589E0278}" type="slidenum">
              <a:rPr lang="en-US"/>
              <a:pPr>
                <a:defRPr/>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6750D38-0EA4-45DA-A4B5-F7D78B884C60}" type="datetime1">
              <a:rPr lang="en-US"/>
              <a:pPr>
                <a:defRPr/>
              </a:pPr>
              <a:t>7/29/2010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AB0F295-C0E2-409C-92B1-A36495E4A9AB}" type="slidenum">
              <a:rPr lang="en-US"/>
              <a:pPr>
                <a:defRPr/>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4D1807B-E014-43EE-B68A-8D3E97391EBC}" type="datetime1">
              <a:rPr lang="en-US"/>
              <a:pPr>
                <a:defRPr/>
              </a:pPr>
              <a:t>7/29/2010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CF3B706-8B14-4651-B02D-CF6ECD6C5516}" type="slidenum">
              <a:rPr lang="en-US"/>
              <a:pPr>
                <a:defRPr/>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6375"/>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20015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108" charset="0"/>
              </a:defRPr>
            </a:lvl1pPr>
          </a:lstStyle>
          <a:p>
            <a:pPr>
              <a:defRPr/>
            </a:pPr>
            <a:fld id="{85661DF0-E633-45C4-896C-0B010AAF32DC}" type="datetime1">
              <a:rPr lang="en-US"/>
              <a:pPr>
                <a:defRPr/>
              </a:pPr>
              <a:t>7/29/2010</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pitchFamily="-108" charset="0"/>
              </a:defRPr>
            </a:lvl1pPr>
          </a:lstStyle>
          <a:p>
            <a:pPr>
              <a:defRPr/>
            </a:pPr>
            <a:fld id="{D361C869-47B6-45C8-9574-131FC12B20AA}" type="slidenum">
              <a:rPr lang="en-US"/>
              <a:pPr>
                <a:defRPr/>
              </a:pPr>
              <a:t>‹Nr.›</a:t>
            </a:fld>
            <a:endParaRPr lang="en-US"/>
          </a:p>
        </p:txBody>
      </p:sp>
      <p:pic>
        <p:nvPicPr>
          <p:cNvPr id="1031" name="Picture 3" descr="s10logoWeb450.jpg"/>
          <p:cNvPicPr>
            <a:picLocks noChangeAspect="1"/>
          </p:cNvPicPr>
          <p:nvPr userDrawn="1"/>
        </p:nvPicPr>
        <p:blipFill>
          <a:blip r:embed="rId13"/>
          <a:srcRect/>
          <a:stretch>
            <a:fillRect/>
          </a:stretch>
        </p:blipFill>
        <p:spPr bwMode="auto">
          <a:xfrm>
            <a:off x="7543800" y="0"/>
            <a:ext cx="1581150" cy="15811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0" fontAlgn="base" hangingPunct="0">
        <a:spcBef>
          <a:spcPct val="0"/>
        </a:spcBef>
        <a:spcAft>
          <a:spcPct val="0"/>
        </a:spcAft>
        <a:defRPr sz="3200" b="1" kern="1200">
          <a:solidFill>
            <a:schemeClr val="tx1"/>
          </a:solidFill>
          <a:latin typeface="Arial" pitchFamily="34" charset="0"/>
          <a:ea typeface="Arial" pitchFamily="34" charset="0"/>
          <a:cs typeface="Arial" pitchFamily="34" charset="0"/>
        </a:defRPr>
      </a:lvl1pPr>
      <a:lvl2pPr algn="l" defTabSz="457200" rtl="0" eaLnBrk="0" fontAlgn="base" hangingPunct="0">
        <a:spcBef>
          <a:spcPct val="0"/>
        </a:spcBef>
        <a:spcAft>
          <a:spcPct val="0"/>
        </a:spcAft>
        <a:defRPr sz="3200" b="1">
          <a:solidFill>
            <a:schemeClr val="tx1"/>
          </a:solidFill>
          <a:latin typeface="Arial" charset="0"/>
          <a:ea typeface="ＭＳ Ｐゴシック" charset="-128"/>
          <a:cs typeface="Arial" charset="0"/>
        </a:defRPr>
      </a:lvl2pPr>
      <a:lvl3pPr algn="l" defTabSz="457200" rtl="0" eaLnBrk="0" fontAlgn="base" hangingPunct="0">
        <a:spcBef>
          <a:spcPct val="0"/>
        </a:spcBef>
        <a:spcAft>
          <a:spcPct val="0"/>
        </a:spcAft>
        <a:defRPr sz="3200" b="1">
          <a:solidFill>
            <a:schemeClr val="tx1"/>
          </a:solidFill>
          <a:latin typeface="Arial" charset="0"/>
          <a:ea typeface="ＭＳ Ｐゴシック" charset="-128"/>
          <a:cs typeface="Arial" charset="0"/>
        </a:defRPr>
      </a:lvl3pPr>
      <a:lvl4pPr algn="l" defTabSz="457200" rtl="0" eaLnBrk="0" fontAlgn="base" hangingPunct="0">
        <a:spcBef>
          <a:spcPct val="0"/>
        </a:spcBef>
        <a:spcAft>
          <a:spcPct val="0"/>
        </a:spcAft>
        <a:defRPr sz="3200" b="1">
          <a:solidFill>
            <a:schemeClr val="tx1"/>
          </a:solidFill>
          <a:latin typeface="Arial" charset="0"/>
          <a:ea typeface="ＭＳ Ｐゴシック" charset="-128"/>
          <a:cs typeface="Arial" charset="0"/>
        </a:defRPr>
      </a:lvl4pPr>
      <a:lvl5pPr algn="l" defTabSz="457200" rtl="0" eaLnBrk="0" fontAlgn="base" hangingPunct="0">
        <a:spcBef>
          <a:spcPct val="0"/>
        </a:spcBef>
        <a:spcAft>
          <a:spcPct val="0"/>
        </a:spcAft>
        <a:defRPr sz="3200" b="1">
          <a:solidFill>
            <a:schemeClr val="tx1"/>
          </a:solidFill>
          <a:latin typeface="Arial" charset="0"/>
          <a:ea typeface="ＭＳ Ｐゴシック" charset="-128"/>
          <a:cs typeface="Arial" charset="0"/>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2800" kern="1200">
          <a:solidFill>
            <a:schemeClr val="tx1"/>
          </a:solidFill>
          <a:latin typeface="Arial" pitchFamily="34" charset="0"/>
          <a:ea typeface="ＭＳ Ｐゴシック" charset="-128"/>
          <a:cs typeface="Arial" pitchFamily="34" charset="0"/>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Arial" pitchFamily="34" charset="0"/>
          <a:ea typeface="ＭＳ Ｐゴシック" charset="-128"/>
          <a:cs typeface="Arial" pitchFamily="34" charset="0"/>
        </a:defRPr>
      </a:lvl2pPr>
      <a:lvl3pPr marL="1143000" indent="-228600" algn="l" defTabSz="457200" rtl="0" eaLnBrk="0" fontAlgn="base" hangingPunct="0">
        <a:spcBef>
          <a:spcPct val="20000"/>
        </a:spcBef>
        <a:spcAft>
          <a:spcPct val="0"/>
        </a:spcAft>
        <a:buFont typeface="Arial" charset="0"/>
        <a:buChar char="•"/>
        <a:defRPr sz="2000" kern="1200">
          <a:solidFill>
            <a:schemeClr val="tx1"/>
          </a:solidFill>
          <a:latin typeface="Arial" pitchFamily="34" charset="0"/>
          <a:ea typeface="ＭＳ Ｐゴシック" charset="-128"/>
          <a:cs typeface="Arial" pitchFamily="34" charset="0"/>
        </a:defRPr>
      </a:lvl3pPr>
      <a:lvl4pPr marL="1600200" indent="-228600" algn="l" defTabSz="457200" rtl="0" eaLnBrk="0" fontAlgn="base" hangingPunct="0">
        <a:spcBef>
          <a:spcPct val="20000"/>
        </a:spcBef>
        <a:spcAft>
          <a:spcPct val="0"/>
        </a:spcAft>
        <a:buFont typeface="Arial" charset="0"/>
        <a:buChar char="–"/>
        <a:defRPr kern="1200">
          <a:solidFill>
            <a:schemeClr val="tx1"/>
          </a:solidFill>
          <a:latin typeface="Arial" pitchFamily="34" charset="0"/>
          <a:ea typeface="ＭＳ Ｐゴシック" charset="-128"/>
          <a:cs typeface="Arial" pitchFamily="34" charset="0"/>
        </a:defRPr>
      </a:lvl4pPr>
      <a:lvl5pPr marL="2057400" indent="-228600" algn="l" defTabSz="457200" rtl="0" eaLnBrk="0" fontAlgn="base" hangingPunct="0">
        <a:spcBef>
          <a:spcPct val="20000"/>
        </a:spcBef>
        <a:spcAft>
          <a:spcPct val="0"/>
        </a:spcAft>
        <a:buFont typeface="Arial" charset="0"/>
        <a:buChar char="»"/>
        <a:defRPr kern="1200">
          <a:solidFill>
            <a:schemeClr val="tx1"/>
          </a:solidFill>
          <a:latin typeface="Arial" pitchFamily="34" charset="0"/>
          <a:ea typeface="ＭＳ Ｐゴシック" charset="-128"/>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6375"/>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20015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108" charset="0"/>
              </a:defRPr>
            </a:lvl1pPr>
          </a:lstStyle>
          <a:p>
            <a:pPr>
              <a:defRPr/>
            </a:pPr>
            <a:fld id="{85661DF0-E633-45C4-896C-0B010AAF32DC}" type="datetime1">
              <a:rPr lang="en-US"/>
              <a:pPr>
                <a:defRPr/>
              </a:pPr>
              <a:t>7/29/2010</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pitchFamily="-108" charset="0"/>
              </a:defRPr>
            </a:lvl1pPr>
          </a:lstStyle>
          <a:p>
            <a:pPr>
              <a:defRPr/>
            </a:pPr>
            <a:fld id="{D361C869-47B6-45C8-9574-131FC12B20AA}" type="slidenum">
              <a:rPr lang="en-US"/>
              <a:pPr>
                <a:defRPr/>
              </a:pPr>
              <a:t>‹Nr.›</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0" fontAlgn="base" hangingPunct="0">
        <a:spcBef>
          <a:spcPct val="0"/>
        </a:spcBef>
        <a:spcAft>
          <a:spcPct val="0"/>
        </a:spcAft>
        <a:defRPr sz="3200" b="1" kern="1200">
          <a:solidFill>
            <a:schemeClr val="tx1"/>
          </a:solidFill>
          <a:latin typeface="Arial" pitchFamily="34" charset="0"/>
          <a:ea typeface="Arial" pitchFamily="34" charset="0"/>
          <a:cs typeface="Arial" pitchFamily="34" charset="0"/>
        </a:defRPr>
      </a:lvl1pPr>
      <a:lvl2pPr algn="l" defTabSz="457200" rtl="0" eaLnBrk="0" fontAlgn="base" hangingPunct="0">
        <a:spcBef>
          <a:spcPct val="0"/>
        </a:spcBef>
        <a:spcAft>
          <a:spcPct val="0"/>
        </a:spcAft>
        <a:defRPr sz="3200" b="1">
          <a:solidFill>
            <a:schemeClr val="tx1"/>
          </a:solidFill>
          <a:latin typeface="Arial" charset="0"/>
          <a:ea typeface="ＭＳ Ｐゴシック" charset="-128"/>
          <a:cs typeface="Arial" charset="0"/>
        </a:defRPr>
      </a:lvl2pPr>
      <a:lvl3pPr algn="l" defTabSz="457200" rtl="0" eaLnBrk="0" fontAlgn="base" hangingPunct="0">
        <a:spcBef>
          <a:spcPct val="0"/>
        </a:spcBef>
        <a:spcAft>
          <a:spcPct val="0"/>
        </a:spcAft>
        <a:defRPr sz="3200" b="1">
          <a:solidFill>
            <a:schemeClr val="tx1"/>
          </a:solidFill>
          <a:latin typeface="Arial" charset="0"/>
          <a:ea typeface="ＭＳ Ｐゴシック" charset="-128"/>
          <a:cs typeface="Arial" charset="0"/>
        </a:defRPr>
      </a:lvl3pPr>
      <a:lvl4pPr algn="l" defTabSz="457200" rtl="0" eaLnBrk="0" fontAlgn="base" hangingPunct="0">
        <a:spcBef>
          <a:spcPct val="0"/>
        </a:spcBef>
        <a:spcAft>
          <a:spcPct val="0"/>
        </a:spcAft>
        <a:defRPr sz="3200" b="1">
          <a:solidFill>
            <a:schemeClr val="tx1"/>
          </a:solidFill>
          <a:latin typeface="Arial" charset="0"/>
          <a:ea typeface="ＭＳ Ｐゴシック" charset="-128"/>
          <a:cs typeface="Arial" charset="0"/>
        </a:defRPr>
      </a:lvl4pPr>
      <a:lvl5pPr algn="l" defTabSz="457200" rtl="0" eaLnBrk="0" fontAlgn="base" hangingPunct="0">
        <a:spcBef>
          <a:spcPct val="0"/>
        </a:spcBef>
        <a:spcAft>
          <a:spcPct val="0"/>
        </a:spcAft>
        <a:defRPr sz="3200" b="1">
          <a:solidFill>
            <a:schemeClr val="tx1"/>
          </a:solidFill>
          <a:latin typeface="Arial" charset="0"/>
          <a:ea typeface="ＭＳ Ｐゴシック" charset="-128"/>
          <a:cs typeface="Arial" charset="0"/>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2800" kern="1200">
          <a:solidFill>
            <a:schemeClr val="tx1"/>
          </a:solidFill>
          <a:latin typeface="Arial" pitchFamily="34" charset="0"/>
          <a:ea typeface="ＭＳ Ｐゴシック" charset="-128"/>
          <a:cs typeface="Arial" pitchFamily="34" charset="0"/>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Arial" pitchFamily="34" charset="0"/>
          <a:ea typeface="ＭＳ Ｐゴシック" charset="-128"/>
          <a:cs typeface="Arial" pitchFamily="34" charset="0"/>
        </a:defRPr>
      </a:lvl2pPr>
      <a:lvl3pPr marL="1143000" indent="-228600" algn="l" defTabSz="457200" rtl="0" eaLnBrk="0" fontAlgn="base" hangingPunct="0">
        <a:spcBef>
          <a:spcPct val="20000"/>
        </a:spcBef>
        <a:spcAft>
          <a:spcPct val="0"/>
        </a:spcAft>
        <a:buFont typeface="Arial" charset="0"/>
        <a:buChar char="•"/>
        <a:defRPr sz="2000" kern="1200">
          <a:solidFill>
            <a:schemeClr val="tx1"/>
          </a:solidFill>
          <a:latin typeface="Arial" pitchFamily="34" charset="0"/>
          <a:ea typeface="ＭＳ Ｐゴシック" charset="-128"/>
          <a:cs typeface="Arial" pitchFamily="34" charset="0"/>
        </a:defRPr>
      </a:lvl3pPr>
      <a:lvl4pPr marL="1600200" indent="-228600" algn="l" defTabSz="457200" rtl="0" eaLnBrk="0" fontAlgn="base" hangingPunct="0">
        <a:spcBef>
          <a:spcPct val="20000"/>
        </a:spcBef>
        <a:spcAft>
          <a:spcPct val="0"/>
        </a:spcAft>
        <a:buFont typeface="Arial" charset="0"/>
        <a:buChar char="–"/>
        <a:defRPr kern="1200">
          <a:solidFill>
            <a:schemeClr val="tx1"/>
          </a:solidFill>
          <a:latin typeface="Arial" pitchFamily="34" charset="0"/>
          <a:ea typeface="ＭＳ Ｐゴシック" charset="-128"/>
          <a:cs typeface="Arial" pitchFamily="34" charset="0"/>
        </a:defRPr>
      </a:lvl4pPr>
      <a:lvl5pPr marL="2057400" indent="-228600" algn="l" defTabSz="457200" rtl="0" eaLnBrk="0" fontAlgn="base" hangingPunct="0">
        <a:spcBef>
          <a:spcPct val="20000"/>
        </a:spcBef>
        <a:spcAft>
          <a:spcPct val="0"/>
        </a:spcAft>
        <a:buFont typeface="Arial" charset="0"/>
        <a:buChar char="»"/>
        <a:defRPr kern="1200">
          <a:solidFill>
            <a:schemeClr val="tx1"/>
          </a:solidFill>
          <a:latin typeface="Arial" pitchFamily="34" charset="0"/>
          <a:ea typeface="ＭＳ Ｐゴシック" charset="-128"/>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ideo" Target="file:///C:\Users\phoni\cyber\final\browsing.mp4" TargetMode="Externa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ideo" Target="file:///C:\Users\phoni\cyber\final\socks_edit_11s.mov" TargetMode="Externa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file:///C:\Users\phoni\cyber\final\boat_edit_32s.mov" TargetMode="Externa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3" descr="10Logo_A.jpg"/>
          <p:cNvPicPr>
            <a:picLocks noChangeAspect="1"/>
          </p:cNvPicPr>
          <p:nvPr/>
        </p:nvPicPr>
        <p:blipFill>
          <a:blip r:embed="rId3"/>
          <a:srcRect l="5783" r="5328"/>
          <a:stretch>
            <a:fillRect/>
          </a:stretch>
        </p:blipFill>
        <p:spPr bwMode="auto">
          <a:xfrm>
            <a:off x="0" y="0"/>
            <a:ext cx="9144000" cy="514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206375"/>
            <a:ext cx="6191250" cy="1250950"/>
          </a:xfrm>
        </p:spPr>
        <p:txBody>
          <a:bodyPr/>
          <a:lstStyle/>
          <a:p>
            <a:r>
              <a:rPr lang="en-US" dirty="0" smtClean="0">
                <a:latin typeface="Arial" charset="0"/>
                <a:ea typeface="ＭＳ Ｐゴシック" pitchFamily="-112" charset="-128"/>
                <a:cs typeface="Arial" charset="0"/>
              </a:rPr>
              <a:t>Gist Descriptor </a:t>
            </a:r>
            <a:r>
              <a:rPr lang="en-US" sz="2400" dirty="0" smtClean="0">
                <a:latin typeface="Arial" charset="0"/>
                <a:ea typeface="ＭＳ Ｐゴシック" pitchFamily="-112" charset="-128"/>
                <a:cs typeface="Arial" charset="0"/>
              </a:rPr>
              <a:t>[Torralba’01]</a:t>
            </a:r>
            <a:endParaRPr lang="en-US" sz="3600" dirty="0" smtClean="0">
              <a:latin typeface="Arial" charset="0"/>
              <a:ea typeface="ＭＳ Ｐゴシック" pitchFamily="-112" charset="-128"/>
              <a:cs typeface="Arial" charset="0"/>
            </a:endParaRPr>
          </a:p>
        </p:txBody>
      </p:sp>
      <p:pic>
        <p:nvPicPr>
          <p:cNvPr id="4" name="Inhaltsplatzhalter 6" descr="gist_compute.png"/>
          <p:cNvPicPr>
            <a:picLocks noGrp="1" noChangeAspect="1"/>
          </p:cNvPicPr>
          <p:nvPr>
            <p:ph idx="1"/>
          </p:nvPr>
        </p:nvPicPr>
        <p:blipFill>
          <a:blip r:embed="rId3" cstate="print"/>
          <a:stretch>
            <a:fillRect/>
          </a:stretch>
        </p:blipFill>
        <p:spPr>
          <a:xfrm>
            <a:off x="457200" y="1772098"/>
            <a:ext cx="8229600" cy="3099816"/>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Rechteck 104"/>
          <p:cNvSpPr/>
          <p:nvPr/>
        </p:nvSpPr>
        <p:spPr>
          <a:xfrm>
            <a:off x="7010400" y="2552896"/>
            <a:ext cx="867508" cy="18851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 name="Titel 1"/>
          <p:cNvSpPr>
            <a:spLocks noGrp="1"/>
          </p:cNvSpPr>
          <p:nvPr>
            <p:ph type="title"/>
          </p:nvPr>
        </p:nvSpPr>
        <p:spPr/>
        <p:txBody>
          <a:bodyPr/>
          <a:lstStyle/>
          <a:p>
            <a:r>
              <a:rPr lang="en-US" dirty="0" smtClean="0"/>
              <a:t>Nearest Neighbor Search</a:t>
            </a:r>
            <a:endParaRPr lang="en-US" dirty="0"/>
          </a:p>
        </p:txBody>
      </p:sp>
      <p:cxnSp>
        <p:nvCxnSpPr>
          <p:cNvPr id="9" name="Gerade Verbindung mit Pfeil 8"/>
          <p:cNvCxnSpPr/>
          <p:nvPr/>
        </p:nvCxnSpPr>
        <p:spPr>
          <a:xfrm rot="5400000" flipH="1" flipV="1">
            <a:off x="-303229" y="2874978"/>
            <a:ext cx="2740437" cy="19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Gerade Verbindung mit Pfeil 13"/>
          <p:cNvCxnSpPr/>
          <p:nvPr/>
        </p:nvCxnSpPr>
        <p:spPr>
          <a:xfrm>
            <a:off x="1066005" y="4246181"/>
            <a:ext cx="2930417" cy="19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Ellipse 14"/>
          <p:cNvSpPr/>
          <p:nvPr/>
        </p:nvSpPr>
        <p:spPr>
          <a:xfrm>
            <a:off x="2578955" y="2071746"/>
            <a:ext cx="188996" cy="18899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Ellipse 15"/>
          <p:cNvSpPr/>
          <p:nvPr/>
        </p:nvSpPr>
        <p:spPr>
          <a:xfrm>
            <a:off x="1917470" y="2260742"/>
            <a:ext cx="188996" cy="18899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Ellipse 16"/>
          <p:cNvSpPr/>
          <p:nvPr/>
        </p:nvSpPr>
        <p:spPr>
          <a:xfrm>
            <a:off x="2673453" y="3394716"/>
            <a:ext cx="188996" cy="18899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Ellipse 17"/>
          <p:cNvSpPr/>
          <p:nvPr/>
        </p:nvSpPr>
        <p:spPr>
          <a:xfrm>
            <a:off x="1822972" y="3111222"/>
            <a:ext cx="188996" cy="18899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Ellipse 18"/>
          <p:cNvSpPr/>
          <p:nvPr/>
        </p:nvSpPr>
        <p:spPr>
          <a:xfrm>
            <a:off x="1444981" y="3772707"/>
            <a:ext cx="188996" cy="18899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Ellipse 19"/>
          <p:cNvSpPr/>
          <p:nvPr/>
        </p:nvSpPr>
        <p:spPr>
          <a:xfrm>
            <a:off x="2956946" y="3772707"/>
            <a:ext cx="188996" cy="18899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Ellipse 20"/>
          <p:cNvSpPr/>
          <p:nvPr/>
        </p:nvSpPr>
        <p:spPr>
          <a:xfrm>
            <a:off x="2011968" y="3300218"/>
            <a:ext cx="188996" cy="18899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9" name="Gerade Verbindung mit Pfeil 28"/>
          <p:cNvCxnSpPr/>
          <p:nvPr/>
        </p:nvCxnSpPr>
        <p:spPr>
          <a:xfrm>
            <a:off x="2099391" y="2433438"/>
            <a:ext cx="1046551" cy="619984"/>
          </a:xfrm>
          <a:prstGeom prst="straightConnector1">
            <a:avLst/>
          </a:prstGeom>
          <a:ln>
            <a:solidFill>
              <a:schemeClr val="accent2">
                <a:lumMod val="75000"/>
              </a:schemeClr>
            </a:solidFill>
            <a:headEnd type="arrow"/>
            <a:tailEnd type="none"/>
          </a:ln>
        </p:spPr>
        <p:style>
          <a:lnRef idx="3">
            <a:schemeClr val="dk1"/>
          </a:lnRef>
          <a:fillRef idx="0">
            <a:schemeClr val="dk1"/>
          </a:fillRef>
          <a:effectRef idx="2">
            <a:schemeClr val="dk1"/>
          </a:effectRef>
          <a:fontRef idx="minor">
            <a:schemeClr val="tx1"/>
          </a:fontRef>
        </p:style>
      </p:cxnSp>
      <p:cxnSp>
        <p:nvCxnSpPr>
          <p:cNvPr id="22" name="Gerade Verbindung mit Pfeil 21"/>
          <p:cNvCxnSpPr>
            <a:stCxn id="15" idx="5"/>
          </p:cNvCxnSpPr>
          <p:nvPr/>
        </p:nvCxnSpPr>
        <p:spPr>
          <a:xfrm rot="16200000" flipH="1">
            <a:off x="2532928" y="2440408"/>
            <a:ext cx="820360" cy="405671"/>
          </a:xfrm>
          <a:prstGeom prst="straightConnector1">
            <a:avLst/>
          </a:prstGeom>
          <a:ln>
            <a:solidFill>
              <a:schemeClr val="accent2">
                <a:lumMod val="75000"/>
              </a:schemeClr>
            </a:solidFill>
            <a:headEnd type="arrow"/>
            <a:tailEnd type="none"/>
          </a:ln>
        </p:spPr>
        <p:style>
          <a:lnRef idx="3">
            <a:schemeClr val="dk1"/>
          </a:lnRef>
          <a:fillRef idx="0">
            <a:schemeClr val="dk1"/>
          </a:fillRef>
          <a:effectRef idx="2">
            <a:schemeClr val="dk1"/>
          </a:effectRef>
          <a:fontRef idx="minor">
            <a:schemeClr val="tx1"/>
          </a:fontRef>
        </p:style>
      </p:cxnSp>
      <p:cxnSp>
        <p:nvCxnSpPr>
          <p:cNvPr id="27" name="Gerade Verbindung mit Pfeil 26"/>
          <p:cNvCxnSpPr>
            <a:stCxn id="18" idx="6"/>
          </p:cNvCxnSpPr>
          <p:nvPr/>
        </p:nvCxnSpPr>
        <p:spPr>
          <a:xfrm flipV="1">
            <a:off x="2011968" y="3061201"/>
            <a:ext cx="1133974" cy="144519"/>
          </a:xfrm>
          <a:prstGeom prst="straightConnector1">
            <a:avLst/>
          </a:prstGeom>
          <a:ln>
            <a:solidFill>
              <a:schemeClr val="accent2">
                <a:lumMod val="75000"/>
              </a:schemeClr>
            </a:solidFill>
            <a:headEnd type="arrow"/>
            <a:tailEnd type="none"/>
          </a:ln>
        </p:spPr>
        <p:style>
          <a:lnRef idx="3">
            <a:schemeClr val="dk1"/>
          </a:lnRef>
          <a:fillRef idx="0">
            <a:schemeClr val="dk1"/>
          </a:fillRef>
          <a:effectRef idx="2">
            <a:schemeClr val="dk1"/>
          </a:effectRef>
          <a:fontRef idx="minor">
            <a:schemeClr val="tx1"/>
          </a:fontRef>
        </p:style>
      </p:cxnSp>
      <p:cxnSp>
        <p:nvCxnSpPr>
          <p:cNvPr id="33" name="Gerade Verbindung mit Pfeil 32"/>
          <p:cNvCxnSpPr/>
          <p:nvPr/>
        </p:nvCxnSpPr>
        <p:spPr>
          <a:xfrm flipV="1">
            <a:off x="2164368" y="3061201"/>
            <a:ext cx="981574" cy="296922"/>
          </a:xfrm>
          <a:prstGeom prst="straightConnector1">
            <a:avLst/>
          </a:prstGeom>
          <a:ln>
            <a:solidFill>
              <a:schemeClr val="accent2">
                <a:lumMod val="75000"/>
              </a:schemeClr>
            </a:solidFill>
            <a:headEnd type="arrow"/>
            <a:tailEnd type="none"/>
          </a:ln>
        </p:spPr>
        <p:style>
          <a:lnRef idx="3">
            <a:schemeClr val="dk1"/>
          </a:lnRef>
          <a:fillRef idx="0">
            <a:schemeClr val="dk1"/>
          </a:fillRef>
          <a:effectRef idx="2">
            <a:schemeClr val="dk1"/>
          </a:effectRef>
          <a:fontRef idx="minor">
            <a:schemeClr val="tx1"/>
          </a:fontRef>
        </p:style>
      </p:cxnSp>
      <p:cxnSp>
        <p:nvCxnSpPr>
          <p:cNvPr id="35" name="Gerade Verbindung mit Pfeil 34"/>
          <p:cNvCxnSpPr>
            <a:stCxn id="19" idx="7"/>
          </p:cNvCxnSpPr>
          <p:nvPr/>
        </p:nvCxnSpPr>
        <p:spPr>
          <a:xfrm rot="5400000" flipH="1" flipV="1">
            <a:off x="2006529" y="2660973"/>
            <a:ext cx="739183" cy="1539643"/>
          </a:xfrm>
          <a:prstGeom prst="straightConnector1">
            <a:avLst/>
          </a:prstGeom>
          <a:ln>
            <a:solidFill>
              <a:schemeClr val="accent2">
                <a:lumMod val="75000"/>
              </a:schemeClr>
            </a:solidFill>
            <a:headEnd type="arrow"/>
            <a:tailEnd type="none"/>
          </a:ln>
        </p:spPr>
        <p:style>
          <a:lnRef idx="3">
            <a:schemeClr val="dk1"/>
          </a:lnRef>
          <a:fillRef idx="0">
            <a:schemeClr val="dk1"/>
          </a:fillRef>
          <a:effectRef idx="2">
            <a:schemeClr val="dk1"/>
          </a:effectRef>
          <a:fontRef idx="minor">
            <a:schemeClr val="tx1"/>
          </a:fontRef>
        </p:style>
      </p:cxnSp>
      <p:cxnSp>
        <p:nvCxnSpPr>
          <p:cNvPr id="40" name="Gerade Verbindung mit Pfeil 39"/>
          <p:cNvCxnSpPr>
            <a:stCxn id="17" idx="7"/>
          </p:cNvCxnSpPr>
          <p:nvPr/>
        </p:nvCxnSpPr>
        <p:spPr>
          <a:xfrm rot="5400000" flipH="1" flipV="1">
            <a:off x="2809761" y="3086212"/>
            <a:ext cx="361193" cy="311173"/>
          </a:xfrm>
          <a:prstGeom prst="straightConnector1">
            <a:avLst/>
          </a:prstGeom>
          <a:ln>
            <a:solidFill>
              <a:schemeClr val="accent2">
                <a:lumMod val="75000"/>
              </a:schemeClr>
            </a:solidFill>
            <a:headEnd type="arrow"/>
            <a:tailEnd type="none"/>
          </a:ln>
        </p:spPr>
        <p:style>
          <a:lnRef idx="3">
            <a:schemeClr val="dk1"/>
          </a:lnRef>
          <a:fillRef idx="0">
            <a:schemeClr val="dk1"/>
          </a:fillRef>
          <a:effectRef idx="2">
            <a:schemeClr val="dk1"/>
          </a:effectRef>
          <a:fontRef idx="minor">
            <a:schemeClr val="tx1"/>
          </a:fontRef>
        </p:style>
      </p:cxnSp>
      <p:cxnSp>
        <p:nvCxnSpPr>
          <p:cNvPr id="47" name="Gerade Verbindung mit Pfeil 46"/>
          <p:cNvCxnSpPr>
            <a:stCxn id="20" idx="0"/>
          </p:cNvCxnSpPr>
          <p:nvPr/>
        </p:nvCxnSpPr>
        <p:spPr>
          <a:xfrm rot="5400000" flipH="1" flipV="1">
            <a:off x="2742941" y="3369706"/>
            <a:ext cx="711504" cy="94498"/>
          </a:xfrm>
          <a:prstGeom prst="straightConnector1">
            <a:avLst/>
          </a:prstGeom>
          <a:ln>
            <a:solidFill>
              <a:schemeClr val="accent2">
                <a:lumMod val="75000"/>
              </a:schemeClr>
            </a:solidFill>
            <a:headEnd type="arrow"/>
            <a:tailEnd type="none"/>
          </a:ln>
        </p:spPr>
        <p:style>
          <a:lnRef idx="3">
            <a:schemeClr val="dk1"/>
          </a:lnRef>
          <a:fillRef idx="0">
            <a:schemeClr val="dk1"/>
          </a:fillRef>
          <a:effectRef idx="2">
            <a:schemeClr val="dk1"/>
          </a:effectRef>
          <a:fontRef idx="minor">
            <a:schemeClr val="tx1"/>
          </a:fontRef>
        </p:style>
      </p:cxnSp>
      <p:sp>
        <p:nvSpPr>
          <p:cNvPr id="23" name="Ellipse 22"/>
          <p:cNvSpPr/>
          <p:nvPr/>
        </p:nvSpPr>
        <p:spPr>
          <a:xfrm>
            <a:off x="3042654" y="2950758"/>
            <a:ext cx="188996" cy="188996"/>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00" name="Rechteck 99"/>
          <p:cNvSpPr/>
          <p:nvPr/>
        </p:nvSpPr>
        <p:spPr>
          <a:xfrm>
            <a:off x="4572000" y="3007783"/>
            <a:ext cx="867508" cy="18851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nvGrpSpPr>
          <p:cNvPr id="86" name="Gruppieren 85"/>
          <p:cNvGrpSpPr/>
          <p:nvPr/>
        </p:nvGrpSpPr>
        <p:grpSpPr>
          <a:xfrm>
            <a:off x="4572000" y="1733550"/>
            <a:ext cx="867508" cy="1828800"/>
            <a:chOff x="4572000" y="2038350"/>
            <a:chExt cx="867508" cy="1828800"/>
          </a:xfrm>
        </p:grpSpPr>
        <p:sp>
          <p:nvSpPr>
            <p:cNvPr id="50" name="Rechteck 49"/>
            <p:cNvSpPr/>
            <p:nvPr/>
          </p:nvSpPr>
          <p:spPr>
            <a:xfrm>
              <a:off x="4724400" y="2190750"/>
              <a:ext cx="381000" cy="1524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1" name="Rechteck 50"/>
            <p:cNvSpPr/>
            <p:nvPr/>
          </p:nvSpPr>
          <p:spPr>
            <a:xfrm>
              <a:off x="4724400" y="2417002"/>
              <a:ext cx="457200" cy="1547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2" name="Rechteck 51"/>
            <p:cNvSpPr/>
            <p:nvPr/>
          </p:nvSpPr>
          <p:spPr>
            <a:xfrm>
              <a:off x="4724400" y="2643254"/>
              <a:ext cx="381000" cy="15709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8" name="Rechteck 57"/>
            <p:cNvSpPr/>
            <p:nvPr/>
          </p:nvSpPr>
          <p:spPr>
            <a:xfrm>
              <a:off x="4724400" y="2869506"/>
              <a:ext cx="381000" cy="15944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9" name="Rechteck 58"/>
            <p:cNvSpPr/>
            <p:nvPr/>
          </p:nvSpPr>
          <p:spPr>
            <a:xfrm>
              <a:off x="4724400" y="3095758"/>
              <a:ext cx="609600" cy="16179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0" name="Rechteck 59"/>
            <p:cNvSpPr/>
            <p:nvPr/>
          </p:nvSpPr>
          <p:spPr>
            <a:xfrm>
              <a:off x="4724400" y="3322010"/>
              <a:ext cx="152400" cy="1641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2" name="Eckige Klammer links/rechts 61"/>
            <p:cNvSpPr/>
            <p:nvPr/>
          </p:nvSpPr>
          <p:spPr>
            <a:xfrm>
              <a:off x="4572000" y="2038350"/>
              <a:ext cx="867508" cy="1828800"/>
            </a:xfrm>
            <a:prstGeom prst="bracketPair">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3" name="Rechteck 62"/>
            <p:cNvSpPr/>
            <p:nvPr/>
          </p:nvSpPr>
          <p:spPr>
            <a:xfrm>
              <a:off x="4724400" y="3550610"/>
              <a:ext cx="304800" cy="1641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sp>
        <p:nvSpPr>
          <p:cNvPr id="89" name="Textfeld 88"/>
          <p:cNvSpPr txBox="1"/>
          <p:nvPr/>
        </p:nvSpPr>
        <p:spPr>
          <a:xfrm>
            <a:off x="3234675" y="2836388"/>
            <a:ext cx="761747" cy="369332"/>
          </a:xfrm>
          <a:prstGeom prst="rect">
            <a:avLst/>
          </a:prstGeom>
          <a:noFill/>
        </p:spPr>
        <p:txBody>
          <a:bodyPr wrap="none" rtlCol="0">
            <a:spAutoFit/>
          </a:bodyPr>
          <a:lstStyle/>
          <a:p>
            <a:r>
              <a:rPr lang="en-US" dirty="0" smtClean="0"/>
              <a:t>query</a:t>
            </a:r>
            <a:endParaRPr lang="en-US" dirty="0"/>
          </a:p>
        </p:txBody>
      </p:sp>
      <p:sp>
        <p:nvSpPr>
          <p:cNvPr id="93" name="Textfeld 92"/>
          <p:cNvSpPr txBox="1"/>
          <p:nvPr/>
        </p:nvSpPr>
        <p:spPr>
          <a:xfrm>
            <a:off x="4632034" y="4021519"/>
            <a:ext cx="3544560" cy="646331"/>
          </a:xfrm>
          <a:prstGeom prst="rect">
            <a:avLst/>
          </a:prstGeom>
          <a:noFill/>
        </p:spPr>
        <p:txBody>
          <a:bodyPr wrap="none" rtlCol="0">
            <a:spAutoFit/>
          </a:bodyPr>
          <a:lstStyle/>
          <a:p>
            <a:r>
              <a:rPr lang="en-US" dirty="0" smtClean="0"/>
              <a:t>smallest distance corresponds to</a:t>
            </a:r>
          </a:p>
          <a:p>
            <a:r>
              <a:rPr lang="en-US" dirty="0" smtClean="0"/>
              <a:t>most similar image in database</a:t>
            </a:r>
            <a:endParaRPr lang="en-US" dirty="0"/>
          </a:p>
        </p:txBody>
      </p:sp>
      <p:sp>
        <p:nvSpPr>
          <p:cNvPr id="104" name="Rechteck 103"/>
          <p:cNvSpPr/>
          <p:nvPr/>
        </p:nvSpPr>
        <p:spPr>
          <a:xfrm>
            <a:off x="5791200" y="2324296"/>
            <a:ext cx="867508" cy="18851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nvGrpSpPr>
          <p:cNvPr id="124" name="Gruppieren 123"/>
          <p:cNvGrpSpPr/>
          <p:nvPr/>
        </p:nvGrpSpPr>
        <p:grpSpPr>
          <a:xfrm>
            <a:off x="5791200" y="1733550"/>
            <a:ext cx="867508" cy="1828800"/>
            <a:chOff x="5791200" y="1733550"/>
            <a:chExt cx="867508" cy="1828800"/>
          </a:xfrm>
        </p:grpSpPr>
        <p:sp>
          <p:nvSpPr>
            <p:cNvPr id="71" name="Eckige Klammer links/rechts 70"/>
            <p:cNvSpPr/>
            <p:nvPr/>
          </p:nvSpPr>
          <p:spPr>
            <a:xfrm>
              <a:off x="5791200" y="1733550"/>
              <a:ext cx="867508" cy="1828800"/>
            </a:xfrm>
            <a:prstGeom prst="bracketPair">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6" name="Rechteck 105"/>
            <p:cNvSpPr/>
            <p:nvPr/>
          </p:nvSpPr>
          <p:spPr>
            <a:xfrm>
              <a:off x="5943600" y="1885950"/>
              <a:ext cx="228600" cy="152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7" name="Rechteck 106"/>
            <p:cNvSpPr/>
            <p:nvPr/>
          </p:nvSpPr>
          <p:spPr>
            <a:xfrm>
              <a:off x="5943600" y="2112202"/>
              <a:ext cx="304800" cy="1547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8" name="Rechteck 107"/>
            <p:cNvSpPr/>
            <p:nvPr/>
          </p:nvSpPr>
          <p:spPr>
            <a:xfrm>
              <a:off x="5943600" y="2338454"/>
              <a:ext cx="212103" cy="1690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9" name="Rechteck 108"/>
            <p:cNvSpPr/>
            <p:nvPr/>
          </p:nvSpPr>
          <p:spPr>
            <a:xfrm>
              <a:off x="5943600" y="2564706"/>
              <a:ext cx="533400" cy="15944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0" name="Rechteck 109"/>
            <p:cNvSpPr/>
            <p:nvPr/>
          </p:nvSpPr>
          <p:spPr>
            <a:xfrm>
              <a:off x="5943600" y="2790958"/>
              <a:ext cx="304800" cy="16179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1" name="Rechteck 110"/>
            <p:cNvSpPr/>
            <p:nvPr/>
          </p:nvSpPr>
          <p:spPr>
            <a:xfrm>
              <a:off x="5943600" y="3017210"/>
              <a:ext cx="609600" cy="1641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2" name="Rechteck 111"/>
            <p:cNvSpPr/>
            <p:nvPr/>
          </p:nvSpPr>
          <p:spPr>
            <a:xfrm>
              <a:off x="5943600" y="3245810"/>
              <a:ext cx="228600" cy="1641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nvGrpSpPr>
          <p:cNvPr id="123" name="Gruppieren 122"/>
          <p:cNvGrpSpPr/>
          <p:nvPr/>
        </p:nvGrpSpPr>
        <p:grpSpPr>
          <a:xfrm>
            <a:off x="7010400" y="1733550"/>
            <a:ext cx="867508" cy="1828800"/>
            <a:chOff x="7010400" y="1733550"/>
            <a:chExt cx="867508" cy="1828800"/>
          </a:xfrm>
        </p:grpSpPr>
        <p:sp>
          <p:nvSpPr>
            <p:cNvPr id="81" name="Eckige Klammer links/rechts 80"/>
            <p:cNvSpPr/>
            <p:nvPr/>
          </p:nvSpPr>
          <p:spPr>
            <a:xfrm>
              <a:off x="7010400" y="1733550"/>
              <a:ext cx="867508" cy="1828800"/>
            </a:xfrm>
            <a:prstGeom prst="bracketPair">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4" name="Rechteck 113"/>
            <p:cNvSpPr/>
            <p:nvPr/>
          </p:nvSpPr>
          <p:spPr>
            <a:xfrm>
              <a:off x="7162800" y="1884968"/>
              <a:ext cx="3810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hteck 114"/>
            <p:cNvSpPr/>
            <p:nvPr/>
          </p:nvSpPr>
          <p:spPr>
            <a:xfrm>
              <a:off x="7162800" y="2111219"/>
              <a:ext cx="421064" cy="1580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hteck 115"/>
            <p:cNvSpPr/>
            <p:nvPr/>
          </p:nvSpPr>
          <p:spPr>
            <a:xfrm>
              <a:off x="7162800" y="2563724"/>
              <a:ext cx="228600" cy="159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hteck 116"/>
            <p:cNvSpPr/>
            <p:nvPr/>
          </p:nvSpPr>
          <p:spPr>
            <a:xfrm>
              <a:off x="7162799" y="2789976"/>
              <a:ext cx="457201" cy="1617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hteck 117"/>
            <p:cNvSpPr/>
            <p:nvPr/>
          </p:nvSpPr>
          <p:spPr>
            <a:xfrm>
              <a:off x="7162800" y="3016228"/>
              <a:ext cx="381000" cy="1641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hteck 118"/>
            <p:cNvSpPr/>
            <p:nvPr/>
          </p:nvSpPr>
          <p:spPr>
            <a:xfrm>
              <a:off x="7162800" y="3244828"/>
              <a:ext cx="543612" cy="1651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hteck 119"/>
            <p:cNvSpPr/>
            <p:nvPr/>
          </p:nvSpPr>
          <p:spPr>
            <a:xfrm>
              <a:off x="7162800" y="2342168"/>
              <a:ext cx="609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00" grpId="0" animBg="1"/>
      <p:bldP spid="93" grpId="0"/>
      <p:bldP spid="10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Combining Features</a:t>
            </a:r>
            <a:endParaRPr lang="en-US"/>
          </a:p>
        </p:txBody>
      </p:sp>
      <p:sp>
        <p:nvSpPr>
          <p:cNvPr id="3" name="Inhaltsplatzhalter 2"/>
          <p:cNvSpPr>
            <a:spLocks noGrp="1"/>
          </p:cNvSpPr>
          <p:nvPr>
            <p:ph idx="1"/>
          </p:nvPr>
        </p:nvSpPr>
        <p:spPr>
          <a:xfrm>
            <a:off x="457200" y="1200150"/>
            <a:ext cx="8458200" cy="3394075"/>
          </a:xfrm>
        </p:spPr>
        <p:txBody>
          <a:bodyPr/>
          <a:lstStyle/>
          <a:p>
            <a:r>
              <a:rPr lang="en-US" sz="2400" smtClean="0"/>
              <a:t>need to combine nearest neighbor results</a:t>
            </a:r>
          </a:p>
          <a:p>
            <a:r>
              <a:rPr lang="en-US" sz="2400" smtClean="0"/>
              <a:t>linear combination of distance vectors</a:t>
            </a:r>
          </a:p>
          <a:p>
            <a:r>
              <a:rPr lang="en-US" sz="2400" smtClean="0"/>
              <a:t>fixed combination may not reflect the users mental image</a:t>
            </a:r>
            <a:endParaRPr lang="en-US" sz="2400"/>
          </a:p>
        </p:txBody>
      </p:sp>
      <p:cxnSp>
        <p:nvCxnSpPr>
          <p:cNvPr id="5" name="Gerade Verbindung 4"/>
          <p:cNvCxnSpPr/>
          <p:nvPr/>
        </p:nvCxnSpPr>
        <p:spPr>
          <a:xfrm rot="5400000">
            <a:off x="771103" y="3600450"/>
            <a:ext cx="1600200" cy="0"/>
          </a:xfrm>
          <a:prstGeom prst="line">
            <a:avLst/>
          </a:prstGeom>
        </p:spPr>
        <p:style>
          <a:lnRef idx="2">
            <a:schemeClr val="dk1"/>
          </a:lnRef>
          <a:fillRef idx="0">
            <a:schemeClr val="dk1"/>
          </a:fillRef>
          <a:effectRef idx="1">
            <a:schemeClr val="dk1"/>
          </a:effectRef>
          <a:fontRef idx="minor">
            <a:schemeClr val="tx1"/>
          </a:fontRef>
        </p:style>
      </p:cxnSp>
      <p:cxnSp>
        <p:nvCxnSpPr>
          <p:cNvPr id="6" name="Gerade Verbindung 5"/>
          <p:cNvCxnSpPr/>
          <p:nvPr/>
        </p:nvCxnSpPr>
        <p:spPr>
          <a:xfrm rot="5400000">
            <a:off x="1609303" y="3600450"/>
            <a:ext cx="1600200" cy="0"/>
          </a:xfrm>
          <a:prstGeom prst="line">
            <a:avLst/>
          </a:prstGeom>
        </p:spPr>
        <p:style>
          <a:lnRef idx="2">
            <a:schemeClr val="dk1"/>
          </a:lnRef>
          <a:fillRef idx="0">
            <a:schemeClr val="dk1"/>
          </a:fillRef>
          <a:effectRef idx="1">
            <a:schemeClr val="dk1"/>
          </a:effectRef>
          <a:fontRef idx="minor">
            <a:schemeClr val="tx1"/>
          </a:fontRef>
        </p:style>
      </p:cxnSp>
      <p:grpSp>
        <p:nvGrpSpPr>
          <p:cNvPr id="12" name="Gruppieren 120"/>
          <p:cNvGrpSpPr/>
          <p:nvPr/>
        </p:nvGrpSpPr>
        <p:grpSpPr>
          <a:xfrm>
            <a:off x="857433" y="3008736"/>
            <a:ext cx="561370" cy="1183428"/>
            <a:chOff x="4566686" y="616759"/>
            <a:chExt cx="561370" cy="1183428"/>
          </a:xfrm>
        </p:grpSpPr>
        <p:sp>
          <p:nvSpPr>
            <p:cNvPr id="13" name="Rechteck 12"/>
            <p:cNvSpPr/>
            <p:nvPr/>
          </p:nvSpPr>
          <p:spPr>
            <a:xfrm>
              <a:off x="4665305" y="715378"/>
              <a:ext cx="246548" cy="9861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Rechteck 13"/>
            <p:cNvSpPr/>
            <p:nvPr/>
          </p:nvSpPr>
          <p:spPr>
            <a:xfrm>
              <a:off x="4665305" y="861787"/>
              <a:ext cx="295857" cy="10013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 name="Rechteck 14"/>
            <p:cNvSpPr/>
            <p:nvPr/>
          </p:nvSpPr>
          <p:spPr>
            <a:xfrm>
              <a:off x="4665305" y="1008196"/>
              <a:ext cx="246548" cy="10165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6" name="Rechteck 15"/>
            <p:cNvSpPr/>
            <p:nvPr/>
          </p:nvSpPr>
          <p:spPr>
            <a:xfrm>
              <a:off x="4665305" y="1154605"/>
              <a:ext cx="246548" cy="10317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7" name="Rechteck 16"/>
            <p:cNvSpPr/>
            <p:nvPr/>
          </p:nvSpPr>
          <p:spPr>
            <a:xfrm>
              <a:off x="4665305" y="1301014"/>
              <a:ext cx="394476" cy="10469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8" name="Rechteck 17"/>
            <p:cNvSpPr/>
            <p:nvPr/>
          </p:nvSpPr>
          <p:spPr>
            <a:xfrm>
              <a:off x="4665305" y="1447423"/>
              <a:ext cx="98619" cy="10621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9" name="Eckige Klammer links/rechts 18"/>
            <p:cNvSpPr/>
            <p:nvPr/>
          </p:nvSpPr>
          <p:spPr>
            <a:xfrm>
              <a:off x="4566686" y="616759"/>
              <a:ext cx="561370" cy="1183428"/>
            </a:xfrm>
            <a:prstGeom prst="bracketPair">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Rechteck 19"/>
            <p:cNvSpPr/>
            <p:nvPr/>
          </p:nvSpPr>
          <p:spPr>
            <a:xfrm>
              <a:off x="4665305" y="1595352"/>
              <a:ext cx="197238" cy="10621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sp>
        <p:nvSpPr>
          <p:cNvPr id="21" name="Eckige Klammer links/rechts 20"/>
          <p:cNvSpPr/>
          <p:nvPr/>
        </p:nvSpPr>
        <p:spPr>
          <a:xfrm>
            <a:off x="2562830" y="3008736"/>
            <a:ext cx="561370" cy="1183428"/>
          </a:xfrm>
          <a:prstGeom prst="bracketPair">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Eckige Klammer links/rechts 21"/>
          <p:cNvSpPr/>
          <p:nvPr/>
        </p:nvSpPr>
        <p:spPr>
          <a:xfrm>
            <a:off x="1724630" y="3008736"/>
            <a:ext cx="561370" cy="1183428"/>
          </a:xfrm>
          <a:prstGeom prst="bracketPair">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Rechteck 22"/>
          <p:cNvSpPr/>
          <p:nvPr/>
        </p:nvSpPr>
        <p:spPr>
          <a:xfrm>
            <a:off x="1823249" y="3107355"/>
            <a:ext cx="147929" cy="986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4" name="Rechteck 23"/>
          <p:cNvSpPr/>
          <p:nvPr/>
        </p:nvSpPr>
        <p:spPr>
          <a:xfrm>
            <a:off x="1823249" y="3253764"/>
            <a:ext cx="197238" cy="10013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5" name="Rechteck 24"/>
          <p:cNvSpPr/>
          <p:nvPr/>
        </p:nvSpPr>
        <p:spPr>
          <a:xfrm>
            <a:off x="1823250" y="3400173"/>
            <a:ext cx="122776" cy="10090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6" name="Rechteck 25"/>
          <p:cNvSpPr/>
          <p:nvPr/>
        </p:nvSpPr>
        <p:spPr>
          <a:xfrm>
            <a:off x="1823249" y="3546582"/>
            <a:ext cx="345167" cy="1031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7" name="Rechteck 26"/>
          <p:cNvSpPr/>
          <p:nvPr/>
        </p:nvSpPr>
        <p:spPr>
          <a:xfrm>
            <a:off x="1823249" y="3692991"/>
            <a:ext cx="197238" cy="10469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8" name="Rechteck 27"/>
          <p:cNvSpPr/>
          <p:nvPr/>
        </p:nvSpPr>
        <p:spPr>
          <a:xfrm>
            <a:off x="1823249" y="3839400"/>
            <a:ext cx="394476" cy="10621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9" name="Rechteck 28"/>
          <p:cNvSpPr/>
          <p:nvPr/>
        </p:nvSpPr>
        <p:spPr>
          <a:xfrm>
            <a:off x="1823249" y="3987329"/>
            <a:ext cx="147929" cy="10621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nvGrpSpPr>
          <p:cNvPr id="40" name="Gruppieren 179"/>
          <p:cNvGrpSpPr/>
          <p:nvPr/>
        </p:nvGrpSpPr>
        <p:grpSpPr>
          <a:xfrm>
            <a:off x="2638003" y="3107355"/>
            <a:ext cx="394223" cy="986190"/>
            <a:chOff x="3047999" y="1123950"/>
            <a:chExt cx="609601" cy="1524982"/>
          </a:xfrm>
        </p:grpSpPr>
        <p:sp>
          <p:nvSpPr>
            <p:cNvPr id="41" name="Rechteck 40"/>
            <p:cNvSpPr/>
            <p:nvPr/>
          </p:nvSpPr>
          <p:spPr>
            <a:xfrm>
              <a:off x="3048000" y="1123950"/>
              <a:ext cx="3810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hteck 41"/>
            <p:cNvSpPr/>
            <p:nvPr/>
          </p:nvSpPr>
          <p:spPr>
            <a:xfrm>
              <a:off x="3048000" y="1350201"/>
              <a:ext cx="421064" cy="1580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hteck 42"/>
            <p:cNvSpPr/>
            <p:nvPr/>
          </p:nvSpPr>
          <p:spPr>
            <a:xfrm>
              <a:off x="3048000" y="1802706"/>
              <a:ext cx="228600" cy="159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hteck 43"/>
            <p:cNvSpPr/>
            <p:nvPr/>
          </p:nvSpPr>
          <p:spPr>
            <a:xfrm>
              <a:off x="3047999" y="2028958"/>
              <a:ext cx="457201" cy="1617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hteck 44"/>
            <p:cNvSpPr/>
            <p:nvPr/>
          </p:nvSpPr>
          <p:spPr>
            <a:xfrm>
              <a:off x="3048000" y="2255210"/>
              <a:ext cx="381000" cy="1641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hteck 45"/>
            <p:cNvSpPr/>
            <p:nvPr/>
          </p:nvSpPr>
          <p:spPr>
            <a:xfrm>
              <a:off x="3048000" y="2483810"/>
              <a:ext cx="543612" cy="1651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hteck 46"/>
            <p:cNvSpPr/>
            <p:nvPr/>
          </p:nvSpPr>
          <p:spPr>
            <a:xfrm>
              <a:off x="3048000" y="1581150"/>
              <a:ext cx="609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Pfeil nach rechts 6"/>
          <p:cNvSpPr/>
          <p:nvPr/>
        </p:nvSpPr>
        <p:spPr>
          <a:xfrm>
            <a:off x="3396916" y="3399952"/>
            <a:ext cx="457200" cy="29266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7" name="Gruppieren 86"/>
          <p:cNvGrpSpPr/>
          <p:nvPr/>
        </p:nvGrpSpPr>
        <p:grpSpPr>
          <a:xfrm>
            <a:off x="4162719" y="2991879"/>
            <a:ext cx="3838281" cy="1202724"/>
            <a:chOff x="4162719" y="2991879"/>
            <a:chExt cx="3838281" cy="1202724"/>
          </a:xfrm>
        </p:grpSpPr>
        <p:sp>
          <p:nvSpPr>
            <p:cNvPr id="8" name="Textfeld 7"/>
            <p:cNvSpPr txBox="1"/>
            <p:nvPr/>
          </p:nvSpPr>
          <p:spPr>
            <a:xfrm>
              <a:off x="4670857" y="3296679"/>
              <a:ext cx="425116" cy="584775"/>
            </a:xfrm>
            <a:prstGeom prst="rect">
              <a:avLst/>
            </a:prstGeom>
            <a:noFill/>
          </p:spPr>
          <p:txBody>
            <a:bodyPr wrap="none" rtlCol="0">
              <a:spAutoFit/>
            </a:bodyPr>
            <a:lstStyle/>
            <a:p>
              <a:r>
                <a:rPr lang="en-US" sz="3200" dirty="0" smtClean="0"/>
                <a:t>+</a:t>
              </a:r>
              <a:endParaRPr lang="en-US" sz="3200" dirty="0"/>
            </a:p>
          </p:txBody>
        </p:sp>
        <p:sp>
          <p:nvSpPr>
            <p:cNvPr id="9" name="Textfeld 8"/>
            <p:cNvSpPr txBox="1"/>
            <p:nvPr/>
          </p:nvSpPr>
          <p:spPr>
            <a:xfrm>
              <a:off x="5518484" y="3296679"/>
              <a:ext cx="425116" cy="584775"/>
            </a:xfrm>
            <a:prstGeom prst="rect">
              <a:avLst/>
            </a:prstGeom>
            <a:noFill/>
          </p:spPr>
          <p:txBody>
            <a:bodyPr wrap="none" rtlCol="0">
              <a:spAutoFit/>
            </a:bodyPr>
            <a:lstStyle/>
            <a:p>
              <a:r>
                <a:rPr lang="en-US" sz="3200" dirty="0" smtClean="0"/>
                <a:t>+</a:t>
              </a:r>
              <a:endParaRPr lang="en-US" sz="3200" dirty="0"/>
            </a:p>
          </p:txBody>
        </p:sp>
        <p:sp>
          <p:nvSpPr>
            <p:cNvPr id="10" name="Textfeld 9"/>
            <p:cNvSpPr txBox="1"/>
            <p:nvPr/>
          </p:nvSpPr>
          <p:spPr>
            <a:xfrm>
              <a:off x="6400800" y="3296679"/>
              <a:ext cx="425116" cy="584775"/>
            </a:xfrm>
            <a:prstGeom prst="rect">
              <a:avLst/>
            </a:prstGeom>
            <a:noFill/>
          </p:spPr>
          <p:txBody>
            <a:bodyPr wrap="none" rtlCol="0">
              <a:spAutoFit/>
            </a:bodyPr>
            <a:lstStyle/>
            <a:p>
              <a:r>
                <a:rPr lang="en-US" sz="3200" dirty="0" smtClean="0"/>
                <a:t>=</a:t>
              </a:r>
              <a:endParaRPr lang="en-US" sz="3200" dirty="0"/>
            </a:p>
          </p:txBody>
        </p:sp>
        <p:sp>
          <p:nvSpPr>
            <p:cNvPr id="11" name="Eckige Klammer links/rechts 10"/>
            <p:cNvSpPr/>
            <p:nvPr/>
          </p:nvSpPr>
          <p:spPr>
            <a:xfrm>
              <a:off x="6781800" y="2991879"/>
              <a:ext cx="1219200" cy="1176688"/>
            </a:xfrm>
            <a:prstGeom prst="bracketPair">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30" name="Gruppieren 123"/>
            <p:cNvGrpSpPr/>
            <p:nvPr/>
          </p:nvGrpSpPr>
          <p:grpSpPr>
            <a:xfrm>
              <a:off x="4162719" y="3008797"/>
              <a:ext cx="561370" cy="1183428"/>
              <a:chOff x="4566686" y="616759"/>
              <a:chExt cx="561370" cy="1183428"/>
            </a:xfrm>
          </p:grpSpPr>
          <p:sp>
            <p:nvSpPr>
              <p:cNvPr id="31" name="Rechteck 30"/>
              <p:cNvSpPr/>
              <p:nvPr/>
            </p:nvSpPr>
            <p:spPr>
              <a:xfrm>
                <a:off x="4665305" y="715378"/>
                <a:ext cx="246548" cy="9861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2" name="Rechteck 31"/>
              <p:cNvSpPr/>
              <p:nvPr/>
            </p:nvSpPr>
            <p:spPr>
              <a:xfrm>
                <a:off x="4665305" y="861787"/>
                <a:ext cx="295857" cy="10013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3" name="Rechteck 32"/>
              <p:cNvSpPr/>
              <p:nvPr/>
            </p:nvSpPr>
            <p:spPr>
              <a:xfrm>
                <a:off x="4665305" y="1008196"/>
                <a:ext cx="246548" cy="10165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4" name="Rechteck 33"/>
              <p:cNvSpPr/>
              <p:nvPr/>
            </p:nvSpPr>
            <p:spPr>
              <a:xfrm>
                <a:off x="4665305" y="1154605"/>
                <a:ext cx="246548" cy="10317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5" name="Rechteck 34"/>
              <p:cNvSpPr/>
              <p:nvPr/>
            </p:nvSpPr>
            <p:spPr>
              <a:xfrm>
                <a:off x="4665305" y="1301014"/>
                <a:ext cx="394476" cy="10469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6" name="Rechteck 35"/>
              <p:cNvSpPr/>
              <p:nvPr/>
            </p:nvSpPr>
            <p:spPr>
              <a:xfrm>
                <a:off x="4665305" y="1447423"/>
                <a:ext cx="98619" cy="10621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7" name="Eckige Klammer links/rechts 36"/>
              <p:cNvSpPr/>
              <p:nvPr/>
            </p:nvSpPr>
            <p:spPr>
              <a:xfrm>
                <a:off x="4566686" y="616759"/>
                <a:ext cx="561370" cy="1183428"/>
              </a:xfrm>
              <a:prstGeom prst="bracketPair">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 name="Rechteck 37"/>
              <p:cNvSpPr/>
              <p:nvPr/>
            </p:nvSpPr>
            <p:spPr>
              <a:xfrm>
                <a:off x="4665305" y="1595352"/>
                <a:ext cx="197238" cy="10621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sp>
          <p:nvSpPr>
            <p:cNvPr id="39" name="Eckige Klammer links/rechts 38"/>
            <p:cNvSpPr/>
            <p:nvPr/>
          </p:nvSpPr>
          <p:spPr>
            <a:xfrm>
              <a:off x="5868116" y="3008797"/>
              <a:ext cx="561370" cy="1183428"/>
            </a:xfrm>
            <a:prstGeom prst="bracketPair">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48" name="Gruppieren 180"/>
            <p:cNvGrpSpPr/>
            <p:nvPr/>
          </p:nvGrpSpPr>
          <p:grpSpPr>
            <a:xfrm>
              <a:off x="5943600" y="3107416"/>
              <a:ext cx="394223" cy="986190"/>
              <a:chOff x="3047999" y="1123950"/>
              <a:chExt cx="609601" cy="1524982"/>
            </a:xfrm>
          </p:grpSpPr>
          <p:sp>
            <p:nvSpPr>
              <p:cNvPr id="49" name="Rechteck 48"/>
              <p:cNvSpPr/>
              <p:nvPr/>
            </p:nvSpPr>
            <p:spPr>
              <a:xfrm>
                <a:off x="3048000" y="1123950"/>
                <a:ext cx="3810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hteck 49"/>
              <p:cNvSpPr/>
              <p:nvPr/>
            </p:nvSpPr>
            <p:spPr>
              <a:xfrm>
                <a:off x="3048000" y="1350201"/>
                <a:ext cx="421064" cy="1580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hteck 50"/>
              <p:cNvSpPr/>
              <p:nvPr/>
            </p:nvSpPr>
            <p:spPr>
              <a:xfrm>
                <a:off x="3048000" y="1802706"/>
                <a:ext cx="228600" cy="159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hteck 51"/>
              <p:cNvSpPr/>
              <p:nvPr/>
            </p:nvSpPr>
            <p:spPr>
              <a:xfrm>
                <a:off x="3047999" y="2028958"/>
                <a:ext cx="457201" cy="1617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hteck 52"/>
              <p:cNvSpPr/>
              <p:nvPr/>
            </p:nvSpPr>
            <p:spPr>
              <a:xfrm>
                <a:off x="3048000" y="2255210"/>
                <a:ext cx="381000" cy="1641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hteck 53"/>
              <p:cNvSpPr/>
              <p:nvPr/>
            </p:nvSpPr>
            <p:spPr>
              <a:xfrm>
                <a:off x="3048000" y="2483810"/>
                <a:ext cx="543612" cy="1651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hteck 54"/>
              <p:cNvSpPr/>
              <p:nvPr/>
            </p:nvSpPr>
            <p:spPr>
              <a:xfrm>
                <a:off x="3048000" y="1581150"/>
                <a:ext cx="609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uppieren 209"/>
            <p:cNvGrpSpPr/>
            <p:nvPr/>
          </p:nvGrpSpPr>
          <p:grpSpPr>
            <a:xfrm>
              <a:off x="6934200" y="3107416"/>
              <a:ext cx="924085" cy="986190"/>
              <a:chOff x="609600" y="3105150"/>
              <a:chExt cx="1428947" cy="1524982"/>
            </a:xfrm>
          </p:grpSpPr>
          <p:sp>
            <p:nvSpPr>
              <p:cNvPr id="57" name="Rechteck 56"/>
              <p:cNvSpPr/>
              <p:nvPr/>
            </p:nvSpPr>
            <p:spPr>
              <a:xfrm>
                <a:off x="609600" y="3105150"/>
                <a:ext cx="381000" cy="1524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8" name="Rechteck 57"/>
              <p:cNvSpPr/>
              <p:nvPr/>
            </p:nvSpPr>
            <p:spPr>
              <a:xfrm>
                <a:off x="609600" y="3331402"/>
                <a:ext cx="457200" cy="1547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9" name="Rechteck 58"/>
              <p:cNvSpPr/>
              <p:nvPr/>
            </p:nvSpPr>
            <p:spPr>
              <a:xfrm>
                <a:off x="609600" y="3557654"/>
                <a:ext cx="381000" cy="15709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0" name="Rechteck 59"/>
              <p:cNvSpPr/>
              <p:nvPr/>
            </p:nvSpPr>
            <p:spPr>
              <a:xfrm>
                <a:off x="609600" y="3783906"/>
                <a:ext cx="381000" cy="15944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1" name="Rechteck 60"/>
              <p:cNvSpPr/>
              <p:nvPr/>
            </p:nvSpPr>
            <p:spPr>
              <a:xfrm>
                <a:off x="609600" y="4010158"/>
                <a:ext cx="609600" cy="16179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2" name="Rechteck 61"/>
              <p:cNvSpPr/>
              <p:nvPr/>
            </p:nvSpPr>
            <p:spPr>
              <a:xfrm>
                <a:off x="609600" y="4236410"/>
                <a:ext cx="152400" cy="1641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3" name="Rechteck 62"/>
              <p:cNvSpPr/>
              <p:nvPr/>
            </p:nvSpPr>
            <p:spPr>
              <a:xfrm>
                <a:off x="609600" y="4465010"/>
                <a:ext cx="304800" cy="1641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4" name="Rechteck 63"/>
              <p:cNvSpPr/>
              <p:nvPr/>
            </p:nvSpPr>
            <p:spPr>
              <a:xfrm>
                <a:off x="1019665" y="3105150"/>
                <a:ext cx="228600" cy="152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5" name="Rechteck 64"/>
              <p:cNvSpPr/>
              <p:nvPr/>
            </p:nvSpPr>
            <p:spPr>
              <a:xfrm>
                <a:off x="1095865" y="3331402"/>
                <a:ext cx="304800" cy="1547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6" name="Rechteck 65"/>
              <p:cNvSpPr/>
              <p:nvPr/>
            </p:nvSpPr>
            <p:spPr>
              <a:xfrm>
                <a:off x="1019665" y="3557654"/>
                <a:ext cx="228600" cy="15709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7" name="Rechteck 66"/>
              <p:cNvSpPr/>
              <p:nvPr/>
            </p:nvSpPr>
            <p:spPr>
              <a:xfrm>
                <a:off x="1019665" y="3783906"/>
                <a:ext cx="533400" cy="15944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8" name="Rechteck 67"/>
              <p:cNvSpPr/>
              <p:nvPr/>
            </p:nvSpPr>
            <p:spPr>
              <a:xfrm>
                <a:off x="1248265" y="4010158"/>
                <a:ext cx="304800" cy="16179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9" name="Rechteck 68"/>
              <p:cNvSpPr/>
              <p:nvPr/>
            </p:nvSpPr>
            <p:spPr>
              <a:xfrm>
                <a:off x="791065" y="4236410"/>
                <a:ext cx="609600" cy="1641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0" name="Rechteck 69"/>
              <p:cNvSpPr/>
              <p:nvPr/>
            </p:nvSpPr>
            <p:spPr>
              <a:xfrm>
                <a:off x="943465" y="4465010"/>
                <a:ext cx="228600" cy="1641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1" name="Rechteck 70"/>
              <p:cNvSpPr/>
              <p:nvPr/>
            </p:nvSpPr>
            <p:spPr>
              <a:xfrm>
                <a:off x="1276546" y="3105150"/>
                <a:ext cx="3810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hteck 71"/>
              <p:cNvSpPr/>
              <p:nvPr/>
            </p:nvSpPr>
            <p:spPr>
              <a:xfrm>
                <a:off x="1581347" y="3783906"/>
                <a:ext cx="228600" cy="159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hteck 72"/>
              <p:cNvSpPr/>
              <p:nvPr/>
            </p:nvSpPr>
            <p:spPr>
              <a:xfrm>
                <a:off x="1581346" y="4010158"/>
                <a:ext cx="457201" cy="1617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hteck 73"/>
              <p:cNvSpPr/>
              <p:nvPr/>
            </p:nvSpPr>
            <p:spPr>
              <a:xfrm>
                <a:off x="1428946" y="4236410"/>
                <a:ext cx="381000" cy="1641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hteck 74"/>
              <p:cNvSpPr/>
              <p:nvPr/>
            </p:nvSpPr>
            <p:spPr>
              <a:xfrm>
                <a:off x="1276546" y="3562350"/>
                <a:ext cx="609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hteck 75"/>
              <p:cNvSpPr/>
              <p:nvPr/>
            </p:nvSpPr>
            <p:spPr>
              <a:xfrm>
                <a:off x="1428946" y="3331402"/>
                <a:ext cx="390427" cy="165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hteck 76"/>
              <p:cNvSpPr/>
              <p:nvPr/>
            </p:nvSpPr>
            <p:spPr>
              <a:xfrm>
                <a:off x="1196625" y="4465010"/>
                <a:ext cx="543612" cy="1651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Eckige Klammer links/rechts 77"/>
            <p:cNvSpPr/>
            <p:nvPr/>
          </p:nvSpPr>
          <p:spPr>
            <a:xfrm>
              <a:off x="5029200" y="3011175"/>
              <a:ext cx="561370" cy="1183428"/>
            </a:xfrm>
            <a:prstGeom prst="bracketPair">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9" name="Rechteck 78"/>
            <p:cNvSpPr/>
            <p:nvPr/>
          </p:nvSpPr>
          <p:spPr>
            <a:xfrm>
              <a:off x="5127819" y="3109794"/>
              <a:ext cx="147929" cy="986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0" name="Rechteck 79"/>
            <p:cNvSpPr/>
            <p:nvPr/>
          </p:nvSpPr>
          <p:spPr>
            <a:xfrm>
              <a:off x="5127819" y="3256203"/>
              <a:ext cx="197238" cy="10013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1" name="Rechteck 80"/>
            <p:cNvSpPr/>
            <p:nvPr/>
          </p:nvSpPr>
          <p:spPr>
            <a:xfrm>
              <a:off x="5127820" y="3402612"/>
              <a:ext cx="122776" cy="10090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2" name="Rechteck 81"/>
            <p:cNvSpPr/>
            <p:nvPr/>
          </p:nvSpPr>
          <p:spPr>
            <a:xfrm>
              <a:off x="5127819" y="3549021"/>
              <a:ext cx="345167" cy="1031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3" name="Rechteck 82"/>
            <p:cNvSpPr/>
            <p:nvPr/>
          </p:nvSpPr>
          <p:spPr>
            <a:xfrm>
              <a:off x="5127819" y="3695430"/>
              <a:ext cx="197238" cy="10469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4" name="Rechteck 83"/>
            <p:cNvSpPr/>
            <p:nvPr/>
          </p:nvSpPr>
          <p:spPr>
            <a:xfrm>
              <a:off x="5127819" y="3841839"/>
              <a:ext cx="394476" cy="10621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5" name="Rechteck 84"/>
            <p:cNvSpPr/>
            <p:nvPr/>
          </p:nvSpPr>
          <p:spPr>
            <a:xfrm>
              <a:off x="5127819" y="3989768"/>
              <a:ext cx="147929" cy="10621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NNk</a:t>
            </a:r>
            <a:r>
              <a:rPr lang="en-US" dirty="0" smtClean="0"/>
              <a:t> Search </a:t>
            </a:r>
            <a:r>
              <a:rPr lang="en-US" sz="2400" dirty="0" smtClean="0"/>
              <a:t>[Heesch’04]</a:t>
            </a:r>
            <a:endParaRPr lang="en-US" dirty="0"/>
          </a:p>
        </p:txBody>
      </p:sp>
      <p:sp>
        <p:nvSpPr>
          <p:cNvPr id="3" name="Inhaltsplatzhalter 2"/>
          <p:cNvSpPr>
            <a:spLocks noGrp="1"/>
          </p:cNvSpPr>
          <p:nvPr>
            <p:ph idx="1"/>
          </p:nvPr>
        </p:nvSpPr>
        <p:spPr/>
        <p:txBody>
          <a:bodyPr/>
          <a:lstStyle/>
          <a:p>
            <a:r>
              <a:rPr lang="en-US" sz="2400" dirty="0" smtClean="0"/>
              <a:t>importance of each image feature is unknown</a:t>
            </a:r>
          </a:p>
          <a:p>
            <a:r>
              <a:rPr lang="de-DE" sz="2400" dirty="0" err="1" smtClean="0"/>
              <a:t>use</a:t>
            </a:r>
            <a:r>
              <a:rPr lang="de-DE" sz="2400" dirty="0" smtClean="0"/>
              <a:t> </a:t>
            </a:r>
            <a:r>
              <a:rPr lang="en-US" sz="2400" dirty="0" smtClean="0"/>
              <a:t>multiple (convex) linear combinations with different weights</a:t>
            </a:r>
          </a:p>
          <a:p>
            <a:endParaRPr lang="en-US" sz="2400" dirty="0" smtClean="0"/>
          </a:p>
          <a:p>
            <a:endParaRPr lang="en-US" sz="2400" dirty="0"/>
          </a:p>
        </p:txBody>
      </p:sp>
      <p:sp>
        <p:nvSpPr>
          <p:cNvPr id="86" name="Gleichschenkliges Dreieck 85"/>
          <p:cNvSpPr/>
          <p:nvPr/>
        </p:nvSpPr>
        <p:spPr>
          <a:xfrm>
            <a:off x="3228027" y="2474530"/>
            <a:ext cx="2286000" cy="1970688"/>
          </a:xfrm>
          <a:prstGeom prst="triangl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87" name="Picture 3"/>
          <p:cNvPicPr>
            <a:picLocks noChangeAspect="1" noChangeArrowheads="1"/>
          </p:cNvPicPr>
          <p:nvPr/>
        </p:nvPicPr>
        <p:blipFill>
          <a:blip r:embed="rId3" cstate="print"/>
          <a:srcRect/>
          <a:stretch>
            <a:fillRect/>
          </a:stretch>
        </p:blipFill>
        <p:spPr bwMode="auto">
          <a:xfrm>
            <a:off x="2937643" y="2289864"/>
            <a:ext cx="2881184" cy="2333452"/>
          </a:xfrm>
          <a:prstGeom prst="rect">
            <a:avLst/>
          </a:prstGeom>
          <a:noFill/>
          <a:ln w="9525">
            <a:noFill/>
            <a:miter lim="800000"/>
            <a:headEnd/>
            <a:tailEnd/>
          </a:ln>
          <a:effectLst/>
        </p:spPr>
      </p:pic>
      <p:sp>
        <p:nvSpPr>
          <p:cNvPr id="88" name="Textfeld 87"/>
          <p:cNvSpPr txBox="1"/>
          <p:nvPr/>
        </p:nvSpPr>
        <p:spPr>
          <a:xfrm>
            <a:off x="4675827" y="2289864"/>
            <a:ext cx="825867" cy="369332"/>
          </a:xfrm>
          <a:prstGeom prst="rect">
            <a:avLst/>
          </a:prstGeom>
          <a:noFill/>
        </p:spPr>
        <p:txBody>
          <a:bodyPr wrap="none" rtlCol="0">
            <a:spAutoFit/>
          </a:bodyPr>
          <a:lstStyle/>
          <a:p>
            <a:r>
              <a:rPr lang="en-US" dirty="0" smtClean="0"/>
              <a:t>1, 0, 0</a:t>
            </a:r>
            <a:endParaRPr lang="en-US" dirty="0"/>
          </a:p>
        </p:txBody>
      </p:sp>
      <p:sp>
        <p:nvSpPr>
          <p:cNvPr id="89" name="Textfeld 88"/>
          <p:cNvSpPr txBox="1"/>
          <p:nvPr/>
        </p:nvSpPr>
        <p:spPr>
          <a:xfrm>
            <a:off x="2161227" y="4259818"/>
            <a:ext cx="825867" cy="369332"/>
          </a:xfrm>
          <a:prstGeom prst="rect">
            <a:avLst/>
          </a:prstGeom>
          <a:noFill/>
        </p:spPr>
        <p:txBody>
          <a:bodyPr wrap="none" rtlCol="0">
            <a:spAutoFit/>
          </a:bodyPr>
          <a:lstStyle/>
          <a:p>
            <a:r>
              <a:rPr lang="en-US" dirty="0" smtClean="0"/>
              <a:t>0, 1, 0</a:t>
            </a:r>
            <a:endParaRPr lang="en-US" dirty="0"/>
          </a:p>
        </p:txBody>
      </p:sp>
      <p:sp>
        <p:nvSpPr>
          <p:cNvPr id="90" name="Textfeld 89"/>
          <p:cNvSpPr txBox="1"/>
          <p:nvPr/>
        </p:nvSpPr>
        <p:spPr>
          <a:xfrm>
            <a:off x="5818827" y="4259818"/>
            <a:ext cx="825867" cy="369332"/>
          </a:xfrm>
          <a:prstGeom prst="rect">
            <a:avLst/>
          </a:prstGeom>
          <a:noFill/>
        </p:spPr>
        <p:txBody>
          <a:bodyPr wrap="none" rtlCol="0">
            <a:spAutoFit/>
          </a:bodyPr>
          <a:lstStyle/>
          <a:p>
            <a:r>
              <a:rPr lang="en-US" dirty="0" smtClean="0"/>
              <a:t>0, 0, 1</a:t>
            </a:r>
            <a:endParaRPr lang="en-US" dirty="0"/>
          </a:p>
        </p:txBody>
      </p:sp>
      <p:cxnSp>
        <p:nvCxnSpPr>
          <p:cNvPr id="91" name="Gerade Verbindung 90"/>
          <p:cNvCxnSpPr>
            <a:endCxn id="92" idx="3"/>
          </p:cNvCxnSpPr>
          <p:nvPr/>
        </p:nvCxnSpPr>
        <p:spPr>
          <a:xfrm rot="10800000">
            <a:off x="3151827" y="3149084"/>
            <a:ext cx="1219200" cy="641866"/>
          </a:xfrm>
          <a:prstGeom prst="line">
            <a:avLst/>
          </a:prstGeom>
        </p:spPr>
        <p:style>
          <a:lnRef idx="2">
            <a:schemeClr val="accent1"/>
          </a:lnRef>
          <a:fillRef idx="0">
            <a:schemeClr val="accent1"/>
          </a:fillRef>
          <a:effectRef idx="1">
            <a:schemeClr val="accent1"/>
          </a:effectRef>
          <a:fontRef idx="minor">
            <a:schemeClr val="tx1"/>
          </a:fontRef>
        </p:style>
      </p:cxnSp>
      <p:sp>
        <p:nvSpPr>
          <p:cNvPr id="92" name="Textfeld 91"/>
          <p:cNvSpPr txBox="1"/>
          <p:nvPr/>
        </p:nvSpPr>
        <p:spPr>
          <a:xfrm>
            <a:off x="2133600" y="2964418"/>
            <a:ext cx="1018227" cy="369332"/>
          </a:xfrm>
          <a:prstGeom prst="rect">
            <a:avLst/>
          </a:prstGeom>
          <a:noFill/>
        </p:spPr>
        <p:txBody>
          <a:bodyPr wrap="none" rtlCol="0">
            <a:spAutoFit/>
          </a:bodyPr>
          <a:lstStyle/>
          <a:p>
            <a:r>
              <a:rPr lang="en-US" dirty="0" smtClean="0"/>
              <a:t>⅓, ⅓, ⅓</a:t>
            </a:r>
            <a:endParaRPr lang="en-US" dirty="0"/>
          </a:p>
        </p:txBody>
      </p:sp>
      <p:sp>
        <p:nvSpPr>
          <p:cNvPr id="93" name="Textfeld 92"/>
          <p:cNvSpPr txBox="1"/>
          <p:nvPr/>
        </p:nvSpPr>
        <p:spPr>
          <a:xfrm>
            <a:off x="5867400" y="2839819"/>
            <a:ext cx="2286000" cy="646331"/>
          </a:xfrm>
          <a:prstGeom prst="rect">
            <a:avLst/>
          </a:prstGeom>
          <a:noFill/>
        </p:spPr>
        <p:txBody>
          <a:bodyPr wrap="square" rtlCol="0">
            <a:spAutoFit/>
          </a:bodyPr>
          <a:lstStyle/>
          <a:p>
            <a:r>
              <a:rPr lang="en-US" dirty="0" smtClean="0"/>
              <a:t>uniformly sampled weight space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8" grpId="0"/>
      <p:bldP spid="89" grpId="0"/>
      <p:bldP spid="90" grpId="0"/>
      <p:bldP spid="92" grpId="0"/>
      <p:bldP spid="9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0" name="Gruppieren 109"/>
          <p:cNvGrpSpPr/>
          <p:nvPr/>
        </p:nvGrpSpPr>
        <p:grpSpPr>
          <a:xfrm>
            <a:off x="7332534" y="2346520"/>
            <a:ext cx="1219200" cy="1176688"/>
            <a:chOff x="7239000" y="2508568"/>
            <a:chExt cx="1219200" cy="1176688"/>
          </a:xfrm>
        </p:grpSpPr>
        <p:sp>
          <p:nvSpPr>
            <p:cNvPr id="52" name="Eckige Klammer links/rechts 51"/>
            <p:cNvSpPr/>
            <p:nvPr/>
          </p:nvSpPr>
          <p:spPr>
            <a:xfrm>
              <a:off x="7239000" y="2508568"/>
              <a:ext cx="1219200" cy="1176688"/>
            </a:xfrm>
            <a:prstGeom prst="bracketPair">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4" name="Rechteck 83"/>
            <p:cNvSpPr/>
            <p:nvPr/>
          </p:nvSpPr>
          <p:spPr>
            <a:xfrm>
              <a:off x="7661818" y="2600664"/>
              <a:ext cx="74211" cy="989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5" name="Rechteck 84"/>
            <p:cNvSpPr/>
            <p:nvPr/>
          </p:nvSpPr>
          <p:spPr>
            <a:xfrm>
              <a:off x="7711292" y="2747562"/>
              <a:ext cx="98948" cy="10047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6" name="Rechteck 85"/>
            <p:cNvSpPr/>
            <p:nvPr/>
          </p:nvSpPr>
          <p:spPr>
            <a:xfrm>
              <a:off x="7661818" y="2894460"/>
              <a:ext cx="74211" cy="10199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7" name="Rechteck 86"/>
            <p:cNvSpPr/>
            <p:nvPr/>
          </p:nvSpPr>
          <p:spPr>
            <a:xfrm>
              <a:off x="7661818" y="3041358"/>
              <a:ext cx="173160" cy="10352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8" name="Rechteck 87"/>
            <p:cNvSpPr/>
            <p:nvPr/>
          </p:nvSpPr>
          <p:spPr>
            <a:xfrm>
              <a:off x="7810241" y="3188256"/>
              <a:ext cx="98948" cy="10504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0" name="Rechteck 89"/>
            <p:cNvSpPr/>
            <p:nvPr/>
          </p:nvSpPr>
          <p:spPr>
            <a:xfrm>
              <a:off x="7612344" y="3483577"/>
              <a:ext cx="74211" cy="10657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1" name="Rechteck 90"/>
            <p:cNvSpPr/>
            <p:nvPr/>
          </p:nvSpPr>
          <p:spPr>
            <a:xfrm>
              <a:off x="7395576" y="2600664"/>
              <a:ext cx="247371" cy="989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2" name="Rechteck 91"/>
            <p:cNvSpPr/>
            <p:nvPr/>
          </p:nvSpPr>
          <p:spPr>
            <a:xfrm>
              <a:off x="7395576" y="2747562"/>
              <a:ext cx="296845" cy="10047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3" name="Rechteck 92"/>
            <p:cNvSpPr/>
            <p:nvPr/>
          </p:nvSpPr>
          <p:spPr>
            <a:xfrm>
              <a:off x="7395576" y="2894460"/>
              <a:ext cx="247371" cy="10199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4" name="Rechteck 93"/>
            <p:cNvSpPr/>
            <p:nvPr/>
          </p:nvSpPr>
          <p:spPr>
            <a:xfrm>
              <a:off x="7395576" y="3041358"/>
              <a:ext cx="247371" cy="10352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5" name="Rechteck 94"/>
            <p:cNvSpPr/>
            <p:nvPr/>
          </p:nvSpPr>
          <p:spPr>
            <a:xfrm>
              <a:off x="7395576" y="3188256"/>
              <a:ext cx="395794" cy="10504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7" name="Rechteck 96"/>
            <p:cNvSpPr/>
            <p:nvPr/>
          </p:nvSpPr>
          <p:spPr>
            <a:xfrm>
              <a:off x="7395576" y="3483577"/>
              <a:ext cx="197897" cy="10657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8" name="Rechteck 97"/>
            <p:cNvSpPr/>
            <p:nvPr/>
          </p:nvSpPr>
          <p:spPr>
            <a:xfrm>
              <a:off x="7752861" y="2600664"/>
              <a:ext cx="378707" cy="989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hteck 98"/>
            <p:cNvSpPr/>
            <p:nvPr/>
          </p:nvSpPr>
          <p:spPr>
            <a:xfrm>
              <a:off x="7828603" y="2747562"/>
              <a:ext cx="413645" cy="1016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hteck 99"/>
            <p:cNvSpPr/>
            <p:nvPr/>
          </p:nvSpPr>
          <p:spPr>
            <a:xfrm>
              <a:off x="7848749" y="3041358"/>
              <a:ext cx="227224" cy="1035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hteck 100"/>
            <p:cNvSpPr/>
            <p:nvPr/>
          </p:nvSpPr>
          <p:spPr>
            <a:xfrm>
              <a:off x="7927550" y="3188256"/>
              <a:ext cx="454450" cy="1050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hteck 102"/>
            <p:cNvSpPr/>
            <p:nvPr/>
          </p:nvSpPr>
          <p:spPr>
            <a:xfrm>
              <a:off x="7705172" y="3483577"/>
              <a:ext cx="550495" cy="1065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hteck 103"/>
            <p:cNvSpPr/>
            <p:nvPr/>
          </p:nvSpPr>
          <p:spPr>
            <a:xfrm>
              <a:off x="7754646" y="2897509"/>
              <a:ext cx="605932" cy="989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el 1"/>
          <p:cNvSpPr>
            <a:spLocks noGrp="1"/>
          </p:cNvSpPr>
          <p:nvPr>
            <p:ph type="title"/>
          </p:nvPr>
        </p:nvSpPr>
        <p:spPr/>
        <p:txBody>
          <a:bodyPr/>
          <a:lstStyle/>
          <a:p>
            <a:r>
              <a:rPr lang="en-US" dirty="0" err="1" smtClean="0"/>
              <a:t>NNk</a:t>
            </a:r>
            <a:r>
              <a:rPr lang="en-US" dirty="0" smtClean="0"/>
              <a:t> Search</a:t>
            </a:r>
            <a:endParaRPr lang="en-US" dirty="0"/>
          </a:p>
        </p:txBody>
      </p:sp>
      <p:grpSp>
        <p:nvGrpSpPr>
          <p:cNvPr id="47" name="Gruppieren 46"/>
          <p:cNvGrpSpPr/>
          <p:nvPr/>
        </p:nvGrpSpPr>
        <p:grpSpPr>
          <a:xfrm>
            <a:off x="838200" y="3944480"/>
            <a:ext cx="1537356" cy="467264"/>
            <a:chOff x="2362200" y="2600664"/>
            <a:chExt cx="547215" cy="970616"/>
          </a:xfrm>
        </p:grpSpPr>
        <p:sp>
          <p:nvSpPr>
            <p:cNvPr id="45" name="Eckige Klammer links/rechts 44"/>
            <p:cNvSpPr/>
            <p:nvPr/>
          </p:nvSpPr>
          <p:spPr>
            <a:xfrm>
              <a:off x="2362200" y="2600664"/>
              <a:ext cx="505267" cy="970616"/>
            </a:xfrm>
            <a:prstGeom prst="bracketPair">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 name="Textfeld 45"/>
            <p:cNvSpPr txBox="1"/>
            <p:nvPr/>
          </p:nvSpPr>
          <p:spPr>
            <a:xfrm>
              <a:off x="2362200" y="2722845"/>
              <a:ext cx="547215" cy="786019"/>
            </a:xfrm>
            <a:prstGeom prst="rect">
              <a:avLst/>
            </a:prstGeom>
            <a:noFill/>
          </p:spPr>
          <p:txBody>
            <a:bodyPr wrap="none" rtlCol="0">
              <a:spAutoFit/>
            </a:bodyPr>
            <a:lstStyle/>
            <a:p>
              <a:r>
                <a:rPr lang="en-US" dirty="0" smtClean="0"/>
                <a:t>2/6  1/6  4/6</a:t>
              </a:r>
              <a:endParaRPr lang="en-US" dirty="0"/>
            </a:p>
          </p:txBody>
        </p:sp>
      </p:grpSp>
      <p:sp>
        <p:nvSpPr>
          <p:cNvPr id="51" name="Textfeld 50"/>
          <p:cNvSpPr txBox="1"/>
          <p:nvPr/>
        </p:nvSpPr>
        <p:spPr>
          <a:xfrm>
            <a:off x="6907418" y="2663127"/>
            <a:ext cx="425116" cy="584775"/>
          </a:xfrm>
          <a:prstGeom prst="rect">
            <a:avLst/>
          </a:prstGeom>
          <a:noFill/>
        </p:spPr>
        <p:txBody>
          <a:bodyPr wrap="none" rtlCol="0">
            <a:spAutoFit/>
          </a:bodyPr>
          <a:lstStyle/>
          <a:p>
            <a:r>
              <a:rPr lang="en-US" sz="3200" dirty="0" smtClean="0"/>
              <a:t>=</a:t>
            </a:r>
            <a:endParaRPr lang="en-US" sz="3200" dirty="0"/>
          </a:p>
        </p:txBody>
      </p:sp>
      <p:grpSp>
        <p:nvGrpSpPr>
          <p:cNvPr id="112" name="Gruppieren 111"/>
          <p:cNvGrpSpPr/>
          <p:nvPr/>
        </p:nvGrpSpPr>
        <p:grpSpPr>
          <a:xfrm>
            <a:off x="2732401" y="2343150"/>
            <a:ext cx="4212278" cy="1183428"/>
            <a:chOff x="2732401" y="2343150"/>
            <a:chExt cx="4212278" cy="1183428"/>
          </a:xfrm>
        </p:grpSpPr>
        <p:sp>
          <p:nvSpPr>
            <p:cNvPr id="49" name="Textfeld 48"/>
            <p:cNvSpPr txBox="1"/>
            <p:nvPr/>
          </p:nvSpPr>
          <p:spPr>
            <a:xfrm>
              <a:off x="4436934" y="2642477"/>
              <a:ext cx="425116" cy="584775"/>
            </a:xfrm>
            <a:prstGeom prst="rect">
              <a:avLst/>
            </a:prstGeom>
            <a:noFill/>
          </p:spPr>
          <p:txBody>
            <a:bodyPr wrap="none" rtlCol="0">
              <a:spAutoFit/>
            </a:bodyPr>
            <a:lstStyle/>
            <a:p>
              <a:r>
                <a:rPr lang="en-US" sz="3200" dirty="0" smtClean="0"/>
                <a:t>+</a:t>
              </a:r>
              <a:endParaRPr lang="en-US" sz="3200" dirty="0"/>
            </a:p>
          </p:txBody>
        </p:sp>
        <p:sp>
          <p:nvSpPr>
            <p:cNvPr id="50" name="Textfeld 49"/>
            <p:cNvSpPr txBox="1"/>
            <p:nvPr/>
          </p:nvSpPr>
          <p:spPr>
            <a:xfrm>
              <a:off x="5656134" y="2642477"/>
              <a:ext cx="425116" cy="584775"/>
            </a:xfrm>
            <a:prstGeom prst="rect">
              <a:avLst/>
            </a:prstGeom>
            <a:noFill/>
          </p:spPr>
          <p:txBody>
            <a:bodyPr wrap="none" rtlCol="0">
              <a:spAutoFit/>
            </a:bodyPr>
            <a:lstStyle/>
            <a:p>
              <a:r>
                <a:rPr lang="en-US" sz="3200" dirty="0" smtClean="0"/>
                <a:t>+</a:t>
              </a:r>
              <a:endParaRPr lang="en-US" sz="3200" dirty="0"/>
            </a:p>
          </p:txBody>
        </p:sp>
        <p:grpSp>
          <p:nvGrpSpPr>
            <p:cNvPr id="53" name="Gruppieren 52"/>
            <p:cNvGrpSpPr/>
            <p:nvPr/>
          </p:nvGrpSpPr>
          <p:grpSpPr>
            <a:xfrm>
              <a:off x="3875253" y="2343150"/>
              <a:ext cx="561370" cy="1183428"/>
              <a:chOff x="4566686" y="616759"/>
              <a:chExt cx="561370" cy="1183428"/>
            </a:xfrm>
          </p:grpSpPr>
          <p:sp>
            <p:nvSpPr>
              <p:cNvPr id="54" name="Rechteck 53"/>
              <p:cNvSpPr/>
              <p:nvPr/>
            </p:nvSpPr>
            <p:spPr>
              <a:xfrm>
                <a:off x="4665305" y="715378"/>
                <a:ext cx="246548" cy="9861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5" name="Rechteck 54"/>
              <p:cNvSpPr/>
              <p:nvPr/>
            </p:nvSpPr>
            <p:spPr>
              <a:xfrm>
                <a:off x="4665305" y="861787"/>
                <a:ext cx="295857" cy="10013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6" name="Rechteck 55"/>
              <p:cNvSpPr/>
              <p:nvPr/>
            </p:nvSpPr>
            <p:spPr>
              <a:xfrm>
                <a:off x="4665305" y="1008196"/>
                <a:ext cx="246548" cy="10165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7" name="Rechteck 56"/>
              <p:cNvSpPr/>
              <p:nvPr/>
            </p:nvSpPr>
            <p:spPr>
              <a:xfrm>
                <a:off x="4665305" y="1154605"/>
                <a:ext cx="246548" cy="10317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8" name="Rechteck 57"/>
              <p:cNvSpPr/>
              <p:nvPr/>
            </p:nvSpPr>
            <p:spPr>
              <a:xfrm>
                <a:off x="4665305" y="1301014"/>
                <a:ext cx="394476" cy="10469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9" name="Rechteck 58"/>
              <p:cNvSpPr/>
              <p:nvPr/>
            </p:nvSpPr>
            <p:spPr>
              <a:xfrm>
                <a:off x="4665305" y="1447423"/>
                <a:ext cx="98619" cy="10621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0" name="Eckige Klammer links/rechts 59"/>
              <p:cNvSpPr/>
              <p:nvPr/>
            </p:nvSpPr>
            <p:spPr>
              <a:xfrm>
                <a:off x="4566686" y="616759"/>
                <a:ext cx="561370" cy="1183428"/>
              </a:xfrm>
              <a:prstGeom prst="bracketPair">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1" name="Rechteck 60"/>
              <p:cNvSpPr/>
              <p:nvPr/>
            </p:nvSpPr>
            <p:spPr>
              <a:xfrm>
                <a:off x="4665305" y="1595352"/>
                <a:ext cx="197238" cy="10621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grpSp>
          <p:nvGrpSpPr>
            <p:cNvPr id="80" name="Gruppieren 79"/>
            <p:cNvGrpSpPr/>
            <p:nvPr/>
          </p:nvGrpSpPr>
          <p:grpSpPr>
            <a:xfrm>
              <a:off x="6383309" y="2343150"/>
              <a:ext cx="561370" cy="1183428"/>
              <a:chOff x="5106116" y="2512468"/>
              <a:chExt cx="561370" cy="1183428"/>
            </a:xfrm>
          </p:grpSpPr>
          <p:sp>
            <p:nvSpPr>
              <p:cNvPr id="62" name="Eckige Klammer links/rechts 61"/>
              <p:cNvSpPr/>
              <p:nvPr/>
            </p:nvSpPr>
            <p:spPr>
              <a:xfrm>
                <a:off x="5106116" y="2512468"/>
                <a:ext cx="561370" cy="1183428"/>
              </a:xfrm>
              <a:prstGeom prst="bracketPair">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63" name="Gruppieren 62"/>
              <p:cNvGrpSpPr/>
              <p:nvPr/>
            </p:nvGrpSpPr>
            <p:grpSpPr>
              <a:xfrm>
                <a:off x="5181600" y="2611087"/>
                <a:ext cx="394223" cy="986190"/>
                <a:chOff x="3047999" y="1123950"/>
                <a:chExt cx="609601" cy="1524982"/>
              </a:xfrm>
            </p:grpSpPr>
            <p:sp>
              <p:nvSpPr>
                <p:cNvPr id="64" name="Rechteck 63"/>
                <p:cNvSpPr/>
                <p:nvPr/>
              </p:nvSpPr>
              <p:spPr>
                <a:xfrm>
                  <a:off x="3048000" y="1123950"/>
                  <a:ext cx="3810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hteck 64"/>
                <p:cNvSpPr/>
                <p:nvPr/>
              </p:nvSpPr>
              <p:spPr>
                <a:xfrm>
                  <a:off x="3048000" y="1350201"/>
                  <a:ext cx="421064" cy="1580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hteck 65"/>
                <p:cNvSpPr/>
                <p:nvPr/>
              </p:nvSpPr>
              <p:spPr>
                <a:xfrm>
                  <a:off x="3048000" y="1802706"/>
                  <a:ext cx="228600" cy="159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hteck 66"/>
                <p:cNvSpPr/>
                <p:nvPr/>
              </p:nvSpPr>
              <p:spPr>
                <a:xfrm>
                  <a:off x="3047999" y="2028958"/>
                  <a:ext cx="457201" cy="1617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hteck 67"/>
                <p:cNvSpPr/>
                <p:nvPr/>
              </p:nvSpPr>
              <p:spPr>
                <a:xfrm>
                  <a:off x="3048000" y="2255210"/>
                  <a:ext cx="381000" cy="1641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hteck 68"/>
                <p:cNvSpPr/>
                <p:nvPr/>
              </p:nvSpPr>
              <p:spPr>
                <a:xfrm>
                  <a:off x="3048000" y="2483810"/>
                  <a:ext cx="543612" cy="1651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hteck 69"/>
                <p:cNvSpPr/>
                <p:nvPr/>
              </p:nvSpPr>
              <p:spPr>
                <a:xfrm>
                  <a:off x="3048000" y="1581150"/>
                  <a:ext cx="609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9" name="Gruppieren 78"/>
            <p:cNvGrpSpPr/>
            <p:nvPr/>
          </p:nvGrpSpPr>
          <p:grpSpPr>
            <a:xfrm>
              <a:off x="5129281" y="2343150"/>
              <a:ext cx="561370" cy="1183428"/>
              <a:chOff x="4267200" y="2514846"/>
              <a:chExt cx="561370" cy="1183428"/>
            </a:xfrm>
          </p:grpSpPr>
          <p:sp>
            <p:nvSpPr>
              <p:cNvPr id="71" name="Eckige Klammer links/rechts 70"/>
              <p:cNvSpPr/>
              <p:nvPr/>
            </p:nvSpPr>
            <p:spPr>
              <a:xfrm>
                <a:off x="4267200" y="2514846"/>
                <a:ext cx="561370" cy="1183428"/>
              </a:xfrm>
              <a:prstGeom prst="bracketPair">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2" name="Rechteck 71"/>
              <p:cNvSpPr/>
              <p:nvPr/>
            </p:nvSpPr>
            <p:spPr>
              <a:xfrm>
                <a:off x="4365819" y="2613465"/>
                <a:ext cx="147929" cy="986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3" name="Rechteck 72"/>
              <p:cNvSpPr/>
              <p:nvPr/>
            </p:nvSpPr>
            <p:spPr>
              <a:xfrm>
                <a:off x="4365819" y="2759874"/>
                <a:ext cx="197238" cy="10013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4" name="Rechteck 73"/>
              <p:cNvSpPr/>
              <p:nvPr/>
            </p:nvSpPr>
            <p:spPr>
              <a:xfrm>
                <a:off x="4365820" y="2906283"/>
                <a:ext cx="122776" cy="10090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5" name="Rechteck 74"/>
              <p:cNvSpPr/>
              <p:nvPr/>
            </p:nvSpPr>
            <p:spPr>
              <a:xfrm>
                <a:off x="4365819" y="3052692"/>
                <a:ext cx="345167" cy="1031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6" name="Rechteck 75"/>
              <p:cNvSpPr/>
              <p:nvPr/>
            </p:nvSpPr>
            <p:spPr>
              <a:xfrm>
                <a:off x="4365819" y="3199101"/>
                <a:ext cx="197238" cy="10469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7" name="Rechteck 76"/>
              <p:cNvSpPr/>
              <p:nvPr/>
            </p:nvSpPr>
            <p:spPr>
              <a:xfrm>
                <a:off x="4365819" y="3345510"/>
                <a:ext cx="394476" cy="10621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8" name="Rechteck 77"/>
              <p:cNvSpPr/>
              <p:nvPr/>
            </p:nvSpPr>
            <p:spPr>
              <a:xfrm>
                <a:off x="4365819" y="3493439"/>
                <a:ext cx="147929" cy="10621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sp>
          <p:nvSpPr>
            <p:cNvPr id="81" name="Textfeld 80"/>
            <p:cNvSpPr txBox="1"/>
            <p:nvPr/>
          </p:nvSpPr>
          <p:spPr>
            <a:xfrm>
              <a:off x="3398267" y="2750198"/>
              <a:ext cx="505267" cy="369332"/>
            </a:xfrm>
            <a:prstGeom prst="rect">
              <a:avLst/>
            </a:prstGeom>
            <a:noFill/>
          </p:spPr>
          <p:txBody>
            <a:bodyPr wrap="none" rtlCol="0">
              <a:spAutoFit/>
            </a:bodyPr>
            <a:lstStyle/>
            <a:p>
              <a:r>
                <a:rPr lang="en-US" dirty="0" smtClean="0"/>
                <a:t>2/6</a:t>
              </a:r>
              <a:endParaRPr lang="en-US" dirty="0"/>
            </a:p>
          </p:txBody>
        </p:sp>
        <p:sp>
          <p:nvSpPr>
            <p:cNvPr id="82" name="Textfeld 81"/>
            <p:cNvSpPr txBox="1"/>
            <p:nvPr/>
          </p:nvSpPr>
          <p:spPr>
            <a:xfrm>
              <a:off x="4693667" y="2750198"/>
              <a:ext cx="505267" cy="369332"/>
            </a:xfrm>
            <a:prstGeom prst="rect">
              <a:avLst/>
            </a:prstGeom>
            <a:noFill/>
          </p:spPr>
          <p:txBody>
            <a:bodyPr wrap="none" rtlCol="0">
              <a:spAutoFit/>
            </a:bodyPr>
            <a:lstStyle/>
            <a:p>
              <a:r>
                <a:rPr lang="en-US" dirty="0" smtClean="0"/>
                <a:t>1/6</a:t>
              </a:r>
              <a:endParaRPr lang="en-US" dirty="0"/>
            </a:p>
          </p:txBody>
        </p:sp>
        <p:sp>
          <p:nvSpPr>
            <p:cNvPr id="83" name="Textfeld 82"/>
            <p:cNvSpPr txBox="1"/>
            <p:nvPr/>
          </p:nvSpPr>
          <p:spPr>
            <a:xfrm>
              <a:off x="5912867" y="2750198"/>
              <a:ext cx="505267" cy="369332"/>
            </a:xfrm>
            <a:prstGeom prst="rect">
              <a:avLst/>
            </a:prstGeom>
            <a:noFill/>
          </p:spPr>
          <p:txBody>
            <a:bodyPr wrap="none" rtlCol="0">
              <a:spAutoFit/>
            </a:bodyPr>
            <a:lstStyle/>
            <a:p>
              <a:r>
                <a:rPr lang="en-US" dirty="0" smtClean="0"/>
                <a:t>4/6</a:t>
              </a:r>
              <a:endParaRPr lang="en-US" dirty="0"/>
            </a:p>
          </p:txBody>
        </p:sp>
        <p:sp>
          <p:nvSpPr>
            <p:cNvPr id="106" name="Pfeil nach rechts 105"/>
            <p:cNvSpPr/>
            <p:nvPr/>
          </p:nvSpPr>
          <p:spPr>
            <a:xfrm>
              <a:off x="2732401" y="2781275"/>
              <a:ext cx="409133" cy="33662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8" name="Ellipse 107"/>
          <p:cNvSpPr/>
          <p:nvPr/>
        </p:nvSpPr>
        <p:spPr>
          <a:xfrm>
            <a:off x="7180134" y="3082205"/>
            <a:ext cx="1501219" cy="281372"/>
          </a:xfrm>
          <a:prstGeom prst="ellipse">
            <a:avLst/>
          </a:prstGeom>
          <a:ln w="5715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109" name="Gruppieren 108"/>
          <p:cNvGrpSpPr/>
          <p:nvPr/>
        </p:nvGrpSpPr>
        <p:grpSpPr>
          <a:xfrm>
            <a:off x="7489110" y="3173107"/>
            <a:ext cx="712785" cy="106571"/>
            <a:chOff x="7395576" y="3335155"/>
            <a:chExt cx="712785" cy="106571"/>
          </a:xfrm>
        </p:grpSpPr>
        <p:sp>
          <p:nvSpPr>
            <p:cNvPr id="89" name="Rechteck 88"/>
            <p:cNvSpPr/>
            <p:nvPr/>
          </p:nvSpPr>
          <p:spPr>
            <a:xfrm>
              <a:off x="7513395" y="3335155"/>
              <a:ext cx="197897" cy="10657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6" name="Rechteck 95"/>
            <p:cNvSpPr/>
            <p:nvPr/>
          </p:nvSpPr>
          <p:spPr>
            <a:xfrm>
              <a:off x="7395576" y="3335155"/>
              <a:ext cx="98948" cy="10657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2" name="Rechteck 101"/>
            <p:cNvSpPr/>
            <p:nvPr/>
          </p:nvSpPr>
          <p:spPr>
            <a:xfrm>
              <a:off x="7729654" y="3335155"/>
              <a:ext cx="378707" cy="1065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1" name="Picture 3"/>
          <p:cNvPicPr>
            <a:picLocks noChangeAspect="1" noChangeArrowheads="1"/>
          </p:cNvPicPr>
          <p:nvPr/>
        </p:nvPicPr>
        <p:blipFill>
          <a:blip r:embed="rId3"/>
          <a:stretch>
            <a:fillRect/>
          </a:stretch>
        </p:blipFill>
        <p:spPr bwMode="auto">
          <a:xfrm>
            <a:off x="402602" y="1781852"/>
            <a:ext cx="2340598" cy="1901119"/>
          </a:xfrm>
          <a:prstGeom prst="rect">
            <a:avLst/>
          </a:prstGeom>
          <a:noFill/>
          <a:ln w="9525">
            <a:noFill/>
            <a:miter lim="800000"/>
            <a:headEnd/>
            <a:tailEnd/>
          </a:ln>
          <a:effectLst/>
        </p:spPr>
      </p:pic>
      <p:pic>
        <p:nvPicPr>
          <p:cNvPr id="107" name="Picture 3"/>
          <p:cNvPicPr>
            <a:picLocks noChangeAspect="1" noChangeArrowheads="1"/>
          </p:cNvPicPr>
          <p:nvPr/>
        </p:nvPicPr>
        <p:blipFill>
          <a:blip r:embed="rId4"/>
          <a:stretch>
            <a:fillRect/>
          </a:stretch>
        </p:blipFill>
        <p:spPr bwMode="auto">
          <a:xfrm>
            <a:off x="402602" y="1773079"/>
            <a:ext cx="2340598" cy="191866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111"/>
                                        </p:tgtEl>
                                      </p:cBhvr>
                                    </p:animEffect>
                                    <p:set>
                                      <p:cBhvr>
                                        <p:cTn id="7" dur="1" fill="hold">
                                          <p:stCondLst>
                                            <p:cond delay="1999"/>
                                          </p:stCondLst>
                                        </p:cTn>
                                        <p:tgtEl>
                                          <p:spTgt spid="111"/>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07"/>
                                        </p:tgtEl>
                                        <p:attrNameLst>
                                          <p:attrName>style.visibility</p:attrName>
                                        </p:attrNameLst>
                                      </p:cBhvr>
                                      <p:to>
                                        <p:strVal val="visible"/>
                                      </p:to>
                                    </p:set>
                                    <p:animEffect transition="in" filter="fade">
                                      <p:cBhvr>
                                        <p:cTn id="10" dur="500"/>
                                        <p:tgtEl>
                                          <p:spTgt spid="107"/>
                                        </p:tgtEl>
                                      </p:cBhvr>
                                    </p:animEffect>
                                  </p:childTnLst>
                                </p:cTn>
                              </p:par>
                              <p:par>
                                <p:cTn id="11" presetID="1" presetClass="entr" presetSubtype="0" fill="hold" nodeType="with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10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82" descr="nnk_simplex_result_r8.png"/>
          <p:cNvPicPr>
            <a:picLocks noChangeAspect="1"/>
          </p:cNvPicPr>
          <p:nvPr/>
        </p:nvPicPr>
        <p:blipFill>
          <a:blip r:embed="rId3"/>
          <a:stretch>
            <a:fillRect/>
          </a:stretch>
        </p:blipFill>
        <p:spPr>
          <a:xfrm>
            <a:off x="3816460" y="1428750"/>
            <a:ext cx="3270140" cy="2453740"/>
          </a:xfrm>
          <a:prstGeom prst="rect">
            <a:avLst/>
          </a:prstGeom>
        </p:spPr>
      </p:pic>
      <p:grpSp>
        <p:nvGrpSpPr>
          <p:cNvPr id="12" name="Group 83"/>
          <p:cNvGrpSpPr/>
          <p:nvPr/>
        </p:nvGrpSpPr>
        <p:grpSpPr>
          <a:xfrm>
            <a:off x="4402331" y="2054854"/>
            <a:ext cx="1805308" cy="1589765"/>
            <a:chOff x="3105157" y="2057399"/>
            <a:chExt cx="2513007" cy="2212969"/>
          </a:xfrm>
        </p:grpSpPr>
        <p:cxnSp>
          <p:nvCxnSpPr>
            <p:cNvPr id="13" name="Straight Connector 5"/>
            <p:cNvCxnSpPr/>
            <p:nvPr/>
          </p:nvCxnSpPr>
          <p:spPr>
            <a:xfrm rot="5400000">
              <a:off x="4054477" y="2146297"/>
              <a:ext cx="403226" cy="225430"/>
            </a:xfrm>
            <a:prstGeom prst="line">
              <a:avLst/>
            </a:prstGeom>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1"/>
            <p:cNvCxnSpPr/>
            <p:nvPr/>
          </p:nvCxnSpPr>
          <p:spPr>
            <a:xfrm rot="5400000">
              <a:off x="3853655" y="2524916"/>
              <a:ext cx="354013" cy="225431"/>
            </a:xfrm>
            <a:prstGeom prst="line">
              <a:avLst/>
            </a:prstGeom>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 name="Straight Connector 13"/>
            <p:cNvCxnSpPr/>
            <p:nvPr/>
          </p:nvCxnSpPr>
          <p:spPr>
            <a:xfrm rot="10800000" flipV="1">
              <a:off x="4565651" y="2422525"/>
              <a:ext cx="327025" cy="19050"/>
            </a:xfrm>
            <a:prstGeom prst="line">
              <a:avLst/>
            </a:prstGeom>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6"/>
            <p:cNvCxnSpPr/>
            <p:nvPr/>
          </p:nvCxnSpPr>
          <p:spPr>
            <a:xfrm rot="16200000" flipV="1">
              <a:off x="4659313" y="2189161"/>
              <a:ext cx="365126" cy="101602"/>
            </a:xfrm>
            <a:prstGeom prst="line">
              <a:avLst/>
            </a:prstGeom>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 name="Straight Connector 22"/>
            <p:cNvCxnSpPr/>
            <p:nvPr/>
          </p:nvCxnSpPr>
          <p:spPr>
            <a:xfrm rot="16200000" flipV="1">
              <a:off x="4852196" y="2463009"/>
              <a:ext cx="392112" cy="311146"/>
            </a:xfrm>
            <a:prstGeom prst="line">
              <a:avLst/>
            </a:prstGeom>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 name="Straight Connector 24"/>
            <p:cNvCxnSpPr/>
            <p:nvPr/>
          </p:nvCxnSpPr>
          <p:spPr>
            <a:xfrm rot="10800000">
              <a:off x="4368805" y="2800350"/>
              <a:ext cx="479422" cy="279402"/>
            </a:xfrm>
            <a:prstGeom prst="line">
              <a:avLst/>
            </a:prstGeom>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26"/>
            <p:cNvCxnSpPr/>
            <p:nvPr/>
          </p:nvCxnSpPr>
          <p:spPr>
            <a:xfrm rot="16200000" flipV="1">
              <a:off x="4684713" y="2916239"/>
              <a:ext cx="279402" cy="47625"/>
            </a:xfrm>
            <a:prstGeom prst="line">
              <a:avLst/>
            </a:prstGeom>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 name="Straight Connector 37"/>
            <p:cNvCxnSpPr/>
            <p:nvPr/>
          </p:nvCxnSpPr>
          <p:spPr>
            <a:xfrm rot="10800000">
              <a:off x="4460881" y="3336922"/>
              <a:ext cx="330195" cy="193678"/>
            </a:xfrm>
            <a:prstGeom prst="line">
              <a:avLst/>
            </a:prstGeom>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Straight Connector 39"/>
            <p:cNvCxnSpPr/>
            <p:nvPr/>
          </p:nvCxnSpPr>
          <p:spPr>
            <a:xfrm rot="10800000">
              <a:off x="3867158" y="3776655"/>
              <a:ext cx="276221" cy="119070"/>
            </a:xfrm>
            <a:prstGeom prst="line">
              <a:avLst/>
            </a:prstGeom>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 name="Straight Connector 41"/>
            <p:cNvCxnSpPr/>
            <p:nvPr/>
          </p:nvCxnSpPr>
          <p:spPr>
            <a:xfrm rot="10800000">
              <a:off x="4143381" y="3157530"/>
              <a:ext cx="317501" cy="179392"/>
            </a:xfrm>
            <a:prstGeom prst="line">
              <a:avLst/>
            </a:prstGeom>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 name="Straight Connector 43"/>
            <p:cNvCxnSpPr/>
            <p:nvPr/>
          </p:nvCxnSpPr>
          <p:spPr>
            <a:xfrm rot="10800000">
              <a:off x="4892680" y="2422525"/>
              <a:ext cx="123820" cy="1588"/>
            </a:xfrm>
            <a:prstGeom prst="line">
              <a:avLst/>
            </a:prstGeom>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Straight Connector 45"/>
            <p:cNvCxnSpPr/>
            <p:nvPr/>
          </p:nvCxnSpPr>
          <p:spPr>
            <a:xfrm rot="5400000" flipH="1" flipV="1">
              <a:off x="3788576" y="3609182"/>
              <a:ext cx="246054" cy="88893"/>
            </a:xfrm>
            <a:prstGeom prst="line">
              <a:avLst/>
            </a:prstGeom>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5" name="Straight Connector 47"/>
            <p:cNvCxnSpPr/>
            <p:nvPr/>
          </p:nvCxnSpPr>
          <p:spPr>
            <a:xfrm flipV="1">
              <a:off x="3105157" y="4268779"/>
              <a:ext cx="422271" cy="1"/>
            </a:xfrm>
            <a:prstGeom prst="line">
              <a:avLst/>
            </a:prstGeom>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6" name="Straight Connector 49"/>
            <p:cNvCxnSpPr/>
            <p:nvPr/>
          </p:nvCxnSpPr>
          <p:spPr>
            <a:xfrm>
              <a:off x="3527428" y="4268780"/>
              <a:ext cx="422271" cy="1588"/>
            </a:xfrm>
            <a:prstGeom prst="line">
              <a:avLst/>
            </a:prstGeom>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7" name="Straight Connector 52"/>
            <p:cNvCxnSpPr/>
            <p:nvPr/>
          </p:nvCxnSpPr>
          <p:spPr>
            <a:xfrm rot="10800000">
              <a:off x="4848228" y="3079753"/>
              <a:ext cx="168273" cy="100009"/>
            </a:xfrm>
            <a:prstGeom prst="line">
              <a:avLst/>
            </a:prstGeom>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8" name="Straight Connector 54"/>
            <p:cNvCxnSpPr/>
            <p:nvPr/>
          </p:nvCxnSpPr>
          <p:spPr>
            <a:xfrm rot="5400000">
              <a:off x="4447383" y="3218655"/>
              <a:ext cx="152401" cy="84136"/>
            </a:xfrm>
            <a:prstGeom prst="line">
              <a:avLst/>
            </a:prstGeom>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9" name="Straight Connector 56"/>
            <p:cNvCxnSpPr/>
            <p:nvPr/>
          </p:nvCxnSpPr>
          <p:spPr>
            <a:xfrm rot="5400000">
              <a:off x="4328323" y="3377408"/>
              <a:ext cx="193675" cy="112710"/>
            </a:xfrm>
            <a:prstGeom prst="line">
              <a:avLst/>
            </a:prstGeom>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 name="Straight Connector 58"/>
            <p:cNvCxnSpPr/>
            <p:nvPr/>
          </p:nvCxnSpPr>
          <p:spPr>
            <a:xfrm rot="10800000">
              <a:off x="3527431" y="3530604"/>
              <a:ext cx="339727" cy="246053"/>
            </a:xfrm>
            <a:prstGeom prst="line">
              <a:avLst/>
            </a:prstGeom>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 name="Straight Connector 61"/>
            <p:cNvCxnSpPr/>
            <p:nvPr/>
          </p:nvCxnSpPr>
          <p:spPr>
            <a:xfrm rot="10800000" flipV="1">
              <a:off x="3305176" y="3776654"/>
              <a:ext cx="561983" cy="119071"/>
            </a:xfrm>
            <a:prstGeom prst="line">
              <a:avLst/>
            </a:prstGeom>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2" name="Straight Connector 64"/>
            <p:cNvCxnSpPr/>
            <p:nvPr/>
          </p:nvCxnSpPr>
          <p:spPr>
            <a:xfrm rot="10800000" flipV="1">
              <a:off x="3730626" y="3776652"/>
              <a:ext cx="136531" cy="119073"/>
            </a:xfrm>
            <a:prstGeom prst="line">
              <a:avLst/>
            </a:prstGeom>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3" name="Straight Connector 67"/>
            <p:cNvCxnSpPr/>
            <p:nvPr/>
          </p:nvCxnSpPr>
          <p:spPr>
            <a:xfrm>
              <a:off x="3867159" y="3776652"/>
              <a:ext cx="698495" cy="119074"/>
            </a:xfrm>
            <a:prstGeom prst="line">
              <a:avLst/>
            </a:prstGeom>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4" name="Straight Connector 70"/>
            <p:cNvCxnSpPr/>
            <p:nvPr/>
          </p:nvCxnSpPr>
          <p:spPr>
            <a:xfrm flipV="1">
              <a:off x="4368805" y="4270367"/>
              <a:ext cx="624679" cy="1"/>
            </a:xfrm>
            <a:prstGeom prst="line">
              <a:avLst/>
            </a:prstGeom>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5" name="Straight Connector 73"/>
            <p:cNvCxnSpPr/>
            <p:nvPr/>
          </p:nvCxnSpPr>
          <p:spPr>
            <a:xfrm flipV="1">
              <a:off x="4993484" y="4268778"/>
              <a:ext cx="624679" cy="1"/>
            </a:xfrm>
            <a:prstGeom prst="line">
              <a:avLst/>
            </a:prstGeom>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6" name="Straight Connector 74"/>
            <p:cNvCxnSpPr/>
            <p:nvPr/>
          </p:nvCxnSpPr>
          <p:spPr>
            <a:xfrm rot="10800000" flipV="1">
              <a:off x="4993484" y="3895724"/>
              <a:ext cx="210342" cy="1"/>
            </a:xfrm>
            <a:prstGeom prst="line">
              <a:avLst/>
            </a:prstGeom>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7" name="Straight Connector 76"/>
            <p:cNvCxnSpPr/>
            <p:nvPr/>
          </p:nvCxnSpPr>
          <p:spPr>
            <a:xfrm rot="10800000" flipV="1">
              <a:off x="5203826" y="3895723"/>
              <a:ext cx="210342" cy="1"/>
            </a:xfrm>
            <a:prstGeom prst="line">
              <a:avLst/>
            </a:prstGeom>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8" name="Straight Connector 77"/>
            <p:cNvCxnSpPr/>
            <p:nvPr/>
          </p:nvCxnSpPr>
          <p:spPr>
            <a:xfrm rot="16200000" flipV="1">
              <a:off x="5468741" y="3381178"/>
              <a:ext cx="193675" cy="105171"/>
            </a:xfrm>
            <a:prstGeom prst="line">
              <a:avLst/>
            </a:prstGeom>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9" name="Straight Connector 79"/>
            <p:cNvCxnSpPr/>
            <p:nvPr/>
          </p:nvCxnSpPr>
          <p:spPr>
            <a:xfrm rot="16200000" flipV="1">
              <a:off x="5363570" y="3187502"/>
              <a:ext cx="193675" cy="105171"/>
            </a:xfrm>
            <a:prstGeom prst="line">
              <a:avLst/>
            </a:prstGeom>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0" name="Straight Connector 80"/>
            <p:cNvCxnSpPr/>
            <p:nvPr/>
          </p:nvCxnSpPr>
          <p:spPr>
            <a:xfrm flipV="1">
              <a:off x="5203827" y="3336928"/>
              <a:ext cx="309166" cy="193677"/>
            </a:xfrm>
            <a:prstGeom prst="line">
              <a:avLst/>
            </a:prstGeom>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2" name="Titel 1"/>
          <p:cNvSpPr>
            <a:spLocks noGrp="1"/>
          </p:cNvSpPr>
          <p:nvPr>
            <p:ph type="title"/>
          </p:nvPr>
        </p:nvSpPr>
        <p:spPr/>
        <p:txBody>
          <a:bodyPr/>
          <a:lstStyle/>
          <a:p>
            <a:r>
              <a:rPr lang="de-DE" dirty="0" err="1" smtClean="0"/>
              <a:t>NNk</a:t>
            </a:r>
            <a:r>
              <a:rPr lang="de-DE" dirty="0" smtClean="0"/>
              <a:t> </a:t>
            </a:r>
            <a:r>
              <a:rPr lang="de-DE" dirty="0" err="1" smtClean="0"/>
              <a:t>Search</a:t>
            </a:r>
            <a:endParaRPr lang="en-US" dirty="0"/>
          </a:p>
        </p:txBody>
      </p:sp>
      <p:pic>
        <p:nvPicPr>
          <p:cNvPr id="4" name="Picture 3"/>
          <p:cNvPicPr>
            <a:picLocks noChangeAspect="1" noChangeArrowheads="1"/>
          </p:cNvPicPr>
          <p:nvPr/>
        </p:nvPicPr>
        <p:blipFill>
          <a:blip r:embed="rId4"/>
          <a:stretch>
            <a:fillRect/>
          </a:stretch>
        </p:blipFill>
        <p:spPr bwMode="auto">
          <a:xfrm>
            <a:off x="402602" y="1781852"/>
            <a:ext cx="2340598" cy="1901119"/>
          </a:xfrm>
          <a:prstGeom prst="rect">
            <a:avLst/>
          </a:prstGeom>
          <a:noFill/>
          <a:ln w="9525">
            <a:noFill/>
            <a:miter lim="800000"/>
            <a:headEnd/>
            <a:tailEnd/>
          </a:ln>
          <a:effectLst/>
        </p:spPr>
      </p:pic>
      <p:pic>
        <p:nvPicPr>
          <p:cNvPr id="5" name="Picture 3"/>
          <p:cNvPicPr>
            <a:picLocks noChangeAspect="1" noChangeArrowheads="1"/>
          </p:cNvPicPr>
          <p:nvPr/>
        </p:nvPicPr>
        <p:blipFill>
          <a:blip r:embed="rId5"/>
          <a:stretch>
            <a:fillRect/>
          </a:stretch>
        </p:blipFill>
        <p:spPr bwMode="auto">
          <a:xfrm>
            <a:off x="402602" y="1773079"/>
            <a:ext cx="2340598" cy="1918666"/>
          </a:xfrm>
          <a:prstGeom prst="rect">
            <a:avLst/>
          </a:prstGeom>
          <a:noFill/>
          <a:ln w="9525">
            <a:noFill/>
            <a:miter lim="800000"/>
            <a:headEnd/>
            <a:tailEnd/>
          </a:ln>
          <a:effectLst/>
        </p:spPr>
      </p:pic>
      <p:sp>
        <p:nvSpPr>
          <p:cNvPr id="9" name="Textfeld 8"/>
          <p:cNvSpPr txBox="1"/>
          <p:nvPr/>
        </p:nvSpPr>
        <p:spPr>
          <a:xfrm>
            <a:off x="457200" y="4095750"/>
            <a:ext cx="6474849" cy="830997"/>
          </a:xfrm>
          <a:prstGeom prst="rect">
            <a:avLst/>
          </a:prstGeom>
          <a:noFill/>
        </p:spPr>
        <p:txBody>
          <a:bodyPr wrap="none" rtlCol="0">
            <a:spAutoFit/>
          </a:bodyPr>
          <a:lstStyle/>
          <a:p>
            <a:r>
              <a:rPr lang="en-US" sz="2400" dirty="0" smtClean="0"/>
              <a:t>- compute nearest neighbor for all weightings</a:t>
            </a:r>
          </a:p>
          <a:p>
            <a:r>
              <a:rPr lang="en-US" sz="2400" dirty="0" smtClean="0"/>
              <a:t>- set of unique nearest neighbors = </a:t>
            </a:r>
            <a:r>
              <a:rPr lang="en-US" sz="2400" dirty="0" err="1" smtClean="0"/>
              <a:t>NNk</a:t>
            </a:r>
            <a:r>
              <a:rPr lang="en-US" sz="2400" dirty="0" smtClean="0"/>
              <a:t> result</a:t>
            </a:r>
            <a:endParaRPr lang="en-US" sz="2400" dirty="0"/>
          </a:p>
        </p:txBody>
      </p:sp>
      <p:sp>
        <p:nvSpPr>
          <p:cNvPr id="7" name="Pfeil nach rechts 6"/>
          <p:cNvSpPr/>
          <p:nvPr/>
        </p:nvSpPr>
        <p:spPr>
          <a:xfrm>
            <a:off x="3276600" y="2513795"/>
            <a:ext cx="609600" cy="457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xit" presetSubtype="0" fill="hold" nodeType="withEffect">
                                  <p:stCondLst>
                                    <p:cond delay="0"/>
                                  </p:stCondLst>
                                  <p:childTnLst>
                                    <p:animEffect transition="out" filter="fad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NNk</a:t>
            </a:r>
            <a:r>
              <a:rPr lang="en-US" dirty="0" smtClean="0"/>
              <a:t> Search</a:t>
            </a:r>
            <a:endParaRPr lang="en-US" dirty="0"/>
          </a:p>
        </p:txBody>
      </p:sp>
      <p:sp>
        <p:nvSpPr>
          <p:cNvPr id="3" name="Inhaltsplatzhalter 2"/>
          <p:cNvSpPr>
            <a:spLocks noGrp="1"/>
          </p:cNvSpPr>
          <p:nvPr>
            <p:ph idx="1"/>
          </p:nvPr>
        </p:nvSpPr>
        <p:spPr/>
        <p:txBody>
          <a:bodyPr/>
          <a:lstStyle/>
          <a:p>
            <a:r>
              <a:rPr lang="en-US" dirty="0" smtClean="0"/>
              <a:t>expensive computation</a:t>
            </a:r>
          </a:p>
          <a:p>
            <a:pPr lvl="1"/>
            <a:r>
              <a:rPr lang="en-US" dirty="0" err="1" smtClean="0"/>
              <a:t>precomputation</a:t>
            </a:r>
            <a:r>
              <a:rPr lang="en-US" dirty="0" smtClean="0"/>
              <a:t> possible, but </a:t>
            </a:r>
            <a:r>
              <a:rPr lang="en-US" i="1" dirty="0" smtClean="0"/>
              <a:t>O</a:t>
            </a:r>
            <a:r>
              <a:rPr lang="en-US" dirty="0" smtClean="0"/>
              <a:t>(N²)</a:t>
            </a:r>
          </a:p>
          <a:p>
            <a:pPr lvl="1"/>
            <a:r>
              <a:rPr lang="en-US" dirty="0" smtClean="0"/>
              <a:t>large databases with N &gt; 1,000,000</a:t>
            </a:r>
          </a:p>
          <a:p>
            <a:r>
              <a:rPr lang="en-US" dirty="0" smtClean="0"/>
              <a:t>our contribution:</a:t>
            </a:r>
          </a:p>
          <a:p>
            <a:pPr lvl="1"/>
            <a:r>
              <a:rPr lang="en-US" dirty="0" smtClean="0"/>
              <a:t>compute distances only to probable </a:t>
            </a:r>
            <a:r>
              <a:rPr lang="en-US" dirty="0" err="1" smtClean="0"/>
              <a:t>NNk</a:t>
            </a:r>
            <a:r>
              <a:rPr lang="en-US" dirty="0" smtClean="0"/>
              <a:t> candidates</a:t>
            </a:r>
          </a:p>
          <a:p>
            <a:pPr lvl="1"/>
            <a:r>
              <a:rPr lang="en-US" dirty="0" smtClean="0"/>
              <a:t>use fast approximate nearest neighbor search</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8" name="Gruppieren 107"/>
          <p:cNvGrpSpPr/>
          <p:nvPr/>
        </p:nvGrpSpPr>
        <p:grpSpPr>
          <a:xfrm>
            <a:off x="5873860" y="2564080"/>
            <a:ext cx="3270140" cy="2453740"/>
            <a:chOff x="1693072" y="1354475"/>
            <a:chExt cx="4552069" cy="3415632"/>
          </a:xfrm>
        </p:grpSpPr>
        <p:pic>
          <p:nvPicPr>
            <p:cNvPr id="78" name="Picture 82" descr="nnk_simplex_result_r8.png"/>
            <p:cNvPicPr>
              <a:picLocks noChangeAspect="1"/>
            </p:cNvPicPr>
            <p:nvPr/>
          </p:nvPicPr>
          <p:blipFill>
            <a:blip r:embed="rId3"/>
            <a:stretch>
              <a:fillRect/>
            </a:stretch>
          </p:blipFill>
          <p:spPr>
            <a:xfrm>
              <a:off x="1693072" y="1354475"/>
              <a:ext cx="4552069" cy="3415632"/>
            </a:xfrm>
            <a:prstGeom prst="rect">
              <a:avLst/>
            </a:prstGeom>
          </p:spPr>
        </p:pic>
        <p:grpSp>
          <p:nvGrpSpPr>
            <p:cNvPr id="79" name="Group 83"/>
            <p:cNvGrpSpPr/>
            <p:nvPr/>
          </p:nvGrpSpPr>
          <p:grpSpPr>
            <a:xfrm>
              <a:off x="2508610" y="2226018"/>
              <a:ext cx="2513007" cy="2212969"/>
              <a:chOff x="3105157" y="2057399"/>
              <a:chExt cx="2513007" cy="2212969"/>
            </a:xfrm>
          </p:grpSpPr>
          <p:cxnSp>
            <p:nvCxnSpPr>
              <p:cNvPr id="80" name="Straight Connector 5"/>
              <p:cNvCxnSpPr/>
              <p:nvPr/>
            </p:nvCxnSpPr>
            <p:spPr>
              <a:xfrm rot="5400000">
                <a:off x="4054477" y="2146297"/>
                <a:ext cx="403226" cy="225430"/>
              </a:xfrm>
              <a:prstGeom prst="line">
                <a:avLst/>
              </a:prstGeom>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1" name="Straight Connector 11"/>
              <p:cNvCxnSpPr/>
              <p:nvPr/>
            </p:nvCxnSpPr>
            <p:spPr>
              <a:xfrm rot="5400000">
                <a:off x="3853655" y="2524916"/>
                <a:ext cx="354013" cy="225431"/>
              </a:xfrm>
              <a:prstGeom prst="line">
                <a:avLst/>
              </a:prstGeom>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2" name="Straight Connector 13"/>
              <p:cNvCxnSpPr/>
              <p:nvPr/>
            </p:nvCxnSpPr>
            <p:spPr>
              <a:xfrm rot="10800000" flipV="1">
                <a:off x="4565651" y="2422525"/>
                <a:ext cx="327025" cy="19050"/>
              </a:xfrm>
              <a:prstGeom prst="line">
                <a:avLst/>
              </a:prstGeom>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3" name="Straight Connector 16"/>
              <p:cNvCxnSpPr/>
              <p:nvPr/>
            </p:nvCxnSpPr>
            <p:spPr>
              <a:xfrm rot="16200000" flipV="1">
                <a:off x="4659313" y="2189161"/>
                <a:ext cx="365126" cy="101602"/>
              </a:xfrm>
              <a:prstGeom prst="line">
                <a:avLst/>
              </a:prstGeom>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4" name="Straight Connector 22"/>
              <p:cNvCxnSpPr/>
              <p:nvPr/>
            </p:nvCxnSpPr>
            <p:spPr>
              <a:xfrm rot="16200000" flipV="1">
                <a:off x="4852196" y="2463009"/>
                <a:ext cx="392112" cy="311146"/>
              </a:xfrm>
              <a:prstGeom prst="line">
                <a:avLst/>
              </a:prstGeom>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5" name="Straight Connector 24"/>
              <p:cNvCxnSpPr/>
              <p:nvPr/>
            </p:nvCxnSpPr>
            <p:spPr>
              <a:xfrm rot="10800000">
                <a:off x="4368805" y="2800350"/>
                <a:ext cx="479422" cy="279402"/>
              </a:xfrm>
              <a:prstGeom prst="line">
                <a:avLst/>
              </a:prstGeom>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6" name="Straight Connector 26"/>
              <p:cNvCxnSpPr/>
              <p:nvPr/>
            </p:nvCxnSpPr>
            <p:spPr>
              <a:xfrm rot="16200000" flipV="1">
                <a:off x="4684713" y="2916239"/>
                <a:ext cx="279402" cy="47625"/>
              </a:xfrm>
              <a:prstGeom prst="line">
                <a:avLst/>
              </a:prstGeom>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7" name="Straight Connector 37"/>
              <p:cNvCxnSpPr/>
              <p:nvPr/>
            </p:nvCxnSpPr>
            <p:spPr>
              <a:xfrm rot="10800000">
                <a:off x="4460881" y="3336922"/>
                <a:ext cx="330195" cy="193678"/>
              </a:xfrm>
              <a:prstGeom prst="line">
                <a:avLst/>
              </a:prstGeom>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8" name="Straight Connector 39"/>
              <p:cNvCxnSpPr/>
              <p:nvPr/>
            </p:nvCxnSpPr>
            <p:spPr>
              <a:xfrm rot="10800000">
                <a:off x="3867158" y="3776655"/>
                <a:ext cx="276221" cy="119070"/>
              </a:xfrm>
              <a:prstGeom prst="line">
                <a:avLst/>
              </a:prstGeom>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9" name="Straight Connector 41"/>
              <p:cNvCxnSpPr/>
              <p:nvPr/>
            </p:nvCxnSpPr>
            <p:spPr>
              <a:xfrm rot="10800000">
                <a:off x="4143381" y="3157530"/>
                <a:ext cx="317501" cy="179392"/>
              </a:xfrm>
              <a:prstGeom prst="line">
                <a:avLst/>
              </a:prstGeom>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0" name="Straight Connector 43"/>
              <p:cNvCxnSpPr/>
              <p:nvPr/>
            </p:nvCxnSpPr>
            <p:spPr>
              <a:xfrm rot="10800000">
                <a:off x="4892680" y="2422525"/>
                <a:ext cx="123820" cy="1588"/>
              </a:xfrm>
              <a:prstGeom prst="line">
                <a:avLst/>
              </a:prstGeom>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1" name="Straight Connector 45"/>
              <p:cNvCxnSpPr/>
              <p:nvPr/>
            </p:nvCxnSpPr>
            <p:spPr>
              <a:xfrm rot="5400000" flipH="1" flipV="1">
                <a:off x="3788576" y="3609182"/>
                <a:ext cx="246054" cy="88893"/>
              </a:xfrm>
              <a:prstGeom prst="line">
                <a:avLst/>
              </a:prstGeom>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2" name="Straight Connector 47"/>
              <p:cNvCxnSpPr/>
              <p:nvPr/>
            </p:nvCxnSpPr>
            <p:spPr>
              <a:xfrm flipV="1">
                <a:off x="3105157" y="4268779"/>
                <a:ext cx="422271" cy="1"/>
              </a:xfrm>
              <a:prstGeom prst="line">
                <a:avLst/>
              </a:prstGeom>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3" name="Straight Connector 49"/>
              <p:cNvCxnSpPr/>
              <p:nvPr/>
            </p:nvCxnSpPr>
            <p:spPr>
              <a:xfrm>
                <a:off x="3527428" y="4268780"/>
                <a:ext cx="422271" cy="1588"/>
              </a:xfrm>
              <a:prstGeom prst="line">
                <a:avLst/>
              </a:prstGeom>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4" name="Straight Connector 52"/>
              <p:cNvCxnSpPr/>
              <p:nvPr/>
            </p:nvCxnSpPr>
            <p:spPr>
              <a:xfrm rot="10800000">
                <a:off x="4848228" y="3079753"/>
                <a:ext cx="168273" cy="100009"/>
              </a:xfrm>
              <a:prstGeom prst="line">
                <a:avLst/>
              </a:prstGeom>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5" name="Straight Connector 54"/>
              <p:cNvCxnSpPr/>
              <p:nvPr/>
            </p:nvCxnSpPr>
            <p:spPr>
              <a:xfrm rot="5400000">
                <a:off x="4447383" y="3218655"/>
                <a:ext cx="152401" cy="84136"/>
              </a:xfrm>
              <a:prstGeom prst="line">
                <a:avLst/>
              </a:prstGeom>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6" name="Straight Connector 56"/>
              <p:cNvCxnSpPr/>
              <p:nvPr/>
            </p:nvCxnSpPr>
            <p:spPr>
              <a:xfrm rot="5400000">
                <a:off x="4328323" y="3377408"/>
                <a:ext cx="193675" cy="112710"/>
              </a:xfrm>
              <a:prstGeom prst="line">
                <a:avLst/>
              </a:prstGeom>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7" name="Straight Connector 58"/>
              <p:cNvCxnSpPr/>
              <p:nvPr/>
            </p:nvCxnSpPr>
            <p:spPr>
              <a:xfrm rot="10800000">
                <a:off x="3527431" y="3530604"/>
                <a:ext cx="339727" cy="246053"/>
              </a:xfrm>
              <a:prstGeom prst="line">
                <a:avLst/>
              </a:prstGeom>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8" name="Straight Connector 61"/>
              <p:cNvCxnSpPr/>
              <p:nvPr/>
            </p:nvCxnSpPr>
            <p:spPr>
              <a:xfrm rot="10800000" flipV="1">
                <a:off x="3305176" y="3776654"/>
                <a:ext cx="561983" cy="119071"/>
              </a:xfrm>
              <a:prstGeom prst="line">
                <a:avLst/>
              </a:prstGeom>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9" name="Straight Connector 64"/>
              <p:cNvCxnSpPr/>
              <p:nvPr/>
            </p:nvCxnSpPr>
            <p:spPr>
              <a:xfrm rot="10800000" flipV="1">
                <a:off x="3730626" y="3776652"/>
                <a:ext cx="136531" cy="119073"/>
              </a:xfrm>
              <a:prstGeom prst="line">
                <a:avLst/>
              </a:prstGeom>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0" name="Straight Connector 67"/>
              <p:cNvCxnSpPr/>
              <p:nvPr/>
            </p:nvCxnSpPr>
            <p:spPr>
              <a:xfrm>
                <a:off x="3867159" y="3776652"/>
                <a:ext cx="698495" cy="119074"/>
              </a:xfrm>
              <a:prstGeom prst="line">
                <a:avLst/>
              </a:prstGeom>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1" name="Straight Connector 70"/>
              <p:cNvCxnSpPr/>
              <p:nvPr/>
            </p:nvCxnSpPr>
            <p:spPr>
              <a:xfrm flipV="1">
                <a:off x="4368805" y="4270367"/>
                <a:ext cx="624679" cy="1"/>
              </a:xfrm>
              <a:prstGeom prst="line">
                <a:avLst/>
              </a:prstGeom>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2" name="Straight Connector 73"/>
              <p:cNvCxnSpPr/>
              <p:nvPr/>
            </p:nvCxnSpPr>
            <p:spPr>
              <a:xfrm flipV="1">
                <a:off x="4993484" y="4268778"/>
                <a:ext cx="624679" cy="1"/>
              </a:xfrm>
              <a:prstGeom prst="line">
                <a:avLst/>
              </a:prstGeom>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3" name="Straight Connector 74"/>
              <p:cNvCxnSpPr/>
              <p:nvPr/>
            </p:nvCxnSpPr>
            <p:spPr>
              <a:xfrm rot="10800000" flipV="1">
                <a:off x="4993484" y="3895724"/>
                <a:ext cx="210342" cy="1"/>
              </a:xfrm>
              <a:prstGeom prst="line">
                <a:avLst/>
              </a:prstGeom>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4" name="Straight Connector 76"/>
              <p:cNvCxnSpPr/>
              <p:nvPr/>
            </p:nvCxnSpPr>
            <p:spPr>
              <a:xfrm rot="10800000" flipV="1">
                <a:off x="5203826" y="3895723"/>
                <a:ext cx="210342" cy="1"/>
              </a:xfrm>
              <a:prstGeom prst="line">
                <a:avLst/>
              </a:prstGeom>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5" name="Straight Connector 77"/>
              <p:cNvCxnSpPr/>
              <p:nvPr/>
            </p:nvCxnSpPr>
            <p:spPr>
              <a:xfrm rot="16200000" flipV="1">
                <a:off x="5468741" y="3381178"/>
                <a:ext cx="193675" cy="105171"/>
              </a:xfrm>
              <a:prstGeom prst="line">
                <a:avLst/>
              </a:prstGeom>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6" name="Straight Connector 79"/>
              <p:cNvCxnSpPr/>
              <p:nvPr/>
            </p:nvCxnSpPr>
            <p:spPr>
              <a:xfrm rot="16200000" flipV="1">
                <a:off x="5363570" y="3187502"/>
                <a:ext cx="193675" cy="105171"/>
              </a:xfrm>
              <a:prstGeom prst="line">
                <a:avLst/>
              </a:prstGeom>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7" name="Straight Connector 80"/>
              <p:cNvCxnSpPr/>
              <p:nvPr/>
            </p:nvCxnSpPr>
            <p:spPr>
              <a:xfrm flipV="1">
                <a:off x="5203827" y="3336928"/>
                <a:ext cx="309166" cy="193677"/>
              </a:xfrm>
              <a:prstGeom prst="line">
                <a:avLst/>
              </a:prstGeom>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sp>
        <p:nvSpPr>
          <p:cNvPr id="2" name="Titel 1"/>
          <p:cNvSpPr>
            <a:spLocks noGrp="1"/>
          </p:cNvSpPr>
          <p:nvPr>
            <p:ph type="title"/>
          </p:nvPr>
        </p:nvSpPr>
        <p:spPr/>
        <p:txBody>
          <a:bodyPr/>
          <a:lstStyle/>
          <a:p>
            <a:r>
              <a:rPr lang="en-US" dirty="0" err="1" smtClean="0"/>
              <a:t>NNk</a:t>
            </a:r>
            <a:r>
              <a:rPr lang="en-US" dirty="0" smtClean="0"/>
              <a:t> Approximation</a:t>
            </a:r>
            <a:endParaRPr lang="en-US" dirty="0"/>
          </a:p>
        </p:txBody>
      </p:sp>
      <p:sp>
        <p:nvSpPr>
          <p:cNvPr id="3" name="Inhaltsplatzhalter 2"/>
          <p:cNvSpPr>
            <a:spLocks noGrp="1"/>
          </p:cNvSpPr>
          <p:nvPr>
            <p:ph idx="1"/>
          </p:nvPr>
        </p:nvSpPr>
        <p:spPr/>
        <p:txBody>
          <a:bodyPr/>
          <a:lstStyle/>
          <a:p>
            <a:r>
              <a:rPr lang="en-US" sz="2400" dirty="0" smtClean="0"/>
              <a:t>Compute </a:t>
            </a:r>
            <a:r>
              <a:rPr lang="en-US" sz="2400" dirty="0" err="1" smtClean="0"/>
              <a:t>NNk</a:t>
            </a:r>
            <a:r>
              <a:rPr lang="en-US" sz="2400" dirty="0" smtClean="0"/>
              <a:t> on a subset of the database</a:t>
            </a:r>
          </a:p>
          <a:p>
            <a:pPr lvl="1"/>
            <a:r>
              <a:rPr lang="en-US" sz="2000" dirty="0" smtClean="0"/>
              <a:t>compute distances for </a:t>
            </a:r>
            <a:r>
              <a:rPr lang="en-US" sz="2000" i="1" dirty="0" smtClean="0"/>
              <a:t>n </a:t>
            </a:r>
            <a:r>
              <a:rPr lang="en-US" sz="2000" dirty="0" smtClean="0"/>
              <a:t>approximate nearest neighbors</a:t>
            </a:r>
          </a:p>
          <a:p>
            <a:pPr lvl="1"/>
            <a:r>
              <a:rPr lang="en-US" sz="2000" dirty="0" smtClean="0"/>
              <a:t>complement missing distances</a:t>
            </a:r>
          </a:p>
          <a:p>
            <a:pPr lvl="1"/>
            <a:r>
              <a:rPr lang="en-US" sz="2000" dirty="0" smtClean="0"/>
              <a:t>apply </a:t>
            </a:r>
            <a:r>
              <a:rPr lang="en-US" sz="2000" dirty="0" err="1" smtClean="0"/>
              <a:t>NNk</a:t>
            </a:r>
            <a:r>
              <a:rPr lang="en-US" sz="2000" dirty="0" smtClean="0"/>
              <a:t> </a:t>
            </a:r>
            <a:endParaRPr lang="en-US" sz="2000" dirty="0"/>
          </a:p>
        </p:txBody>
      </p:sp>
      <p:grpSp>
        <p:nvGrpSpPr>
          <p:cNvPr id="4" name="Gruppieren 3"/>
          <p:cNvGrpSpPr/>
          <p:nvPr/>
        </p:nvGrpSpPr>
        <p:grpSpPr>
          <a:xfrm>
            <a:off x="1828800" y="2952750"/>
            <a:ext cx="3305908" cy="1828800"/>
            <a:chOff x="351692" y="2800350"/>
            <a:chExt cx="3305908" cy="1828800"/>
          </a:xfrm>
        </p:grpSpPr>
        <p:grpSp>
          <p:nvGrpSpPr>
            <p:cNvPr id="5" name="Gruppieren 87"/>
            <p:cNvGrpSpPr/>
            <p:nvPr/>
          </p:nvGrpSpPr>
          <p:grpSpPr>
            <a:xfrm>
              <a:off x="351692" y="2800350"/>
              <a:ext cx="867508" cy="1828800"/>
              <a:chOff x="351692" y="2800350"/>
              <a:chExt cx="867508" cy="1828800"/>
            </a:xfrm>
          </p:grpSpPr>
          <p:sp>
            <p:nvSpPr>
              <p:cNvPr id="24" name="Rechteck 23"/>
              <p:cNvSpPr/>
              <p:nvPr/>
            </p:nvSpPr>
            <p:spPr>
              <a:xfrm>
                <a:off x="504092" y="2952750"/>
                <a:ext cx="381000" cy="1524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5" name="Rechteck 24"/>
              <p:cNvSpPr/>
              <p:nvPr/>
            </p:nvSpPr>
            <p:spPr>
              <a:xfrm>
                <a:off x="504092" y="3179002"/>
                <a:ext cx="457200" cy="1547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6" name="Rechteck 25"/>
              <p:cNvSpPr/>
              <p:nvPr/>
            </p:nvSpPr>
            <p:spPr>
              <a:xfrm>
                <a:off x="504092" y="3405254"/>
                <a:ext cx="381000" cy="15709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7" name="Rechteck 26"/>
              <p:cNvSpPr/>
              <p:nvPr/>
            </p:nvSpPr>
            <p:spPr>
              <a:xfrm>
                <a:off x="504092" y="3631506"/>
                <a:ext cx="381000" cy="15944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8" name="Rechteck 27"/>
              <p:cNvSpPr/>
              <p:nvPr/>
            </p:nvSpPr>
            <p:spPr>
              <a:xfrm>
                <a:off x="504092" y="3857758"/>
                <a:ext cx="609600" cy="16179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9" name="Rechteck 28"/>
              <p:cNvSpPr/>
              <p:nvPr/>
            </p:nvSpPr>
            <p:spPr>
              <a:xfrm>
                <a:off x="504092" y="4084010"/>
                <a:ext cx="152400" cy="1641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0" name="Eckige Klammer links/rechts 29"/>
              <p:cNvSpPr/>
              <p:nvPr/>
            </p:nvSpPr>
            <p:spPr>
              <a:xfrm>
                <a:off x="351692" y="2800350"/>
                <a:ext cx="867508" cy="1828800"/>
              </a:xfrm>
              <a:prstGeom prst="bracketPair">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Rechteck 30"/>
              <p:cNvSpPr/>
              <p:nvPr/>
            </p:nvSpPr>
            <p:spPr>
              <a:xfrm>
                <a:off x="504092" y="4312610"/>
                <a:ext cx="304800" cy="1641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grpSp>
          <p:nvGrpSpPr>
            <p:cNvPr id="6" name="Gruppieren 89"/>
            <p:cNvGrpSpPr/>
            <p:nvPr/>
          </p:nvGrpSpPr>
          <p:grpSpPr>
            <a:xfrm>
              <a:off x="2790092" y="2800350"/>
              <a:ext cx="867508" cy="1828800"/>
              <a:chOff x="2790092" y="2800350"/>
              <a:chExt cx="867508" cy="1828800"/>
            </a:xfrm>
          </p:grpSpPr>
          <p:sp>
            <p:nvSpPr>
              <p:cNvPr id="16" name="Rechteck 15"/>
              <p:cNvSpPr/>
              <p:nvPr/>
            </p:nvSpPr>
            <p:spPr>
              <a:xfrm>
                <a:off x="2942492" y="2952750"/>
                <a:ext cx="3810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hteck 16"/>
              <p:cNvSpPr/>
              <p:nvPr/>
            </p:nvSpPr>
            <p:spPr>
              <a:xfrm>
                <a:off x="2942492" y="3181350"/>
                <a:ext cx="421064" cy="1580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hteck 17"/>
              <p:cNvSpPr/>
              <p:nvPr/>
            </p:nvSpPr>
            <p:spPr>
              <a:xfrm>
                <a:off x="2942492" y="3631506"/>
                <a:ext cx="228600" cy="159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hteck 18"/>
              <p:cNvSpPr/>
              <p:nvPr/>
            </p:nvSpPr>
            <p:spPr>
              <a:xfrm>
                <a:off x="2942491" y="3857758"/>
                <a:ext cx="457201" cy="1617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hteck 19"/>
              <p:cNvSpPr/>
              <p:nvPr/>
            </p:nvSpPr>
            <p:spPr>
              <a:xfrm>
                <a:off x="2942492" y="4084010"/>
                <a:ext cx="381000" cy="1641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Eckige Klammer links/rechts 20"/>
              <p:cNvSpPr/>
              <p:nvPr/>
            </p:nvSpPr>
            <p:spPr>
              <a:xfrm>
                <a:off x="2790092" y="2800350"/>
                <a:ext cx="867508" cy="1828800"/>
              </a:xfrm>
              <a:prstGeom prst="bracketPair">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Rechteck 21"/>
              <p:cNvSpPr/>
              <p:nvPr/>
            </p:nvSpPr>
            <p:spPr>
              <a:xfrm>
                <a:off x="2942492" y="4312610"/>
                <a:ext cx="543612" cy="1651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hteck 22"/>
              <p:cNvSpPr/>
              <p:nvPr/>
            </p:nvSpPr>
            <p:spPr>
              <a:xfrm>
                <a:off x="2942492" y="3409950"/>
                <a:ext cx="609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uppieren 88"/>
            <p:cNvGrpSpPr/>
            <p:nvPr/>
          </p:nvGrpSpPr>
          <p:grpSpPr>
            <a:xfrm>
              <a:off x="1570892" y="2800350"/>
              <a:ext cx="867508" cy="1828800"/>
              <a:chOff x="1570892" y="2800350"/>
              <a:chExt cx="867508" cy="1828800"/>
            </a:xfrm>
          </p:grpSpPr>
          <p:sp>
            <p:nvSpPr>
              <p:cNvPr id="8" name="Eckige Klammer links/rechts 7"/>
              <p:cNvSpPr/>
              <p:nvPr/>
            </p:nvSpPr>
            <p:spPr>
              <a:xfrm>
                <a:off x="1570892" y="2800350"/>
                <a:ext cx="867508" cy="1828800"/>
              </a:xfrm>
              <a:prstGeom prst="bracketPair">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Rechteck 8"/>
              <p:cNvSpPr/>
              <p:nvPr/>
            </p:nvSpPr>
            <p:spPr>
              <a:xfrm>
                <a:off x="1723292" y="2952750"/>
                <a:ext cx="228600" cy="152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Rechteck 9"/>
              <p:cNvSpPr/>
              <p:nvPr/>
            </p:nvSpPr>
            <p:spPr>
              <a:xfrm>
                <a:off x="1723292" y="3179002"/>
                <a:ext cx="304800" cy="1547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 name="Rechteck 10"/>
              <p:cNvSpPr/>
              <p:nvPr/>
            </p:nvSpPr>
            <p:spPr>
              <a:xfrm>
                <a:off x="1723292" y="3405254"/>
                <a:ext cx="188536" cy="1580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Rechteck 11"/>
              <p:cNvSpPr/>
              <p:nvPr/>
            </p:nvSpPr>
            <p:spPr>
              <a:xfrm>
                <a:off x="1723292" y="3631506"/>
                <a:ext cx="533400" cy="15944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 name="Rechteck 12"/>
              <p:cNvSpPr/>
              <p:nvPr/>
            </p:nvSpPr>
            <p:spPr>
              <a:xfrm>
                <a:off x="1723291" y="3857757"/>
                <a:ext cx="339365" cy="16748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4" name="Rechteck 13"/>
              <p:cNvSpPr/>
              <p:nvPr/>
            </p:nvSpPr>
            <p:spPr>
              <a:xfrm>
                <a:off x="1723292" y="4084010"/>
                <a:ext cx="609600" cy="1641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5" name="Rechteck 14"/>
              <p:cNvSpPr/>
              <p:nvPr/>
            </p:nvSpPr>
            <p:spPr>
              <a:xfrm>
                <a:off x="1723292" y="4312610"/>
                <a:ext cx="228600" cy="1641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grpSp>
        <p:nvGrpSpPr>
          <p:cNvPr id="32" name="Gruppieren 31"/>
          <p:cNvGrpSpPr/>
          <p:nvPr/>
        </p:nvGrpSpPr>
        <p:grpSpPr>
          <a:xfrm>
            <a:off x="1828800" y="2952750"/>
            <a:ext cx="3305908" cy="1828800"/>
            <a:chOff x="4495800" y="2800350"/>
            <a:chExt cx="3305908" cy="1828800"/>
          </a:xfrm>
        </p:grpSpPr>
        <p:grpSp>
          <p:nvGrpSpPr>
            <p:cNvPr id="33" name="Gruppieren 132"/>
            <p:cNvGrpSpPr/>
            <p:nvPr/>
          </p:nvGrpSpPr>
          <p:grpSpPr>
            <a:xfrm>
              <a:off x="4495800" y="2800350"/>
              <a:ext cx="867508" cy="1828800"/>
              <a:chOff x="4495800" y="2800350"/>
              <a:chExt cx="867508" cy="1828800"/>
            </a:xfrm>
          </p:grpSpPr>
          <p:sp>
            <p:nvSpPr>
              <p:cNvPr id="50" name="Rechteck 57"/>
              <p:cNvSpPr/>
              <p:nvPr/>
            </p:nvSpPr>
            <p:spPr>
              <a:xfrm>
                <a:off x="4648200" y="2952750"/>
                <a:ext cx="381000" cy="1524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1" name="Rechteck 58"/>
              <p:cNvSpPr/>
              <p:nvPr/>
            </p:nvSpPr>
            <p:spPr>
              <a:xfrm>
                <a:off x="4648200" y="3405254"/>
                <a:ext cx="381000" cy="15709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nvGrpSpPr>
              <p:cNvPr id="52" name="Gruppieren 114"/>
              <p:cNvGrpSpPr/>
              <p:nvPr/>
            </p:nvGrpSpPr>
            <p:grpSpPr>
              <a:xfrm>
                <a:off x="4495800" y="2800350"/>
                <a:ext cx="867508" cy="1828800"/>
                <a:chOff x="4495800" y="2800350"/>
                <a:chExt cx="867508" cy="1828800"/>
              </a:xfrm>
            </p:grpSpPr>
            <p:sp>
              <p:nvSpPr>
                <p:cNvPr id="53" name="Rechteck 52"/>
                <p:cNvSpPr/>
                <p:nvPr/>
              </p:nvSpPr>
              <p:spPr>
                <a:xfrm>
                  <a:off x="4648200" y="3631506"/>
                  <a:ext cx="381000" cy="15944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4" name="Rechteck 53"/>
                <p:cNvSpPr/>
                <p:nvPr/>
              </p:nvSpPr>
              <p:spPr>
                <a:xfrm>
                  <a:off x="4648200" y="4084010"/>
                  <a:ext cx="152400" cy="1641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5" name="Eckige Klammer links/rechts 54"/>
                <p:cNvSpPr/>
                <p:nvPr/>
              </p:nvSpPr>
              <p:spPr>
                <a:xfrm>
                  <a:off x="4495800" y="2800350"/>
                  <a:ext cx="867508" cy="1828800"/>
                </a:xfrm>
                <a:prstGeom prst="bracketPair">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6" name="Rechteck 55"/>
                <p:cNvSpPr/>
                <p:nvPr/>
              </p:nvSpPr>
              <p:spPr>
                <a:xfrm>
                  <a:off x="4648200" y="4312610"/>
                  <a:ext cx="304800" cy="1641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grpSp>
        <p:grpSp>
          <p:nvGrpSpPr>
            <p:cNvPr id="34" name="Gruppieren 134"/>
            <p:cNvGrpSpPr/>
            <p:nvPr/>
          </p:nvGrpSpPr>
          <p:grpSpPr>
            <a:xfrm>
              <a:off x="6934200" y="2800350"/>
              <a:ext cx="867508" cy="1828800"/>
              <a:chOff x="6934200" y="2800350"/>
              <a:chExt cx="867508" cy="1828800"/>
            </a:xfrm>
          </p:grpSpPr>
          <p:sp>
            <p:nvSpPr>
              <p:cNvPr id="43" name="Rechteck 42"/>
              <p:cNvSpPr/>
              <p:nvPr/>
            </p:nvSpPr>
            <p:spPr>
              <a:xfrm>
                <a:off x="7086600" y="4312610"/>
                <a:ext cx="543612" cy="1651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hteck 43"/>
              <p:cNvSpPr/>
              <p:nvPr/>
            </p:nvSpPr>
            <p:spPr>
              <a:xfrm>
                <a:off x="7086600" y="3409950"/>
                <a:ext cx="609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uppieren 116"/>
              <p:cNvGrpSpPr/>
              <p:nvPr/>
            </p:nvGrpSpPr>
            <p:grpSpPr>
              <a:xfrm>
                <a:off x="6934200" y="2800350"/>
                <a:ext cx="867508" cy="1828800"/>
                <a:chOff x="6934200" y="2800350"/>
                <a:chExt cx="867508" cy="1828800"/>
              </a:xfrm>
            </p:grpSpPr>
            <p:sp>
              <p:nvSpPr>
                <p:cNvPr id="46" name="Rechteck 45"/>
                <p:cNvSpPr/>
                <p:nvPr/>
              </p:nvSpPr>
              <p:spPr>
                <a:xfrm>
                  <a:off x="7086600" y="2952750"/>
                  <a:ext cx="3810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hteck 46"/>
                <p:cNvSpPr/>
                <p:nvPr/>
              </p:nvSpPr>
              <p:spPr>
                <a:xfrm>
                  <a:off x="7086600" y="3631506"/>
                  <a:ext cx="228600" cy="159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hteck 47"/>
                <p:cNvSpPr/>
                <p:nvPr/>
              </p:nvSpPr>
              <p:spPr>
                <a:xfrm>
                  <a:off x="7086600" y="4084010"/>
                  <a:ext cx="381000" cy="1641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Eckige Klammer links/rechts 48"/>
                <p:cNvSpPr/>
                <p:nvPr/>
              </p:nvSpPr>
              <p:spPr>
                <a:xfrm>
                  <a:off x="6934200" y="2800350"/>
                  <a:ext cx="867508" cy="1828800"/>
                </a:xfrm>
                <a:prstGeom prst="bracketPair">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grpSp>
          <p:nvGrpSpPr>
            <p:cNvPr id="35" name="Gruppieren 133"/>
            <p:cNvGrpSpPr/>
            <p:nvPr/>
          </p:nvGrpSpPr>
          <p:grpSpPr>
            <a:xfrm>
              <a:off x="5715000" y="2800350"/>
              <a:ext cx="867508" cy="1828800"/>
              <a:chOff x="5715000" y="2800350"/>
              <a:chExt cx="867508" cy="1828800"/>
            </a:xfrm>
          </p:grpSpPr>
          <p:sp>
            <p:nvSpPr>
              <p:cNvPr id="36" name="Rechteck 35"/>
              <p:cNvSpPr/>
              <p:nvPr/>
            </p:nvSpPr>
            <p:spPr>
              <a:xfrm>
                <a:off x="5867400" y="3638550"/>
                <a:ext cx="533400" cy="15944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7" name="Rechteck 36"/>
              <p:cNvSpPr/>
              <p:nvPr/>
            </p:nvSpPr>
            <p:spPr>
              <a:xfrm>
                <a:off x="5867400" y="4091054"/>
                <a:ext cx="609600" cy="1641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nvGrpSpPr>
              <p:cNvPr id="38" name="Gruppieren 115"/>
              <p:cNvGrpSpPr/>
              <p:nvPr/>
            </p:nvGrpSpPr>
            <p:grpSpPr>
              <a:xfrm>
                <a:off x="5715000" y="2800350"/>
                <a:ext cx="867508" cy="1828800"/>
                <a:chOff x="5715000" y="2800350"/>
                <a:chExt cx="867508" cy="1828800"/>
              </a:xfrm>
            </p:grpSpPr>
            <p:sp>
              <p:nvSpPr>
                <p:cNvPr id="39" name="Eckige Klammer links/rechts 38"/>
                <p:cNvSpPr/>
                <p:nvPr/>
              </p:nvSpPr>
              <p:spPr>
                <a:xfrm>
                  <a:off x="5715000" y="2800350"/>
                  <a:ext cx="867508" cy="1828800"/>
                </a:xfrm>
                <a:prstGeom prst="bracketPair">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 name="Rechteck 39"/>
                <p:cNvSpPr/>
                <p:nvPr/>
              </p:nvSpPr>
              <p:spPr>
                <a:xfrm>
                  <a:off x="5867400" y="2952750"/>
                  <a:ext cx="228600" cy="152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1" name="Rechteck 40"/>
                <p:cNvSpPr/>
                <p:nvPr/>
              </p:nvSpPr>
              <p:spPr>
                <a:xfrm>
                  <a:off x="5867400" y="3405254"/>
                  <a:ext cx="188536" cy="1580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2" name="Rechteck 41"/>
                <p:cNvSpPr/>
                <p:nvPr/>
              </p:nvSpPr>
              <p:spPr>
                <a:xfrm>
                  <a:off x="5867400" y="4312610"/>
                  <a:ext cx="228600" cy="1641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grpSp>
      <p:grpSp>
        <p:nvGrpSpPr>
          <p:cNvPr id="57" name="Gruppieren 56"/>
          <p:cNvGrpSpPr/>
          <p:nvPr/>
        </p:nvGrpSpPr>
        <p:grpSpPr>
          <a:xfrm>
            <a:off x="1828800" y="2952750"/>
            <a:ext cx="3305908" cy="1828800"/>
            <a:chOff x="4648200" y="590550"/>
            <a:chExt cx="3305908" cy="1828800"/>
          </a:xfrm>
        </p:grpSpPr>
        <p:grpSp>
          <p:nvGrpSpPr>
            <p:cNvPr id="58" name="Gruppieren 117"/>
            <p:cNvGrpSpPr/>
            <p:nvPr/>
          </p:nvGrpSpPr>
          <p:grpSpPr>
            <a:xfrm>
              <a:off x="4648200" y="590550"/>
              <a:ext cx="867508" cy="1828800"/>
              <a:chOff x="4495800" y="2800350"/>
              <a:chExt cx="867508" cy="1828800"/>
            </a:xfrm>
          </p:grpSpPr>
          <p:sp>
            <p:nvSpPr>
              <p:cNvPr id="69" name="Rechteck 68"/>
              <p:cNvSpPr/>
              <p:nvPr/>
            </p:nvSpPr>
            <p:spPr>
              <a:xfrm>
                <a:off x="4648200" y="3631506"/>
                <a:ext cx="381000" cy="15944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0" name="Rechteck 69"/>
              <p:cNvSpPr/>
              <p:nvPr/>
            </p:nvSpPr>
            <p:spPr>
              <a:xfrm>
                <a:off x="4648200" y="4084010"/>
                <a:ext cx="152400" cy="1641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1" name="Eckige Klammer links/rechts 70"/>
              <p:cNvSpPr/>
              <p:nvPr/>
            </p:nvSpPr>
            <p:spPr>
              <a:xfrm>
                <a:off x="4495800" y="2800350"/>
                <a:ext cx="867508" cy="1828800"/>
              </a:xfrm>
              <a:prstGeom prst="bracketPair">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2" name="Rechteck 71"/>
              <p:cNvSpPr/>
              <p:nvPr/>
            </p:nvSpPr>
            <p:spPr>
              <a:xfrm>
                <a:off x="4648200" y="4312610"/>
                <a:ext cx="304800" cy="1641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grpSp>
          <p:nvGrpSpPr>
            <p:cNvPr id="59" name="Gruppieren 122"/>
            <p:cNvGrpSpPr/>
            <p:nvPr/>
          </p:nvGrpSpPr>
          <p:grpSpPr>
            <a:xfrm>
              <a:off x="7086600" y="590550"/>
              <a:ext cx="867508" cy="1828800"/>
              <a:chOff x="6934200" y="2800350"/>
              <a:chExt cx="867508" cy="1828800"/>
            </a:xfrm>
          </p:grpSpPr>
          <p:sp>
            <p:nvSpPr>
              <p:cNvPr id="65" name="Rechteck 64"/>
              <p:cNvSpPr/>
              <p:nvPr/>
            </p:nvSpPr>
            <p:spPr>
              <a:xfrm>
                <a:off x="7086600" y="2952750"/>
                <a:ext cx="3810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hteck 65"/>
              <p:cNvSpPr/>
              <p:nvPr/>
            </p:nvSpPr>
            <p:spPr>
              <a:xfrm>
                <a:off x="7086600" y="3631506"/>
                <a:ext cx="228600" cy="159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hteck 66"/>
              <p:cNvSpPr/>
              <p:nvPr/>
            </p:nvSpPr>
            <p:spPr>
              <a:xfrm>
                <a:off x="7086600" y="4084010"/>
                <a:ext cx="381000" cy="1641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Eckige Klammer links/rechts 67"/>
              <p:cNvSpPr/>
              <p:nvPr/>
            </p:nvSpPr>
            <p:spPr>
              <a:xfrm>
                <a:off x="6934200" y="2800350"/>
                <a:ext cx="867508" cy="1828800"/>
              </a:xfrm>
              <a:prstGeom prst="bracketPair">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60" name="Gruppieren 127"/>
            <p:cNvGrpSpPr/>
            <p:nvPr/>
          </p:nvGrpSpPr>
          <p:grpSpPr>
            <a:xfrm>
              <a:off x="5867400" y="590550"/>
              <a:ext cx="867508" cy="1828800"/>
              <a:chOff x="5715000" y="2800350"/>
              <a:chExt cx="867508" cy="1828800"/>
            </a:xfrm>
          </p:grpSpPr>
          <p:sp>
            <p:nvSpPr>
              <p:cNvPr id="61" name="Eckige Klammer links/rechts 60"/>
              <p:cNvSpPr/>
              <p:nvPr/>
            </p:nvSpPr>
            <p:spPr>
              <a:xfrm>
                <a:off x="5715000" y="2800350"/>
                <a:ext cx="867508" cy="1828800"/>
              </a:xfrm>
              <a:prstGeom prst="bracketPair">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2" name="Rechteck 61"/>
              <p:cNvSpPr/>
              <p:nvPr/>
            </p:nvSpPr>
            <p:spPr>
              <a:xfrm>
                <a:off x="5867400" y="2952750"/>
                <a:ext cx="228600" cy="152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3" name="Rechteck 62"/>
              <p:cNvSpPr/>
              <p:nvPr/>
            </p:nvSpPr>
            <p:spPr>
              <a:xfrm>
                <a:off x="5867400" y="3405254"/>
                <a:ext cx="188536" cy="1580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4" name="Rechteck 63"/>
              <p:cNvSpPr/>
              <p:nvPr/>
            </p:nvSpPr>
            <p:spPr>
              <a:xfrm>
                <a:off x="5867400" y="4312610"/>
                <a:ext cx="228600" cy="1641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grpSp>
        <p:nvGrpSpPr>
          <p:cNvPr id="73" name="Gruppieren 72"/>
          <p:cNvGrpSpPr/>
          <p:nvPr/>
        </p:nvGrpSpPr>
        <p:grpSpPr>
          <a:xfrm>
            <a:off x="533400" y="2800350"/>
            <a:ext cx="4876800" cy="2133600"/>
            <a:chOff x="533400" y="2647950"/>
            <a:chExt cx="4876800" cy="2133600"/>
          </a:xfrm>
        </p:grpSpPr>
        <p:sp>
          <p:nvSpPr>
            <p:cNvPr id="74" name="Textfeld 73"/>
            <p:cNvSpPr txBox="1"/>
            <p:nvPr/>
          </p:nvSpPr>
          <p:spPr>
            <a:xfrm>
              <a:off x="533400" y="3434775"/>
              <a:ext cx="982961" cy="584775"/>
            </a:xfrm>
            <a:prstGeom prst="rect">
              <a:avLst/>
            </a:prstGeom>
            <a:noFill/>
          </p:spPr>
          <p:txBody>
            <a:bodyPr wrap="none" rtlCol="0">
              <a:spAutoFit/>
            </a:bodyPr>
            <a:lstStyle/>
            <a:p>
              <a:r>
                <a:rPr lang="en-US" sz="3200" i="1" dirty="0" err="1" smtClean="0"/>
                <a:t>NNk</a:t>
              </a:r>
              <a:endParaRPr lang="en-US" sz="3200" i="1" dirty="0"/>
            </a:p>
          </p:txBody>
        </p:sp>
        <p:sp>
          <p:nvSpPr>
            <p:cNvPr id="75" name="Eckige Klammer links/rechts 74"/>
            <p:cNvSpPr/>
            <p:nvPr/>
          </p:nvSpPr>
          <p:spPr>
            <a:xfrm>
              <a:off x="1516361" y="2647950"/>
              <a:ext cx="3893839" cy="2133600"/>
            </a:xfrm>
            <a:prstGeom prst="bracketPair">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grpSp>
      <p:sp>
        <p:nvSpPr>
          <p:cNvPr id="77" name="Pfeil nach rechts 76"/>
          <p:cNvSpPr/>
          <p:nvPr/>
        </p:nvSpPr>
        <p:spPr>
          <a:xfrm>
            <a:off x="5943600" y="3686469"/>
            <a:ext cx="457200" cy="457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4"/>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57"/>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K-means tree: construction</a:t>
            </a:r>
            <a:endParaRPr lang="en-US" dirty="0"/>
          </a:p>
        </p:txBody>
      </p:sp>
      <p:grpSp>
        <p:nvGrpSpPr>
          <p:cNvPr id="3" name="Group 58"/>
          <p:cNvGrpSpPr/>
          <p:nvPr/>
        </p:nvGrpSpPr>
        <p:grpSpPr>
          <a:xfrm>
            <a:off x="5456719" y="2310162"/>
            <a:ext cx="1248133" cy="1158980"/>
            <a:chOff x="5456719" y="2310162"/>
            <a:chExt cx="1248133" cy="1158980"/>
          </a:xfrm>
        </p:grpSpPr>
        <p:cxnSp>
          <p:nvCxnSpPr>
            <p:cNvPr id="5" name="Gerade Verbindung 4"/>
            <p:cNvCxnSpPr/>
            <p:nvPr/>
          </p:nvCxnSpPr>
          <p:spPr>
            <a:xfrm rot="10800000" flipV="1">
              <a:off x="5902481" y="2310162"/>
              <a:ext cx="802371" cy="713218"/>
            </a:xfrm>
            <a:prstGeom prst="line">
              <a:avLst/>
            </a:prstGeom>
          </p:spPr>
          <p:style>
            <a:lnRef idx="2">
              <a:schemeClr val="accent1"/>
            </a:lnRef>
            <a:fillRef idx="0">
              <a:schemeClr val="accent1"/>
            </a:fillRef>
            <a:effectRef idx="1">
              <a:schemeClr val="accent1"/>
            </a:effectRef>
            <a:fontRef idx="minor">
              <a:schemeClr val="tx1"/>
            </a:fontRef>
          </p:style>
        </p:cxnSp>
        <p:sp>
          <p:nvSpPr>
            <p:cNvPr id="8" name="Ellipse 7"/>
            <p:cNvSpPr/>
            <p:nvPr/>
          </p:nvSpPr>
          <p:spPr>
            <a:xfrm>
              <a:off x="5456719" y="2934228"/>
              <a:ext cx="534914" cy="534914"/>
            </a:xfrm>
            <a:prstGeom prst="ellipse">
              <a:avLst/>
            </a:prstGeom>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4" name="Group 57"/>
          <p:cNvGrpSpPr/>
          <p:nvPr/>
        </p:nvGrpSpPr>
        <p:grpSpPr>
          <a:xfrm>
            <a:off x="6437395" y="2310162"/>
            <a:ext cx="534914" cy="1158980"/>
            <a:chOff x="6437395" y="2310162"/>
            <a:chExt cx="534914" cy="1158980"/>
          </a:xfrm>
        </p:grpSpPr>
        <p:cxnSp>
          <p:nvCxnSpPr>
            <p:cNvPr id="6" name="Gerade Verbindung 5"/>
            <p:cNvCxnSpPr>
              <a:endCxn id="9" idx="0"/>
            </p:cNvCxnSpPr>
            <p:nvPr/>
          </p:nvCxnSpPr>
          <p:spPr>
            <a:xfrm rot="5400000">
              <a:off x="6392819" y="2622195"/>
              <a:ext cx="624066"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24" name="Group 55"/>
            <p:cNvGrpSpPr/>
            <p:nvPr/>
          </p:nvGrpSpPr>
          <p:grpSpPr>
            <a:xfrm>
              <a:off x="6437395" y="2934228"/>
              <a:ext cx="534914" cy="534914"/>
              <a:chOff x="6437395" y="2934228"/>
              <a:chExt cx="534914" cy="534914"/>
            </a:xfrm>
          </p:grpSpPr>
          <p:sp>
            <p:nvSpPr>
              <p:cNvPr id="9" name="Ellipse 8"/>
              <p:cNvSpPr/>
              <p:nvPr/>
            </p:nvSpPr>
            <p:spPr>
              <a:xfrm>
                <a:off x="6437395" y="2934228"/>
                <a:ext cx="534914" cy="534914"/>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3" name="Ellipse 12"/>
              <p:cNvSpPr/>
              <p:nvPr/>
            </p:nvSpPr>
            <p:spPr>
              <a:xfrm>
                <a:off x="6516261" y="3112531"/>
                <a:ext cx="178305" cy="178305"/>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4" name="Ellipse 13"/>
              <p:cNvSpPr/>
              <p:nvPr/>
            </p:nvSpPr>
            <p:spPr>
              <a:xfrm>
                <a:off x="6745997" y="3112531"/>
                <a:ext cx="178305" cy="178305"/>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grpSp>
      </p:grpSp>
      <p:grpSp>
        <p:nvGrpSpPr>
          <p:cNvPr id="25" name="Group 56"/>
          <p:cNvGrpSpPr/>
          <p:nvPr/>
        </p:nvGrpSpPr>
        <p:grpSpPr>
          <a:xfrm>
            <a:off x="6704852" y="2310162"/>
            <a:ext cx="1337284" cy="1158980"/>
            <a:chOff x="6704852" y="2310162"/>
            <a:chExt cx="1337284" cy="1158980"/>
          </a:xfrm>
        </p:grpSpPr>
        <p:cxnSp>
          <p:nvCxnSpPr>
            <p:cNvPr id="7" name="Gerade Verbindung 6"/>
            <p:cNvCxnSpPr/>
            <p:nvPr/>
          </p:nvCxnSpPr>
          <p:spPr>
            <a:xfrm>
              <a:off x="6704852" y="2310162"/>
              <a:ext cx="891523" cy="713218"/>
            </a:xfrm>
            <a:prstGeom prst="line">
              <a:avLst/>
            </a:prstGeom>
          </p:spPr>
          <p:style>
            <a:lnRef idx="2">
              <a:schemeClr val="accent1"/>
            </a:lnRef>
            <a:fillRef idx="0">
              <a:schemeClr val="accent1"/>
            </a:fillRef>
            <a:effectRef idx="1">
              <a:schemeClr val="accent1"/>
            </a:effectRef>
            <a:fontRef idx="minor">
              <a:schemeClr val="tx1"/>
            </a:fontRef>
          </p:style>
        </p:cxnSp>
        <p:grpSp>
          <p:nvGrpSpPr>
            <p:cNvPr id="26" name="Group 54"/>
            <p:cNvGrpSpPr/>
            <p:nvPr/>
          </p:nvGrpSpPr>
          <p:grpSpPr>
            <a:xfrm>
              <a:off x="7507222" y="2934228"/>
              <a:ext cx="534914" cy="534914"/>
              <a:chOff x="7507222" y="2934228"/>
              <a:chExt cx="534914" cy="534914"/>
            </a:xfrm>
          </p:grpSpPr>
          <p:sp>
            <p:nvSpPr>
              <p:cNvPr id="10" name="Ellipse 9"/>
              <p:cNvSpPr/>
              <p:nvPr/>
            </p:nvSpPr>
            <p:spPr>
              <a:xfrm>
                <a:off x="7507222" y="2934228"/>
                <a:ext cx="534914" cy="534914"/>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5" name="Ellipse 14"/>
              <p:cNvSpPr/>
              <p:nvPr/>
            </p:nvSpPr>
            <p:spPr>
              <a:xfrm>
                <a:off x="7575802" y="3112531"/>
                <a:ext cx="178305" cy="178305"/>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6" name="Ellipse 15"/>
              <p:cNvSpPr/>
              <p:nvPr/>
            </p:nvSpPr>
            <p:spPr>
              <a:xfrm>
                <a:off x="7805538" y="3112531"/>
                <a:ext cx="178305" cy="178305"/>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grpSp>
        <p:nvGrpSpPr>
          <p:cNvPr id="34" name="Group 62"/>
          <p:cNvGrpSpPr/>
          <p:nvPr/>
        </p:nvGrpSpPr>
        <p:grpSpPr>
          <a:xfrm>
            <a:off x="4743501" y="3390806"/>
            <a:ext cx="791555" cy="791553"/>
            <a:chOff x="4743501" y="3390806"/>
            <a:chExt cx="791555" cy="791553"/>
          </a:xfrm>
        </p:grpSpPr>
        <p:cxnSp>
          <p:nvCxnSpPr>
            <p:cNvPr id="11" name="Gerade Verbindung 10"/>
            <p:cNvCxnSpPr>
              <a:stCxn id="8" idx="3"/>
            </p:cNvCxnSpPr>
            <p:nvPr/>
          </p:nvCxnSpPr>
          <p:spPr>
            <a:xfrm rot="5400000">
              <a:off x="5189261" y="3390808"/>
              <a:ext cx="345797" cy="345793"/>
            </a:xfrm>
            <a:prstGeom prst="line">
              <a:avLst/>
            </a:prstGeom>
          </p:spPr>
          <p:style>
            <a:lnRef idx="2">
              <a:schemeClr val="accent1"/>
            </a:lnRef>
            <a:fillRef idx="0">
              <a:schemeClr val="accent1"/>
            </a:fillRef>
            <a:effectRef idx="1">
              <a:schemeClr val="accent1"/>
            </a:effectRef>
            <a:fontRef idx="minor">
              <a:schemeClr val="tx1"/>
            </a:fontRef>
          </p:style>
        </p:cxnSp>
        <p:grpSp>
          <p:nvGrpSpPr>
            <p:cNvPr id="47" name="Group 61"/>
            <p:cNvGrpSpPr/>
            <p:nvPr/>
          </p:nvGrpSpPr>
          <p:grpSpPr>
            <a:xfrm>
              <a:off x="4743501" y="3647445"/>
              <a:ext cx="534914" cy="534914"/>
              <a:chOff x="4743501" y="3647445"/>
              <a:chExt cx="534914" cy="534914"/>
            </a:xfrm>
          </p:grpSpPr>
          <p:sp>
            <p:nvSpPr>
              <p:cNvPr id="17" name="Ellipse 16"/>
              <p:cNvSpPr/>
              <p:nvPr/>
            </p:nvSpPr>
            <p:spPr>
              <a:xfrm>
                <a:off x="4743501" y="3647445"/>
                <a:ext cx="534914" cy="534914"/>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8" name="Ellipse 17"/>
              <p:cNvSpPr/>
              <p:nvPr/>
            </p:nvSpPr>
            <p:spPr>
              <a:xfrm>
                <a:off x="4822367" y="3825749"/>
                <a:ext cx="178305" cy="178305"/>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9" name="Ellipse 18"/>
              <p:cNvSpPr/>
              <p:nvPr/>
            </p:nvSpPr>
            <p:spPr>
              <a:xfrm>
                <a:off x="5052104" y="3825749"/>
                <a:ext cx="178305" cy="178305"/>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grpSp>
      </p:grpSp>
      <p:grpSp>
        <p:nvGrpSpPr>
          <p:cNvPr id="48" name="Group 63"/>
          <p:cNvGrpSpPr/>
          <p:nvPr/>
        </p:nvGrpSpPr>
        <p:grpSpPr>
          <a:xfrm>
            <a:off x="5913297" y="3390805"/>
            <a:ext cx="791555" cy="791554"/>
            <a:chOff x="5913297" y="3390805"/>
            <a:chExt cx="791555" cy="791554"/>
          </a:xfrm>
        </p:grpSpPr>
        <p:cxnSp>
          <p:nvCxnSpPr>
            <p:cNvPr id="12" name="Gerade Verbindung 11"/>
            <p:cNvCxnSpPr>
              <a:stCxn id="8" idx="5"/>
            </p:cNvCxnSpPr>
            <p:nvPr/>
          </p:nvCxnSpPr>
          <p:spPr>
            <a:xfrm rot="16200000" flipH="1">
              <a:off x="5913294" y="3390808"/>
              <a:ext cx="345800" cy="345793"/>
            </a:xfrm>
            <a:prstGeom prst="line">
              <a:avLst/>
            </a:prstGeom>
          </p:spPr>
          <p:style>
            <a:lnRef idx="2">
              <a:schemeClr val="accent1"/>
            </a:lnRef>
            <a:fillRef idx="0">
              <a:schemeClr val="accent1"/>
            </a:fillRef>
            <a:effectRef idx="1">
              <a:schemeClr val="accent1"/>
            </a:effectRef>
            <a:fontRef idx="minor">
              <a:schemeClr val="tx1"/>
            </a:fontRef>
          </p:style>
        </p:cxnSp>
        <p:sp>
          <p:nvSpPr>
            <p:cNvPr id="20" name="Ellipse 19"/>
            <p:cNvSpPr/>
            <p:nvPr/>
          </p:nvSpPr>
          <p:spPr>
            <a:xfrm>
              <a:off x="6169938" y="3647445"/>
              <a:ext cx="534914" cy="53491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 name="Ellipse 20"/>
            <p:cNvSpPr/>
            <p:nvPr/>
          </p:nvSpPr>
          <p:spPr>
            <a:xfrm>
              <a:off x="6348242" y="3825749"/>
              <a:ext cx="178305" cy="178305"/>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cxnSp>
        <p:nvCxnSpPr>
          <p:cNvPr id="22" name="Gerade Verbindung mit Pfeil 21"/>
          <p:cNvCxnSpPr/>
          <p:nvPr/>
        </p:nvCxnSpPr>
        <p:spPr>
          <a:xfrm rot="5400000" flipH="1" flipV="1">
            <a:off x="-759634" y="2849578"/>
            <a:ext cx="2740437" cy="19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Gerade Verbindung mit Pfeil 22"/>
          <p:cNvCxnSpPr/>
          <p:nvPr/>
        </p:nvCxnSpPr>
        <p:spPr>
          <a:xfrm>
            <a:off x="610774" y="4220781"/>
            <a:ext cx="2930417" cy="19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55" name="Gruppieren 25"/>
          <p:cNvGrpSpPr/>
          <p:nvPr/>
        </p:nvGrpSpPr>
        <p:grpSpPr>
          <a:xfrm>
            <a:off x="989750" y="1893353"/>
            <a:ext cx="1700961" cy="2042950"/>
            <a:chOff x="1444981" y="1918753"/>
            <a:chExt cx="1700961" cy="2042950"/>
          </a:xfrm>
        </p:grpSpPr>
        <p:sp>
          <p:nvSpPr>
            <p:cNvPr id="27" name="Ellipse 26"/>
            <p:cNvSpPr/>
            <p:nvPr/>
          </p:nvSpPr>
          <p:spPr>
            <a:xfrm>
              <a:off x="2578955" y="1918753"/>
              <a:ext cx="188996" cy="18899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Ellipse 27"/>
            <p:cNvSpPr/>
            <p:nvPr/>
          </p:nvSpPr>
          <p:spPr>
            <a:xfrm>
              <a:off x="1917470" y="2107749"/>
              <a:ext cx="188996" cy="18899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Ellipse 28"/>
            <p:cNvSpPr/>
            <p:nvPr/>
          </p:nvSpPr>
          <p:spPr>
            <a:xfrm>
              <a:off x="2673453" y="3394716"/>
              <a:ext cx="188996" cy="18899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Ellipse 29"/>
            <p:cNvSpPr/>
            <p:nvPr/>
          </p:nvSpPr>
          <p:spPr>
            <a:xfrm>
              <a:off x="1822972" y="3111222"/>
              <a:ext cx="188996" cy="18899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Ellipse 30"/>
            <p:cNvSpPr/>
            <p:nvPr/>
          </p:nvSpPr>
          <p:spPr>
            <a:xfrm>
              <a:off x="1444981" y="3772707"/>
              <a:ext cx="188996" cy="18899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Ellipse 31"/>
            <p:cNvSpPr/>
            <p:nvPr/>
          </p:nvSpPr>
          <p:spPr>
            <a:xfrm>
              <a:off x="2956946" y="3772707"/>
              <a:ext cx="188996" cy="18899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Ellipse 32"/>
            <p:cNvSpPr/>
            <p:nvPr/>
          </p:nvSpPr>
          <p:spPr>
            <a:xfrm>
              <a:off x="2011968" y="3300218"/>
              <a:ext cx="188996" cy="18899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5" name="Ellipse 34"/>
          <p:cNvSpPr/>
          <p:nvPr/>
        </p:nvSpPr>
        <p:spPr>
          <a:xfrm>
            <a:off x="2072120" y="3274818"/>
            <a:ext cx="762000" cy="7620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36" name="Ellipse 35"/>
          <p:cNvSpPr/>
          <p:nvPr/>
        </p:nvSpPr>
        <p:spPr>
          <a:xfrm>
            <a:off x="687769" y="2927350"/>
            <a:ext cx="1219200" cy="1219200"/>
          </a:xfrm>
          <a:prstGeom prst="ellipse">
            <a:avLst/>
          </a:prstGeom>
          <a:ln>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7" name="Ellipse 36"/>
          <p:cNvSpPr/>
          <p:nvPr/>
        </p:nvSpPr>
        <p:spPr>
          <a:xfrm>
            <a:off x="1276146" y="3021131"/>
            <a:ext cx="526228" cy="526228"/>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38" name="Ellipse 37"/>
          <p:cNvSpPr/>
          <p:nvPr/>
        </p:nvSpPr>
        <p:spPr>
          <a:xfrm>
            <a:off x="1355308" y="1555750"/>
            <a:ext cx="1065618" cy="1065618"/>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39" name="Ellipse 38"/>
          <p:cNvSpPr/>
          <p:nvPr/>
        </p:nvSpPr>
        <p:spPr>
          <a:xfrm>
            <a:off x="840169" y="3612364"/>
            <a:ext cx="457986" cy="45798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0" name="Ellipse 39"/>
          <p:cNvSpPr/>
          <p:nvPr/>
        </p:nvSpPr>
        <p:spPr>
          <a:xfrm>
            <a:off x="2122763" y="1893854"/>
            <a:ext cx="188996" cy="188996"/>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41" name="Ellipse 40"/>
          <p:cNvSpPr/>
          <p:nvPr/>
        </p:nvSpPr>
        <p:spPr>
          <a:xfrm>
            <a:off x="1461278" y="2082850"/>
            <a:ext cx="188996" cy="188996"/>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42" name="Ellipse 41"/>
          <p:cNvSpPr/>
          <p:nvPr/>
        </p:nvSpPr>
        <p:spPr>
          <a:xfrm>
            <a:off x="2217261" y="3369817"/>
            <a:ext cx="188996" cy="188996"/>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43" name="Ellipse 42"/>
          <p:cNvSpPr/>
          <p:nvPr/>
        </p:nvSpPr>
        <p:spPr>
          <a:xfrm>
            <a:off x="1366780" y="3086323"/>
            <a:ext cx="188996" cy="188996"/>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44" name="Ellipse 43"/>
          <p:cNvSpPr/>
          <p:nvPr/>
        </p:nvSpPr>
        <p:spPr>
          <a:xfrm>
            <a:off x="988789" y="3747808"/>
            <a:ext cx="188996" cy="188996"/>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5" name="Ellipse 44"/>
          <p:cNvSpPr/>
          <p:nvPr/>
        </p:nvSpPr>
        <p:spPr>
          <a:xfrm>
            <a:off x="2500754" y="3747808"/>
            <a:ext cx="188996" cy="188996"/>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46" name="Ellipse 45"/>
          <p:cNvSpPr/>
          <p:nvPr/>
        </p:nvSpPr>
        <p:spPr>
          <a:xfrm>
            <a:off x="1555776" y="3275319"/>
            <a:ext cx="188996" cy="188996"/>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50" name="Ellipse 17"/>
          <p:cNvSpPr/>
          <p:nvPr/>
        </p:nvSpPr>
        <p:spPr>
          <a:xfrm>
            <a:off x="5522356" y="3023380"/>
            <a:ext cx="178305" cy="178305"/>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51" name="Ellipse 18"/>
          <p:cNvSpPr/>
          <p:nvPr/>
        </p:nvSpPr>
        <p:spPr>
          <a:xfrm>
            <a:off x="5752093" y="3023380"/>
            <a:ext cx="178305" cy="178305"/>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52" name="Ellipse 20"/>
          <p:cNvSpPr/>
          <p:nvPr/>
        </p:nvSpPr>
        <p:spPr>
          <a:xfrm>
            <a:off x="5650240" y="3212501"/>
            <a:ext cx="178305" cy="178305"/>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53" name="TextBox 52"/>
          <p:cNvSpPr txBox="1"/>
          <p:nvPr/>
        </p:nvSpPr>
        <p:spPr>
          <a:xfrm>
            <a:off x="6424947" y="1929162"/>
            <a:ext cx="582424" cy="369332"/>
          </a:xfrm>
          <a:prstGeom prst="rect">
            <a:avLst/>
          </a:prstGeom>
          <a:noFill/>
          <a:ln>
            <a:solidFill>
              <a:srgbClr val="000000"/>
            </a:solidFill>
          </a:ln>
        </p:spPr>
        <p:txBody>
          <a:bodyPr wrap="none" rtlCol="0">
            <a:spAutoFit/>
          </a:bodyPr>
          <a:lstStyle/>
          <a:p>
            <a:r>
              <a:rPr lang="en-US" dirty="0" smtClean="0"/>
              <a:t>root</a:t>
            </a:r>
            <a:endParaRPr lang="en-US" dirty="0"/>
          </a:p>
        </p:txBody>
      </p:sp>
      <p:grpSp>
        <p:nvGrpSpPr>
          <p:cNvPr id="56" name="Group 60"/>
          <p:cNvGrpSpPr/>
          <p:nvPr/>
        </p:nvGrpSpPr>
        <p:grpSpPr>
          <a:xfrm>
            <a:off x="2526853" y="2452131"/>
            <a:ext cx="4980369" cy="991611"/>
            <a:chOff x="2526853" y="2452131"/>
            <a:chExt cx="4980369" cy="991611"/>
          </a:xfrm>
        </p:grpSpPr>
        <p:sp>
          <p:nvSpPr>
            <p:cNvPr id="49" name="TextBox 48"/>
            <p:cNvSpPr txBox="1"/>
            <p:nvPr/>
          </p:nvSpPr>
          <p:spPr>
            <a:xfrm>
              <a:off x="2526853" y="2452131"/>
              <a:ext cx="530915" cy="507831"/>
            </a:xfrm>
            <a:prstGeom prst="rect">
              <a:avLst/>
            </a:prstGeom>
            <a:noFill/>
          </p:spPr>
          <p:txBody>
            <a:bodyPr wrap="none" rtlCol="0">
              <a:spAutoFit/>
            </a:bodyPr>
            <a:lstStyle/>
            <a:p>
              <a:r>
                <a:rPr lang="en-US" sz="2700" b="1" dirty="0" smtClean="0"/>
                <a:t>…</a:t>
              </a:r>
              <a:endParaRPr lang="en-US" sz="2700" b="1" dirty="0"/>
            </a:p>
          </p:txBody>
        </p:sp>
        <p:sp>
          <p:nvSpPr>
            <p:cNvPr id="54" name="TextBox 53"/>
            <p:cNvSpPr txBox="1"/>
            <p:nvPr/>
          </p:nvSpPr>
          <p:spPr>
            <a:xfrm>
              <a:off x="6976307" y="2935911"/>
              <a:ext cx="530915" cy="507831"/>
            </a:xfrm>
            <a:prstGeom prst="rect">
              <a:avLst/>
            </a:prstGeom>
            <a:noFill/>
          </p:spPr>
          <p:txBody>
            <a:bodyPr wrap="none" rtlCol="0">
              <a:spAutoFit/>
            </a:bodyPr>
            <a:lstStyle/>
            <a:p>
              <a:r>
                <a:rPr lang="en-US" sz="2700" b="1" dirty="0" smtClean="0"/>
                <a:t>…</a:t>
              </a:r>
              <a:endParaRPr lang="en-US" sz="2700" b="1" dirty="0"/>
            </a:p>
          </p:txBody>
        </p:sp>
      </p:grpSp>
      <p:sp>
        <p:nvSpPr>
          <p:cNvPr id="65" name="TextBox 64"/>
          <p:cNvSpPr txBox="1"/>
          <p:nvPr/>
        </p:nvSpPr>
        <p:spPr>
          <a:xfrm>
            <a:off x="467979" y="764659"/>
            <a:ext cx="1647657" cy="369332"/>
          </a:xfrm>
          <a:prstGeom prst="rect">
            <a:avLst/>
          </a:prstGeom>
          <a:noFill/>
        </p:spPr>
        <p:txBody>
          <a:bodyPr wrap="none" rtlCol="0">
            <a:spAutoFit/>
          </a:bodyPr>
          <a:lstStyle/>
          <a:p>
            <a:r>
              <a:rPr lang="en-US" dirty="0" smtClean="0"/>
              <a:t>[Fukunaga’75]</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50"/>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51"/>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8"/>
                                        </p:tgtEl>
                                        <p:attrNameLst>
                                          <p:attrName>style.visibility</p:attrName>
                                        </p:attrNameLst>
                                      </p:cBhvr>
                                      <p:to>
                                        <p:strVal val="visible"/>
                                      </p:to>
                                    </p:set>
                                  </p:childTnLst>
                                </p:cTn>
                              </p:par>
                              <p:par>
                                <p:cTn id="47" presetID="1" presetClass="exit" presetSubtype="0" fill="hold" grpId="1" nodeType="withEffect">
                                  <p:stCondLst>
                                    <p:cond delay="0"/>
                                  </p:stCondLst>
                                  <p:childTnLst>
                                    <p:set>
                                      <p:cBhvr>
                                        <p:cTn id="48" dur="1" fill="hold">
                                          <p:stCondLst>
                                            <p:cond delay="0"/>
                                          </p:stCondLst>
                                        </p:cTn>
                                        <p:tgtEl>
                                          <p:spTgt spid="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50" grpId="0" animBg="1"/>
      <p:bldP spid="50" grpId="1" animBg="1"/>
      <p:bldP spid="51" grpId="0" animBg="1"/>
      <p:bldP spid="51" grpId="1" animBg="1"/>
      <p:bldP spid="52" grpId="0" animBg="1"/>
      <p:bldP spid="52"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K-means tree: query</a:t>
            </a:r>
            <a:endParaRPr lang="en-US" dirty="0"/>
          </a:p>
        </p:txBody>
      </p:sp>
      <p:cxnSp>
        <p:nvCxnSpPr>
          <p:cNvPr id="5" name="Gerade Verbindung 4"/>
          <p:cNvCxnSpPr/>
          <p:nvPr/>
        </p:nvCxnSpPr>
        <p:spPr>
          <a:xfrm rot="10800000" flipV="1">
            <a:off x="5902481" y="2310162"/>
            <a:ext cx="802371" cy="713218"/>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Gerade Verbindung 5"/>
          <p:cNvCxnSpPr>
            <a:endCxn id="9" idx="0"/>
          </p:cNvCxnSpPr>
          <p:nvPr/>
        </p:nvCxnSpPr>
        <p:spPr>
          <a:xfrm rot="5400000">
            <a:off x="6392819" y="2622195"/>
            <a:ext cx="624066" cy="0"/>
          </a:xfrm>
          <a:prstGeom prst="line">
            <a:avLst/>
          </a:prstGeom>
        </p:spPr>
        <p:style>
          <a:lnRef idx="2">
            <a:schemeClr val="accent1"/>
          </a:lnRef>
          <a:fillRef idx="0">
            <a:schemeClr val="accent1"/>
          </a:fillRef>
          <a:effectRef idx="1">
            <a:schemeClr val="accent1"/>
          </a:effectRef>
          <a:fontRef idx="minor">
            <a:schemeClr val="tx1"/>
          </a:fontRef>
        </p:style>
      </p:cxnSp>
      <p:sp>
        <p:nvSpPr>
          <p:cNvPr id="9" name="Ellipse 8"/>
          <p:cNvSpPr/>
          <p:nvPr/>
        </p:nvSpPr>
        <p:spPr>
          <a:xfrm>
            <a:off x="6437395" y="2934228"/>
            <a:ext cx="534914" cy="534914"/>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3" name="Ellipse 12"/>
          <p:cNvSpPr/>
          <p:nvPr/>
        </p:nvSpPr>
        <p:spPr>
          <a:xfrm>
            <a:off x="6516261" y="3112531"/>
            <a:ext cx="178305" cy="178305"/>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4" name="Ellipse 13"/>
          <p:cNvSpPr/>
          <p:nvPr/>
        </p:nvSpPr>
        <p:spPr>
          <a:xfrm>
            <a:off x="6745997" y="3112531"/>
            <a:ext cx="178305" cy="178305"/>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grpSp>
        <p:nvGrpSpPr>
          <p:cNvPr id="3" name="Group 56"/>
          <p:cNvGrpSpPr/>
          <p:nvPr/>
        </p:nvGrpSpPr>
        <p:grpSpPr>
          <a:xfrm>
            <a:off x="6704852" y="2310162"/>
            <a:ext cx="1337284" cy="1158980"/>
            <a:chOff x="6704852" y="2310162"/>
            <a:chExt cx="1337284" cy="1158980"/>
          </a:xfrm>
        </p:grpSpPr>
        <p:cxnSp>
          <p:nvCxnSpPr>
            <p:cNvPr id="7" name="Gerade Verbindung 6"/>
            <p:cNvCxnSpPr/>
            <p:nvPr/>
          </p:nvCxnSpPr>
          <p:spPr>
            <a:xfrm>
              <a:off x="6704852" y="2310162"/>
              <a:ext cx="891523" cy="713218"/>
            </a:xfrm>
            <a:prstGeom prst="line">
              <a:avLst/>
            </a:prstGeom>
          </p:spPr>
          <p:style>
            <a:lnRef idx="2">
              <a:schemeClr val="accent1"/>
            </a:lnRef>
            <a:fillRef idx="0">
              <a:schemeClr val="accent1"/>
            </a:fillRef>
            <a:effectRef idx="1">
              <a:schemeClr val="accent1"/>
            </a:effectRef>
            <a:fontRef idx="minor">
              <a:schemeClr val="tx1"/>
            </a:fontRef>
          </p:style>
        </p:cxnSp>
        <p:grpSp>
          <p:nvGrpSpPr>
            <p:cNvPr id="4" name="Group 54"/>
            <p:cNvGrpSpPr/>
            <p:nvPr/>
          </p:nvGrpSpPr>
          <p:grpSpPr>
            <a:xfrm>
              <a:off x="7507222" y="2934228"/>
              <a:ext cx="534914" cy="534914"/>
              <a:chOff x="7507222" y="2934228"/>
              <a:chExt cx="534914" cy="534914"/>
            </a:xfrm>
          </p:grpSpPr>
          <p:sp>
            <p:nvSpPr>
              <p:cNvPr id="10" name="Ellipse 9"/>
              <p:cNvSpPr/>
              <p:nvPr/>
            </p:nvSpPr>
            <p:spPr>
              <a:xfrm>
                <a:off x="7507222" y="2934228"/>
                <a:ext cx="534914" cy="534914"/>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5" name="Ellipse 14"/>
              <p:cNvSpPr/>
              <p:nvPr/>
            </p:nvSpPr>
            <p:spPr>
              <a:xfrm>
                <a:off x="7575802" y="3112531"/>
                <a:ext cx="178305" cy="178305"/>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6" name="Ellipse 15"/>
              <p:cNvSpPr/>
              <p:nvPr/>
            </p:nvSpPr>
            <p:spPr>
              <a:xfrm>
                <a:off x="7805538" y="3112531"/>
                <a:ext cx="178305" cy="178305"/>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cxnSp>
        <p:nvCxnSpPr>
          <p:cNvPr id="11" name="Gerade Verbindung 10"/>
          <p:cNvCxnSpPr>
            <a:stCxn id="8" idx="3"/>
          </p:cNvCxnSpPr>
          <p:nvPr/>
        </p:nvCxnSpPr>
        <p:spPr>
          <a:xfrm rot="5400000">
            <a:off x="5189261" y="3390808"/>
            <a:ext cx="345797" cy="345793"/>
          </a:xfrm>
          <a:prstGeom prst="line">
            <a:avLst/>
          </a:prstGeom>
        </p:spPr>
        <p:style>
          <a:lnRef idx="2">
            <a:schemeClr val="accent1"/>
          </a:lnRef>
          <a:fillRef idx="0">
            <a:schemeClr val="accent1"/>
          </a:fillRef>
          <a:effectRef idx="1">
            <a:schemeClr val="accent1"/>
          </a:effectRef>
          <a:fontRef idx="minor">
            <a:schemeClr val="tx1"/>
          </a:fontRef>
        </p:style>
      </p:cxnSp>
      <p:sp>
        <p:nvSpPr>
          <p:cNvPr id="17" name="Ellipse 16"/>
          <p:cNvSpPr/>
          <p:nvPr/>
        </p:nvSpPr>
        <p:spPr>
          <a:xfrm>
            <a:off x="4743501" y="3647445"/>
            <a:ext cx="534914" cy="534914"/>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8" name="Ellipse 17"/>
          <p:cNvSpPr/>
          <p:nvPr/>
        </p:nvSpPr>
        <p:spPr>
          <a:xfrm>
            <a:off x="4822367" y="3825749"/>
            <a:ext cx="178305" cy="178305"/>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9" name="Ellipse 18"/>
          <p:cNvSpPr/>
          <p:nvPr/>
        </p:nvSpPr>
        <p:spPr>
          <a:xfrm>
            <a:off x="5052104" y="3825749"/>
            <a:ext cx="178305" cy="178305"/>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cxnSp>
        <p:nvCxnSpPr>
          <p:cNvPr id="12" name="Gerade Verbindung 11"/>
          <p:cNvCxnSpPr>
            <a:stCxn id="8" idx="5"/>
          </p:cNvCxnSpPr>
          <p:nvPr/>
        </p:nvCxnSpPr>
        <p:spPr>
          <a:xfrm rot="16200000" flipH="1">
            <a:off x="5913294" y="3390808"/>
            <a:ext cx="345800" cy="345793"/>
          </a:xfrm>
          <a:prstGeom prst="line">
            <a:avLst/>
          </a:prstGeom>
        </p:spPr>
        <p:style>
          <a:lnRef idx="2">
            <a:schemeClr val="accent1"/>
          </a:lnRef>
          <a:fillRef idx="0">
            <a:schemeClr val="accent1"/>
          </a:fillRef>
          <a:effectRef idx="1">
            <a:schemeClr val="accent1"/>
          </a:effectRef>
          <a:fontRef idx="minor">
            <a:schemeClr val="tx1"/>
          </a:fontRef>
        </p:style>
      </p:cxnSp>
      <p:sp>
        <p:nvSpPr>
          <p:cNvPr id="20" name="Ellipse 19"/>
          <p:cNvSpPr/>
          <p:nvPr/>
        </p:nvSpPr>
        <p:spPr>
          <a:xfrm>
            <a:off x="6169938" y="3647445"/>
            <a:ext cx="534914" cy="53491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 name="Ellipse 20"/>
          <p:cNvSpPr/>
          <p:nvPr/>
        </p:nvSpPr>
        <p:spPr>
          <a:xfrm>
            <a:off x="6348242" y="3825749"/>
            <a:ext cx="178305" cy="178305"/>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cxnSp>
        <p:nvCxnSpPr>
          <p:cNvPr id="22" name="Gerade Verbindung mit Pfeil 21"/>
          <p:cNvCxnSpPr/>
          <p:nvPr/>
        </p:nvCxnSpPr>
        <p:spPr>
          <a:xfrm rot="5400000" flipH="1" flipV="1">
            <a:off x="-759634" y="2849578"/>
            <a:ext cx="2740437" cy="19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Gerade Verbindung mit Pfeil 22"/>
          <p:cNvCxnSpPr/>
          <p:nvPr/>
        </p:nvCxnSpPr>
        <p:spPr>
          <a:xfrm>
            <a:off x="610774" y="4220781"/>
            <a:ext cx="2930417" cy="19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24" name="Gruppieren 25"/>
          <p:cNvGrpSpPr/>
          <p:nvPr/>
        </p:nvGrpSpPr>
        <p:grpSpPr>
          <a:xfrm>
            <a:off x="989750" y="1893353"/>
            <a:ext cx="1700961" cy="2042950"/>
            <a:chOff x="1444981" y="1918753"/>
            <a:chExt cx="1700961" cy="2042950"/>
          </a:xfrm>
        </p:grpSpPr>
        <p:sp>
          <p:nvSpPr>
            <p:cNvPr id="27" name="Ellipse 26"/>
            <p:cNvSpPr/>
            <p:nvPr/>
          </p:nvSpPr>
          <p:spPr>
            <a:xfrm>
              <a:off x="2578955" y="1918753"/>
              <a:ext cx="188996" cy="18899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Ellipse 27"/>
            <p:cNvSpPr/>
            <p:nvPr/>
          </p:nvSpPr>
          <p:spPr>
            <a:xfrm>
              <a:off x="1917470" y="2107749"/>
              <a:ext cx="188996" cy="18899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Ellipse 28"/>
            <p:cNvSpPr/>
            <p:nvPr/>
          </p:nvSpPr>
          <p:spPr>
            <a:xfrm>
              <a:off x="2673453" y="3394716"/>
              <a:ext cx="188996" cy="18899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Ellipse 29"/>
            <p:cNvSpPr/>
            <p:nvPr/>
          </p:nvSpPr>
          <p:spPr>
            <a:xfrm>
              <a:off x="1822972" y="3111222"/>
              <a:ext cx="188996" cy="18899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Ellipse 30"/>
            <p:cNvSpPr/>
            <p:nvPr/>
          </p:nvSpPr>
          <p:spPr>
            <a:xfrm>
              <a:off x="1444981" y="3772707"/>
              <a:ext cx="188996" cy="18899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Ellipse 31"/>
            <p:cNvSpPr/>
            <p:nvPr/>
          </p:nvSpPr>
          <p:spPr>
            <a:xfrm>
              <a:off x="2956946" y="3772707"/>
              <a:ext cx="188996" cy="18899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Ellipse 32"/>
            <p:cNvSpPr/>
            <p:nvPr/>
          </p:nvSpPr>
          <p:spPr>
            <a:xfrm>
              <a:off x="2011968" y="3300218"/>
              <a:ext cx="188996" cy="18899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5" name="Ellipse 34"/>
          <p:cNvSpPr/>
          <p:nvPr/>
        </p:nvSpPr>
        <p:spPr>
          <a:xfrm>
            <a:off x="2072120" y="3274818"/>
            <a:ext cx="762000" cy="7620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8" name="Ellipse 7"/>
          <p:cNvSpPr/>
          <p:nvPr/>
        </p:nvSpPr>
        <p:spPr>
          <a:xfrm>
            <a:off x="5456719" y="2934228"/>
            <a:ext cx="534914" cy="534914"/>
          </a:xfrm>
          <a:prstGeom prst="ellipse">
            <a:avLst/>
          </a:prstGeom>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6" name="Ellipse 35"/>
          <p:cNvSpPr/>
          <p:nvPr/>
        </p:nvSpPr>
        <p:spPr>
          <a:xfrm>
            <a:off x="687769" y="2927350"/>
            <a:ext cx="1219200" cy="1219200"/>
          </a:xfrm>
          <a:prstGeom prst="ellipse">
            <a:avLst/>
          </a:prstGeom>
          <a:ln>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7" name="Ellipse 36"/>
          <p:cNvSpPr/>
          <p:nvPr/>
        </p:nvSpPr>
        <p:spPr>
          <a:xfrm>
            <a:off x="1276146" y="3021131"/>
            <a:ext cx="526228" cy="526228"/>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38" name="Ellipse 37"/>
          <p:cNvSpPr/>
          <p:nvPr/>
        </p:nvSpPr>
        <p:spPr>
          <a:xfrm>
            <a:off x="1355308" y="1555750"/>
            <a:ext cx="1065618" cy="1065618"/>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39" name="Ellipse 38"/>
          <p:cNvSpPr/>
          <p:nvPr/>
        </p:nvSpPr>
        <p:spPr>
          <a:xfrm>
            <a:off x="840169" y="3612364"/>
            <a:ext cx="457986" cy="45798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0" name="Ellipse 39"/>
          <p:cNvSpPr/>
          <p:nvPr/>
        </p:nvSpPr>
        <p:spPr>
          <a:xfrm>
            <a:off x="2122763" y="1893854"/>
            <a:ext cx="188996" cy="188996"/>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41" name="Ellipse 40"/>
          <p:cNvSpPr/>
          <p:nvPr/>
        </p:nvSpPr>
        <p:spPr>
          <a:xfrm>
            <a:off x="1461278" y="2082850"/>
            <a:ext cx="188996" cy="188996"/>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42" name="Ellipse 41"/>
          <p:cNvSpPr/>
          <p:nvPr/>
        </p:nvSpPr>
        <p:spPr>
          <a:xfrm>
            <a:off x="2217261" y="3369817"/>
            <a:ext cx="188996" cy="188996"/>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43" name="Ellipse 42"/>
          <p:cNvSpPr/>
          <p:nvPr/>
        </p:nvSpPr>
        <p:spPr>
          <a:xfrm>
            <a:off x="1366780" y="3086323"/>
            <a:ext cx="188996" cy="188996"/>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44" name="Ellipse 43"/>
          <p:cNvSpPr/>
          <p:nvPr/>
        </p:nvSpPr>
        <p:spPr>
          <a:xfrm>
            <a:off x="988789" y="3747808"/>
            <a:ext cx="188996" cy="188996"/>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5" name="Ellipse 44"/>
          <p:cNvSpPr/>
          <p:nvPr/>
        </p:nvSpPr>
        <p:spPr>
          <a:xfrm>
            <a:off x="2500754" y="3747808"/>
            <a:ext cx="188996" cy="188996"/>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46" name="Ellipse 45"/>
          <p:cNvSpPr/>
          <p:nvPr/>
        </p:nvSpPr>
        <p:spPr>
          <a:xfrm>
            <a:off x="1555776" y="3275319"/>
            <a:ext cx="188996" cy="188996"/>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53" name="TextBox 52"/>
          <p:cNvSpPr txBox="1"/>
          <p:nvPr/>
        </p:nvSpPr>
        <p:spPr>
          <a:xfrm>
            <a:off x="6424947" y="1929162"/>
            <a:ext cx="582424" cy="369332"/>
          </a:xfrm>
          <a:prstGeom prst="rect">
            <a:avLst/>
          </a:prstGeom>
          <a:noFill/>
          <a:ln>
            <a:solidFill>
              <a:srgbClr val="000000"/>
            </a:solidFill>
          </a:ln>
        </p:spPr>
        <p:txBody>
          <a:bodyPr wrap="none" rtlCol="0">
            <a:spAutoFit/>
          </a:bodyPr>
          <a:lstStyle/>
          <a:p>
            <a:r>
              <a:rPr lang="en-US" dirty="0" smtClean="0"/>
              <a:t>root</a:t>
            </a:r>
            <a:endParaRPr lang="en-US" dirty="0"/>
          </a:p>
        </p:txBody>
      </p:sp>
      <p:grpSp>
        <p:nvGrpSpPr>
          <p:cNvPr id="25" name="Group 60"/>
          <p:cNvGrpSpPr/>
          <p:nvPr/>
        </p:nvGrpSpPr>
        <p:grpSpPr>
          <a:xfrm>
            <a:off x="2526853" y="2452131"/>
            <a:ext cx="4980369" cy="991611"/>
            <a:chOff x="2526853" y="2452131"/>
            <a:chExt cx="4980369" cy="991611"/>
          </a:xfrm>
        </p:grpSpPr>
        <p:sp>
          <p:nvSpPr>
            <p:cNvPr id="49" name="TextBox 48"/>
            <p:cNvSpPr txBox="1"/>
            <p:nvPr/>
          </p:nvSpPr>
          <p:spPr>
            <a:xfrm>
              <a:off x="2526853" y="2452131"/>
              <a:ext cx="530915" cy="507831"/>
            </a:xfrm>
            <a:prstGeom prst="rect">
              <a:avLst/>
            </a:prstGeom>
            <a:noFill/>
          </p:spPr>
          <p:txBody>
            <a:bodyPr wrap="none" rtlCol="0">
              <a:spAutoFit/>
            </a:bodyPr>
            <a:lstStyle/>
            <a:p>
              <a:r>
                <a:rPr lang="en-US" sz="2700" b="1" dirty="0" smtClean="0"/>
                <a:t>…</a:t>
              </a:r>
              <a:endParaRPr lang="en-US" sz="2700" b="1" dirty="0"/>
            </a:p>
          </p:txBody>
        </p:sp>
        <p:sp>
          <p:nvSpPr>
            <p:cNvPr id="54" name="TextBox 53"/>
            <p:cNvSpPr txBox="1"/>
            <p:nvPr/>
          </p:nvSpPr>
          <p:spPr>
            <a:xfrm>
              <a:off x="6976307" y="2935911"/>
              <a:ext cx="530915" cy="507831"/>
            </a:xfrm>
            <a:prstGeom prst="rect">
              <a:avLst/>
            </a:prstGeom>
            <a:noFill/>
          </p:spPr>
          <p:txBody>
            <a:bodyPr wrap="none" rtlCol="0">
              <a:spAutoFit/>
            </a:bodyPr>
            <a:lstStyle/>
            <a:p>
              <a:r>
                <a:rPr lang="en-US" sz="2700" b="1" dirty="0" smtClean="0"/>
                <a:t>…</a:t>
              </a:r>
              <a:endParaRPr lang="en-US" sz="2700" b="1" dirty="0"/>
            </a:p>
          </p:txBody>
        </p:sp>
      </p:grpSp>
      <p:sp>
        <p:nvSpPr>
          <p:cNvPr id="65" name="TextBox 64"/>
          <p:cNvSpPr txBox="1"/>
          <p:nvPr/>
        </p:nvSpPr>
        <p:spPr>
          <a:xfrm>
            <a:off x="467979" y="764659"/>
            <a:ext cx="1647657" cy="369332"/>
          </a:xfrm>
          <a:prstGeom prst="rect">
            <a:avLst/>
          </a:prstGeom>
          <a:noFill/>
        </p:spPr>
        <p:txBody>
          <a:bodyPr wrap="none" rtlCol="0">
            <a:spAutoFit/>
          </a:bodyPr>
          <a:lstStyle/>
          <a:p>
            <a:r>
              <a:rPr lang="en-US" dirty="0" smtClean="0"/>
              <a:t>[Fukunaga’75]</a:t>
            </a:r>
            <a:endParaRPr lang="en-US" dirty="0"/>
          </a:p>
        </p:txBody>
      </p:sp>
      <p:grpSp>
        <p:nvGrpSpPr>
          <p:cNvPr id="26" name="Group 61"/>
          <p:cNvGrpSpPr/>
          <p:nvPr/>
        </p:nvGrpSpPr>
        <p:grpSpPr>
          <a:xfrm>
            <a:off x="1461278" y="3456417"/>
            <a:ext cx="472507" cy="369332"/>
            <a:chOff x="989750" y="2507457"/>
            <a:chExt cx="472507" cy="369332"/>
          </a:xfrm>
        </p:grpSpPr>
        <p:sp>
          <p:nvSpPr>
            <p:cNvPr id="60" name="Ellipse 23"/>
            <p:cNvSpPr/>
            <p:nvPr/>
          </p:nvSpPr>
          <p:spPr>
            <a:xfrm>
              <a:off x="989750" y="2621368"/>
              <a:ext cx="188996" cy="188996"/>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b="1"/>
            </a:p>
          </p:txBody>
        </p:sp>
        <p:sp>
          <p:nvSpPr>
            <p:cNvPr id="61" name="Textfeld 24"/>
            <p:cNvSpPr txBox="1"/>
            <p:nvPr/>
          </p:nvSpPr>
          <p:spPr>
            <a:xfrm>
              <a:off x="1149213" y="2507457"/>
              <a:ext cx="313044" cy="369332"/>
            </a:xfrm>
            <a:prstGeom prst="rect">
              <a:avLst/>
            </a:prstGeom>
            <a:noFill/>
          </p:spPr>
          <p:txBody>
            <a:bodyPr wrap="none" rtlCol="0">
              <a:spAutoFit/>
            </a:bodyPr>
            <a:lstStyle/>
            <a:p>
              <a:r>
                <a:rPr lang="en-US" dirty="0" err="1" smtClean="0"/>
                <a:t>q</a:t>
              </a:r>
              <a:endParaRPr lang="en-US" dirty="0"/>
            </a:p>
          </p:txBody>
        </p:sp>
      </p:grpSp>
      <p:sp>
        <p:nvSpPr>
          <p:cNvPr id="63" name="TextBox 62"/>
          <p:cNvSpPr txBox="1"/>
          <p:nvPr/>
        </p:nvSpPr>
        <p:spPr>
          <a:xfrm>
            <a:off x="3418359" y="1136412"/>
            <a:ext cx="1454808" cy="369332"/>
          </a:xfrm>
          <a:prstGeom prst="rect">
            <a:avLst/>
          </a:prstGeom>
          <a:noFill/>
        </p:spPr>
        <p:txBody>
          <a:bodyPr wrap="none" rtlCol="0">
            <a:spAutoFit/>
          </a:bodyPr>
          <a:lstStyle/>
          <a:p>
            <a:r>
              <a:rPr lang="en-US" dirty="0" smtClean="0"/>
              <a:t>query result:</a:t>
            </a:r>
            <a:endParaRPr lang="en-US" dirty="0"/>
          </a:p>
        </p:txBody>
      </p:sp>
      <p:grpSp>
        <p:nvGrpSpPr>
          <p:cNvPr id="34" name="Group 66"/>
          <p:cNvGrpSpPr/>
          <p:nvPr/>
        </p:nvGrpSpPr>
        <p:grpSpPr>
          <a:xfrm>
            <a:off x="4970677" y="1248818"/>
            <a:ext cx="433442" cy="178305"/>
            <a:chOff x="4733214" y="4559827"/>
            <a:chExt cx="433442" cy="178305"/>
          </a:xfrm>
        </p:grpSpPr>
        <p:sp>
          <p:nvSpPr>
            <p:cNvPr id="64" name="Ellipse 17"/>
            <p:cNvSpPr/>
            <p:nvPr/>
          </p:nvSpPr>
          <p:spPr>
            <a:xfrm>
              <a:off x="4733214" y="4559827"/>
              <a:ext cx="178305" cy="178305"/>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6" name="Ellipse 18"/>
            <p:cNvSpPr/>
            <p:nvPr/>
          </p:nvSpPr>
          <p:spPr>
            <a:xfrm>
              <a:off x="4988351" y="4559827"/>
              <a:ext cx="178305" cy="178305"/>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grpSp>
      <p:sp>
        <p:nvSpPr>
          <p:cNvPr id="68" name="Ellipse 20"/>
          <p:cNvSpPr/>
          <p:nvPr/>
        </p:nvSpPr>
        <p:spPr>
          <a:xfrm>
            <a:off x="5506205" y="1251340"/>
            <a:ext cx="178305" cy="178305"/>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nvGrpSpPr>
          <p:cNvPr id="47" name="Group 71"/>
          <p:cNvGrpSpPr/>
          <p:nvPr/>
        </p:nvGrpSpPr>
        <p:grpSpPr>
          <a:xfrm>
            <a:off x="5810619" y="1248818"/>
            <a:ext cx="471541" cy="178305"/>
            <a:chOff x="5535056" y="4559827"/>
            <a:chExt cx="471541" cy="178305"/>
          </a:xfrm>
        </p:grpSpPr>
        <p:sp>
          <p:nvSpPr>
            <p:cNvPr id="70" name="Ellipse 12"/>
            <p:cNvSpPr/>
            <p:nvPr/>
          </p:nvSpPr>
          <p:spPr>
            <a:xfrm>
              <a:off x="5535056" y="4559827"/>
              <a:ext cx="178305" cy="178305"/>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1" name="Ellipse 13"/>
            <p:cNvSpPr/>
            <p:nvPr/>
          </p:nvSpPr>
          <p:spPr>
            <a:xfrm>
              <a:off x="5828292" y="4559827"/>
              <a:ext cx="178305" cy="178305"/>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anim calcmode="lin" valueType="num">
                                      <p:cBhvr>
                                        <p:cTn id="8" dur="500" fill="hold"/>
                                        <p:tgtEl>
                                          <p:spTgt spid="26"/>
                                        </p:tgtEl>
                                        <p:attrNameLst>
                                          <p:attrName>ppt_x</p:attrName>
                                        </p:attrNameLst>
                                      </p:cBhvr>
                                      <p:tavLst>
                                        <p:tav tm="0">
                                          <p:val>
                                            <p:strVal val="#ppt_x"/>
                                          </p:val>
                                        </p:tav>
                                        <p:tav tm="100000">
                                          <p:val>
                                            <p:strVal val="#ppt_x"/>
                                          </p:val>
                                        </p:tav>
                                      </p:tavLst>
                                    </p:anim>
                                    <p:anim calcmode="lin" valueType="num">
                                      <p:cBhvr>
                                        <p:cTn id="9" dur="450" decel="100000" fill="hold"/>
                                        <p:tgtEl>
                                          <p:spTgt spid="26"/>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2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mph" presetSubtype="2" fill="hold" grpId="0" nodeType="clickEffect">
                                  <p:stCondLst>
                                    <p:cond delay="0"/>
                                  </p:stCondLst>
                                  <p:childTnLst>
                                    <p:animClr clrSpc="rgb">
                                      <p:cBhvr>
                                        <p:cTn id="14" dur="500" fill="hold"/>
                                        <p:tgtEl>
                                          <p:spTgt spid="53"/>
                                        </p:tgtEl>
                                        <p:attrNameLst>
                                          <p:attrName>fillcolor</p:attrName>
                                        </p:attrNameLst>
                                      </p:cBhvr>
                                      <p:to>
                                        <a:schemeClr val="accent2"/>
                                      </p:to>
                                    </p:animClr>
                                    <p:set>
                                      <p:cBhvr>
                                        <p:cTn id="15" dur="500" fill="hold"/>
                                        <p:tgtEl>
                                          <p:spTgt spid="53"/>
                                        </p:tgtEl>
                                        <p:attrNameLst>
                                          <p:attrName>fill.type</p:attrName>
                                        </p:attrNameLst>
                                      </p:cBhvr>
                                      <p:to>
                                        <p:strVal val="solid"/>
                                      </p:to>
                                    </p:set>
                                    <p:set>
                                      <p:cBhvr>
                                        <p:cTn id="16" dur="500" fill="hold"/>
                                        <p:tgtEl>
                                          <p:spTgt spid="53"/>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 presetClass="emph" presetSubtype="2" fill="hold" nodeType="clickEffect">
                                  <p:stCondLst>
                                    <p:cond delay="0"/>
                                  </p:stCondLst>
                                  <p:childTnLst>
                                    <p:animClr clrSpc="rgb">
                                      <p:cBhvr>
                                        <p:cTn id="20" dur="500" fill="hold"/>
                                        <p:tgtEl>
                                          <p:spTgt spid="36"/>
                                        </p:tgtEl>
                                        <p:attrNameLst>
                                          <p:attrName>fillcolor</p:attrName>
                                        </p:attrNameLst>
                                      </p:cBhvr>
                                      <p:to>
                                        <a:schemeClr val="accent2"/>
                                      </p:to>
                                    </p:animClr>
                                    <p:set>
                                      <p:cBhvr>
                                        <p:cTn id="21" dur="500" fill="hold"/>
                                        <p:tgtEl>
                                          <p:spTgt spid="36"/>
                                        </p:tgtEl>
                                        <p:attrNameLst>
                                          <p:attrName>fill.type</p:attrName>
                                        </p:attrNameLst>
                                      </p:cBhvr>
                                      <p:to>
                                        <p:strVal val="solid"/>
                                      </p:to>
                                    </p:set>
                                    <p:set>
                                      <p:cBhvr>
                                        <p:cTn id="22" dur="500" fill="hold"/>
                                        <p:tgtEl>
                                          <p:spTgt spid="36"/>
                                        </p:tgtEl>
                                        <p:attrNameLst>
                                          <p:attrName>fill.on</p:attrName>
                                        </p:attrNameLst>
                                      </p:cBhvr>
                                      <p:to>
                                        <p:strVal val="true"/>
                                      </p:to>
                                    </p:set>
                                  </p:childTnLst>
                                </p:cTn>
                              </p:par>
                              <p:par>
                                <p:cTn id="23" presetID="1" presetClass="emph" presetSubtype="2" fill="hold" nodeType="withEffect">
                                  <p:stCondLst>
                                    <p:cond delay="0"/>
                                  </p:stCondLst>
                                  <p:childTnLst>
                                    <p:animClr clrSpc="rgb">
                                      <p:cBhvr>
                                        <p:cTn id="24" dur="500" fill="hold"/>
                                        <p:tgtEl>
                                          <p:spTgt spid="53"/>
                                        </p:tgtEl>
                                        <p:attrNameLst>
                                          <p:attrName>fillcolor</p:attrName>
                                        </p:attrNameLst>
                                      </p:cBhvr>
                                      <p:to>
                                        <a:schemeClr val="bg1"/>
                                      </p:to>
                                    </p:animClr>
                                    <p:set>
                                      <p:cBhvr>
                                        <p:cTn id="25" dur="500" fill="hold"/>
                                        <p:tgtEl>
                                          <p:spTgt spid="53"/>
                                        </p:tgtEl>
                                        <p:attrNameLst>
                                          <p:attrName>fill.type</p:attrName>
                                        </p:attrNameLst>
                                      </p:cBhvr>
                                      <p:to>
                                        <p:strVal val="solid"/>
                                      </p:to>
                                    </p:set>
                                    <p:set>
                                      <p:cBhvr>
                                        <p:cTn id="26" dur="500" fill="hold"/>
                                        <p:tgtEl>
                                          <p:spTgt spid="53"/>
                                        </p:tgtEl>
                                        <p:attrNameLst>
                                          <p:attrName>fill.on</p:attrName>
                                        </p:attrNameLst>
                                      </p:cBhvr>
                                      <p:to>
                                        <p:strVal val="true"/>
                                      </p:to>
                                    </p:set>
                                  </p:childTnLst>
                                </p:cTn>
                              </p:par>
                              <p:par>
                                <p:cTn id="27" presetID="1" presetClass="emph" presetSubtype="2" fill="hold" nodeType="withEffect">
                                  <p:stCondLst>
                                    <p:cond delay="0"/>
                                  </p:stCondLst>
                                  <p:childTnLst>
                                    <p:animClr clrSpc="rgb">
                                      <p:cBhvr>
                                        <p:cTn id="28" dur="500" fill="hold"/>
                                        <p:tgtEl>
                                          <p:spTgt spid="8"/>
                                        </p:tgtEl>
                                        <p:attrNameLst>
                                          <p:attrName>fillcolor</p:attrName>
                                        </p:attrNameLst>
                                      </p:cBhvr>
                                      <p:to>
                                        <a:schemeClr val="accent2"/>
                                      </p:to>
                                    </p:animClr>
                                    <p:set>
                                      <p:cBhvr>
                                        <p:cTn id="29" dur="500" fill="hold"/>
                                        <p:tgtEl>
                                          <p:spTgt spid="8"/>
                                        </p:tgtEl>
                                        <p:attrNameLst>
                                          <p:attrName>fill.type</p:attrName>
                                        </p:attrNameLst>
                                      </p:cBhvr>
                                      <p:to>
                                        <p:strVal val="solid"/>
                                      </p:to>
                                    </p:set>
                                    <p:set>
                                      <p:cBhvr>
                                        <p:cTn id="30" dur="500" fill="hold"/>
                                        <p:tgtEl>
                                          <p:spTgt spid="8"/>
                                        </p:tgtEl>
                                        <p:attrNameLst>
                                          <p:attrName>fill.on</p:attrName>
                                        </p:attrNameLst>
                                      </p:cBhvr>
                                      <p:to>
                                        <p:strVal val="true"/>
                                      </p:to>
                                    </p:set>
                                  </p:childTnLst>
                                </p:cTn>
                              </p:par>
                            </p:childTnLst>
                          </p:cTn>
                        </p:par>
                      </p:childTnLst>
                    </p:cTn>
                  </p:par>
                  <p:par>
                    <p:cTn id="31" fill="hold">
                      <p:stCondLst>
                        <p:cond delay="indefinite"/>
                      </p:stCondLst>
                      <p:childTnLst>
                        <p:par>
                          <p:cTn id="32" fill="hold">
                            <p:stCondLst>
                              <p:cond delay="0"/>
                            </p:stCondLst>
                            <p:childTnLst>
                              <p:par>
                                <p:cTn id="33" presetID="1" presetClass="emph" presetSubtype="2" fill="hold" nodeType="clickEffect">
                                  <p:stCondLst>
                                    <p:cond delay="0"/>
                                  </p:stCondLst>
                                  <p:childTnLst>
                                    <p:animClr clrSpc="rgb">
                                      <p:cBhvr>
                                        <p:cTn id="34" dur="500" fill="hold"/>
                                        <p:tgtEl>
                                          <p:spTgt spid="37"/>
                                        </p:tgtEl>
                                        <p:attrNameLst>
                                          <p:attrName>fillcolor</p:attrName>
                                        </p:attrNameLst>
                                      </p:cBhvr>
                                      <p:to>
                                        <a:schemeClr val="accent2"/>
                                      </p:to>
                                    </p:animClr>
                                    <p:set>
                                      <p:cBhvr>
                                        <p:cTn id="35" dur="500" fill="hold"/>
                                        <p:tgtEl>
                                          <p:spTgt spid="37"/>
                                        </p:tgtEl>
                                        <p:attrNameLst>
                                          <p:attrName>fill.type</p:attrName>
                                        </p:attrNameLst>
                                      </p:cBhvr>
                                      <p:to>
                                        <p:strVal val="solid"/>
                                      </p:to>
                                    </p:set>
                                    <p:set>
                                      <p:cBhvr>
                                        <p:cTn id="36" dur="500" fill="hold"/>
                                        <p:tgtEl>
                                          <p:spTgt spid="37"/>
                                        </p:tgtEl>
                                        <p:attrNameLst>
                                          <p:attrName>fill.on</p:attrName>
                                        </p:attrNameLst>
                                      </p:cBhvr>
                                      <p:to>
                                        <p:strVal val="true"/>
                                      </p:to>
                                    </p:set>
                                  </p:childTnLst>
                                </p:cTn>
                              </p:par>
                              <p:par>
                                <p:cTn id="37" presetID="1" presetClass="emph" presetSubtype="2" fill="hold" nodeType="withEffect">
                                  <p:stCondLst>
                                    <p:cond delay="0"/>
                                  </p:stCondLst>
                                  <p:childTnLst>
                                    <p:animClr clrSpc="rgb">
                                      <p:cBhvr>
                                        <p:cTn id="38" dur="500" fill="hold"/>
                                        <p:tgtEl>
                                          <p:spTgt spid="17"/>
                                        </p:tgtEl>
                                        <p:attrNameLst>
                                          <p:attrName>fillcolor</p:attrName>
                                        </p:attrNameLst>
                                      </p:cBhvr>
                                      <p:to>
                                        <a:schemeClr val="accent2"/>
                                      </p:to>
                                    </p:animClr>
                                    <p:set>
                                      <p:cBhvr>
                                        <p:cTn id="39" dur="500" fill="hold"/>
                                        <p:tgtEl>
                                          <p:spTgt spid="17"/>
                                        </p:tgtEl>
                                        <p:attrNameLst>
                                          <p:attrName>fill.type</p:attrName>
                                        </p:attrNameLst>
                                      </p:cBhvr>
                                      <p:to>
                                        <p:strVal val="solid"/>
                                      </p:to>
                                    </p:set>
                                    <p:set>
                                      <p:cBhvr>
                                        <p:cTn id="40" dur="500" fill="hold"/>
                                        <p:tgtEl>
                                          <p:spTgt spid="17"/>
                                        </p:tgtEl>
                                        <p:attrNameLst>
                                          <p:attrName>fill.on</p:attrName>
                                        </p:attrNameLst>
                                      </p:cBhvr>
                                      <p:to>
                                        <p:strVal val="true"/>
                                      </p:to>
                                    </p:set>
                                  </p:childTnLst>
                                </p:cTn>
                              </p:par>
                              <p:par>
                                <p:cTn id="41" presetID="1" presetClass="emph" presetSubtype="2" fill="hold" nodeType="withEffect">
                                  <p:stCondLst>
                                    <p:cond delay="0"/>
                                  </p:stCondLst>
                                  <p:childTnLst>
                                    <p:animClr clrSpc="rgb">
                                      <p:cBhvr>
                                        <p:cTn id="42" dur="500" fill="hold"/>
                                        <p:tgtEl>
                                          <p:spTgt spid="36"/>
                                        </p:tgtEl>
                                        <p:attrNameLst>
                                          <p:attrName>fillcolor</p:attrName>
                                        </p:attrNameLst>
                                      </p:cBhvr>
                                      <p:to>
                                        <a:schemeClr val="bg1"/>
                                      </p:to>
                                    </p:animClr>
                                    <p:set>
                                      <p:cBhvr>
                                        <p:cTn id="43" dur="500" fill="hold"/>
                                        <p:tgtEl>
                                          <p:spTgt spid="36"/>
                                        </p:tgtEl>
                                        <p:attrNameLst>
                                          <p:attrName>fill.type</p:attrName>
                                        </p:attrNameLst>
                                      </p:cBhvr>
                                      <p:to>
                                        <p:strVal val="solid"/>
                                      </p:to>
                                    </p:set>
                                    <p:set>
                                      <p:cBhvr>
                                        <p:cTn id="44" dur="500" fill="hold"/>
                                        <p:tgtEl>
                                          <p:spTgt spid="36"/>
                                        </p:tgtEl>
                                        <p:attrNameLst>
                                          <p:attrName>fill.on</p:attrName>
                                        </p:attrNameLst>
                                      </p:cBhvr>
                                      <p:to>
                                        <p:strVal val="true"/>
                                      </p:to>
                                    </p:set>
                                  </p:childTnLst>
                                </p:cTn>
                              </p:par>
                              <p:par>
                                <p:cTn id="45" presetID="1" presetClass="emph" presetSubtype="2" fill="hold" nodeType="withEffect">
                                  <p:stCondLst>
                                    <p:cond delay="0"/>
                                  </p:stCondLst>
                                  <p:childTnLst>
                                    <p:animClr clrSpc="rgb">
                                      <p:cBhvr>
                                        <p:cTn id="46" dur="500" fill="hold"/>
                                        <p:tgtEl>
                                          <p:spTgt spid="8"/>
                                        </p:tgtEl>
                                        <p:attrNameLst>
                                          <p:attrName>fillcolor</p:attrName>
                                        </p:attrNameLst>
                                      </p:cBhvr>
                                      <p:to>
                                        <a:schemeClr val="bg1"/>
                                      </p:to>
                                    </p:animClr>
                                    <p:set>
                                      <p:cBhvr>
                                        <p:cTn id="47" dur="500" fill="hold"/>
                                        <p:tgtEl>
                                          <p:spTgt spid="8"/>
                                        </p:tgtEl>
                                        <p:attrNameLst>
                                          <p:attrName>fill.type</p:attrName>
                                        </p:attrNameLst>
                                      </p:cBhvr>
                                      <p:to>
                                        <p:strVal val="solid"/>
                                      </p:to>
                                    </p:set>
                                    <p:set>
                                      <p:cBhvr>
                                        <p:cTn id="48" dur="500" fill="hold"/>
                                        <p:tgtEl>
                                          <p:spTgt spid="8"/>
                                        </p:tgtEl>
                                        <p:attrNameLst>
                                          <p:attrName>fill.on</p:attrName>
                                        </p:attrNameLst>
                                      </p:cBhvr>
                                      <p:to>
                                        <p:strVal val="tru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mph" presetSubtype="2" fill="hold" nodeType="clickEffect">
                                  <p:stCondLst>
                                    <p:cond delay="0"/>
                                  </p:stCondLst>
                                  <p:childTnLst>
                                    <p:animClr clrSpc="rgb">
                                      <p:cBhvr>
                                        <p:cTn id="56" dur="500" fill="hold"/>
                                        <p:tgtEl>
                                          <p:spTgt spid="39"/>
                                        </p:tgtEl>
                                        <p:attrNameLst>
                                          <p:attrName>fillcolor</p:attrName>
                                        </p:attrNameLst>
                                      </p:cBhvr>
                                      <p:to>
                                        <a:schemeClr val="accent2"/>
                                      </p:to>
                                    </p:animClr>
                                    <p:set>
                                      <p:cBhvr>
                                        <p:cTn id="57" dur="500" fill="hold"/>
                                        <p:tgtEl>
                                          <p:spTgt spid="39"/>
                                        </p:tgtEl>
                                        <p:attrNameLst>
                                          <p:attrName>fill.type</p:attrName>
                                        </p:attrNameLst>
                                      </p:cBhvr>
                                      <p:to>
                                        <p:strVal val="solid"/>
                                      </p:to>
                                    </p:set>
                                    <p:set>
                                      <p:cBhvr>
                                        <p:cTn id="58" dur="500" fill="hold"/>
                                        <p:tgtEl>
                                          <p:spTgt spid="39"/>
                                        </p:tgtEl>
                                        <p:attrNameLst>
                                          <p:attrName>fill.on</p:attrName>
                                        </p:attrNameLst>
                                      </p:cBhvr>
                                      <p:to>
                                        <p:strVal val="true"/>
                                      </p:to>
                                    </p:set>
                                  </p:childTnLst>
                                </p:cTn>
                              </p:par>
                              <p:par>
                                <p:cTn id="59" presetID="1" presetClass="emph" presetSubtype="2" fill="hold" nodeType="withEffect">
                                  <p:stCondLst>
                                    <p:cond delay="0"/>
                                  </p:stCondLst>
                                  <p:childTnLst>
                                    <p:animClr clrSpc="rgb">
                                      <p:cBhvr>
                                        <p:cTn id="60" dur="500" fill="hold"/>
                                        <p:tgtEl>
                                          <p:spTgt spid="20"/>
                                        </p:tgtEl>
                                        <p:attrNameLst>
                                          <p:attrName>fillcolor</p:attrName>
                                        </p:attrNameLst>
                                      </p:cBhvr>
                                      <p:to>
                                        <a:schemeClr val="accent2"/>
                                      </p:to>
                                    </p:animClr>
                                    <p:set>
                                      <p:cBhvr>
                                        <p:cTn id="61" dur="500" fill="hold"/>
                                        <p:tgtEl>
                                          <p:spTgt spid="20"/>
                                        </p:tgtEl>
                                        <p:attrNameLst>
                                          <p:attrName>fill.type</p:attrName>
                                        </p:attrNameLst>
                                      </p:cBhvr>
                                      <p:to>
                                        <p:strVal val="solid"/>
                                      </p:to>
                                    </p:set>
                                    <p:set>
                                      <p:cBhvr>
                                        <p:cTn id="62" dur="500" fill="hold"/>
                                        <p:tgtEl>
                                          <p:spTgt spid="20"/>
                                        </p:tgtEl>
                                        <p:attrNameLst>
                                          <p:attrName>fill.on</p:attrName>
                                        </p:attrNameLst>
                                      </p:cBhvr>
                                      <p:to>
                                        <p:strVal val="true"/>
                                      </p:to>
                                    </p:set>
                                  </p:childTnLst>
                                </p:cTn>
                              </p:par>
                              <p:par>
                                <p:cTn id="63" presetID="1" presetClass="emph" presetSubtype="2" fill="hold" nodeType="withEffect">
                                  <p:stCondLst>
                                    <p:cond delay="0"/>
                                  </p:stCondLst>
                                  <p:childTnLst>
                                    <p:animClr clrSpc="rgb">
                                      <p:cBhvr>
                                        <p:cTn id="64" dur="500" fill="hold"/>
                                        <p:tgtEl>
                                          <p:spTgt spid="37"/>
                                        </p:tgtEl>
                                        <p:attrNameLst>
                                          <p:attrName>fillcolor</p:attrName>
                                        </p:attrNameLst>
                                      </p:cBhvr>
                                      <p:to>
                                        <a:schemeClr val="bg1"/>
                                      </p:to>
                                    </p:animClr>
                                    <p:set>
                                      <p:cBhvr>
                                        <p:cTn id="65" dur="500" fill="hold"/>
                                        <p:tgtEl>
                                          <p:spTgt spid="37"/>
                                        </p:tgtEl>
                                        <p:attrNameLst>
                                          <p:attrName>fill.type</p:attrName>
                                        </p:attrNameLst>
                                      </p:cBhvr>
                                      <p:to>
                                        <p:strVal val="solid"/>
                                      </p:to>
                                    </p:set>
                                    <p:set>
                                      <p:cBhvr>
                                        <p:cTn id="66" dur="500" fill="hold"/>
                                        <p:tgtEl>
                                          <p:spTgt spid="37"/>
                                        </p:tgtEl>
                                        <p:attrNameLst>
                                          <p:attrName>fill.on</p:attrName>
                                        </p:attrNameLst>
                                      </p:cBhvr>
                                      <p:to>
                                        <p:strVal val="true"/>
                                      </p:to>
                                    </p:set>
                                  </p:childTnLst>
                                </p:cTn>
                              </p:par>
                              <p:par>
                                <p:cTn id="67" presetID="1" presetClass="emph" presetSubtype="2" fill="hold" nodeType="withEffect">
                                  <p:stCondLst>
                                    <p:cond delay="0"/>
                                  </p:stCondLst>
                                  <p:childTnLst>
                                    <p:animClr clrSpc="rgb">
                                      <p:cBhvr>
                                        <p:cTn id="68" dur="500" fill="hold"/>
                                        <p:tgtEl>
                                          <p:spTgt spid="17"/>
                                        </p:tgtEl>
                                        <p:attrNameLst>
                                          <p:attrName>fillcolor</p:attrName>
                                        </p:attrNameLst>
                                      </p:cBhvr>
                                      <p:to>
                                        <a:schemeClr val="bg1"/>
                                      </p:to>
                                    </p:animClr>
                                    <p:set>
                                      <p:cBhvr>
                                        <p:cTn id="69" dur="500" fill="hold"/>
                                        <p:tgtEl>
                                          <p:spTgt spid="17"/>
                                        </p:tgtEl>
                                        <p:attrNameLst>
                                          <p:attrName>fill.type</p:attrName>
                                        </p:attrNameLst>
                                      </p:cBhvr>
                                      <p:to>
                                        <p:strVal val="solid"/>
                                      </p:to>
                                    </p:set>
                                    <p:set>
                                      <p:cBhvr>
                                        <p:cTn id="70" dur="500" fill="hold"/>
                                        <p:tgtEl>
                                          <p:spTgt spid="17"/>
                                        </p:tgtEl>
                                        <p:attrNameLst>
                                          <p:attrName>fill.on</p:attrName>
                                        </p:attrNameLst>
                                      </p:cBhvr>
                                      <p:to>
                                        <p:strVal val="tru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6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mph" presetSubtype="2" fill="hold" nodeType="clickEffect">
                                  <p:stCondLst>
                                    <p:cond delay="0"/>
                                  </p:stCondLst>
                                  <p:childTnLst>
                                    <p:animClr clrSpc="rgb">
                                      <p:cBhvr>
                                        <p:cTn id="78" dur="500" fill="hold"/>
                                        <p:tgtEl>
                                          <p:spTgt spid="9"/>
                                        </p:tgtEl>
                                        <p:attrNameLst>
                                          <p:attrName>fillcolor</p:attrName>
                                        </p:attrNameLst>
                                      </p:cBhvr>
                                      <p:to>
                                        <a:schemeClr val="accent2"/>
                                      </p:to>
                                    </p:animClr>
                                    <p:set>
                                      <p:cBhvr>
                                        <p:cTn id="79" dur="500" fill="hold"/>
                                        <p:tgtEl>
                                          <p:spTgt spid="9"/>
                                        </p:tgtEl>
                                        <p:attrNameLst>
                                          <p:attrName>fill.type</p:attrName>
                                        </p:attrNameLst>
                                      </p:cBhvr>
                                      <p:to>
                                        <p:strVal val="solid"/>
                                      </p:to>
                                    </p:set>
                                    <p:set>
                                      <p:cBhvr>
                                        <p:cTn id="80" dur="500" fill="hold"/>
                                        <p:tgtEl>
                                          <p:spTgt spid="9"/>
                                        </p:tgtEl>
                                        <p:attrNameLst>
                                          <p:attrName>fill.on</p:attrName>
                                        </p:attrNameLst>
                                      </p:cBhvr>
                                      <p:to>
                                        <p:strVal val="true"/>
                                      </p:to>
                                    </p:set>
                                  </p:childTnLst>
                                </p:cTn>
                              </p:par>
                              <p:par>
                                <p:cTn id="81" presetID="1" presetClass="emph" presetSubtype="2" fill="hold" nodeType="withEffect">
                                  <p:stCondLst>
                                    <p:cond delay="0"/>
                                  </p:stCondLst>
                                  <p:childTnLst>
                                    <p:animClr clrSpc="rgb">
                                      <p:cBhvr>
                                        <p:cTn id="82" dur="500" fill="hold"/>
                                        <p:tgtEl>
                                          <p:spTgt spid="35"/>
                                        </p:tgtEl>
                                        <p:attrNameLst>
                                          <p:attrName>fillcolor</p:attrName>
                                        </p:attrNameLst>
                                      </p:cBhvr>
                                      <p:to>
                                        <a:schemeClr val="accent2"/>
                                      </p:to>
                                    </p:animClr>
                                    <p:set>
                                      <p:cBhvr>
                                        <p:cTn id="83" dur="500" fill="hold"/>
                                        <p:tgtEl>
                                          <p:spTgt spid="35"/>
                                        </p:tgtEl>
                                        <p:attrNameLst>
                                          <p:attrName>fill.type</p:attrName>
                                        </p:attrNameLst>
                                      </p:cBhvr>
                                      <p:to>
                                        <p:strVal val="solid"/>
                                      </p:to>
                                    </p:set>
                                    <p:set>
                                      <p:cBhvr>
                                        <p:cTn id="84" dur="500" fill="hold"/>
                                        <p:tgtEl>
                                          <p:spTgt spid="35"/>
                                        </p:tgtEl>
                                        <p:attrNameLst>
                                          <p:attrName>fill.on</p:attrName>
                                        </p:attrNameLst>
                                      </p:cBhvr>
                                      <p:to>
                                        <p:strVal val="true"/>
                                      </p:to>
                                    </p:set>
                                  </p:childTnLst>
                                </p:cTn>
                              </p:par>
                              <p:par>
                                <p:cTn id="85" presetID="1" presetClass="emph" presetSubtype="2" fill="hold" nodeType="withEffect">
                                  <p:stCondLst>
                                    <p:cond delay="0"/>
                                  </p:stCondLst>
                                  <p:childTnLst>
                                    <p:animClr clrSpc="rgb">
                                      <p:cBhvr>
                                        <p:cTn id="86" dur="500" fill="hold"/>
                                        <p:tgtEl>
                                          <p:spTgt spid="39"/>
                                        </p:tgtEl>
                                        <p:attrNameLst>
                                          <p:attrName>fillcolor</p:attrName>
                                        </p:attrNameLst>
                                      </p:cBhvr>
                                      <p:to>
                                        <a:schemeClr val="bg1"/>
                                      </p:to>
                                    </p:animClr>
                                    <p:set>
                                      <p:cBhvr>
                                        <p:cTn id="87" dur="500" fill="hold"/>
                                        <p:tgtEl>
                                          <p:spTgt spid="39"/>
                                        </p:tgtEl>
                                        <p:attrNameLst>
                                          <p:attrName>fill.type</p:attrName>
                                        </p:attrNameLst>
                                      </p:cBhvr>
                                      <p:to>
                                        <p:strVal val="solid"/>
                                      </p:to>
                                    </p:set>
                                    <p:set>
                                      <p:cBhvr>
                                        <p:cTn id="88" dur="500" fill="hold"/>
                                        <p:tgtEl>
                                          <p:spTgt spid="39"/>
                                        </p:tgtEl>
                                        <p:attrNameLst>
                                          <p:attrName>fill.on</p:attrName>
                                        </p:attrNameLst>
                                      </p:cBhvr>
                                      <p:to>
                                        <p:strVal val="true"/>
                                      </p:to>
                                    </p:set>
                                  </p:childTnLst>
                                </p:cTn>
                              </p:par>
                              <p:par>
                                <p:cTn id="89" presetID="1" presetClass="emph" presetSubtype="2" fill="hold" nodeType="withEffect">
                                  <p:stCondLst>
                                    <p:cond delay="0"/>
                                  </p:stCondLst>
                                  <p:childTnLst>
                                    <p:animClr clrSpc="rgb">
                                      <p:cBhvr>
                                        <p:cTn id="90" dur="500" fill="hold"/>
                                        <p:tgtEl>
                                          <p:spTgt spid="20"/>
                                        </p:tgtEl>
                                        <p:attrNameLst>
                                          <p:attrName>fillcolor</p:attrName>
                                        </p:attrNameLst>
                                      </p:cBhvr>
                                      <p:to>
                                        <a:schemeClr val="bg1"/>
                                      </p:to>
                                    </p:animClr>
                                    <p:set>
                                      <p:cBhvr>
                                        <p:cTn id="91" dur="500" fill="hold"/>
                                        <p:tgtEl>
                                          <p:spTgt spid="20"/>
                                        </p:tgtEl>
                                        <p:attrNameLst>
                                          <p:attrName>fill.type</p:attrName>
                                        </p:attrNameLst>
                                      </p:cBhvr>
                                      <p:to>
                                        <p:strVal val="solid"/>
                                      </p:to>
                                    </p:set>
                                    <p:set>
                                      <p:cBhvr>
                                        <p:cTn id="92" dur="500" fill="hold"/>
                                        <p:tgtEl>
                                          <p:spTgt spid="20"/>
                                        </p:tgtEl>
                                        <p:attrNameLst>
                                          <p:attrName>fill.on</p:attrName>
                                        </p:attrNameLst>
                                      </p:cBhvr>
                                      <p:to>
                                        <p:strVal val="tru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6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Interactively Browsing Large image databases</a:t>
            </a:r>
            <a:endParaRPr lang="en-US" dirty="0"/>
          </a:p>
        </p:txBody>
      </p:sp>
      <p:sp>
        <p:nvSpPr>
          <p:cNvPr id="5" name="Text Placeholder 4"/>
          <p:cNvSpPr>
            <a:spLocks noGrp="1"/>
          </p:cNvSpPr>
          <p:nvPr>
            <p:ph type="body" idx="1"/>
          </p:nvPr>
        </p:nvSpPr>
        <p:spPr/>
        <p:txBody>
          <a:bodyPr/>
          <a:lstStyle/>
          <a:p>
            <a:r>
              <a:rPr lang="en-US" dirty="0" smtClean="0"/>
              <a:t>Ronald Richter, Mathias </a:t>
            </a:r>
            <a:r>
              <a:rPr lang="en-US" dirty="0" err="1" smtClean="0"/>
              <a:t>Eitz</a:t>
            </a:r>
            <a:r>
              <a:rPr lang="en-US" dirty="0" smtClean="0"/>
              <a:t> and Marc </a:t>
            </a:r>
            <a:r>
              <a:rPr lang="en-US" dirty="0" err="1" smtClean="0"/>
              <a:t>Alexa</a:t>
            </a:r>
            <a:endParaRPr lang="en-US" dirty="0"/>
          </a:p>
        </p:txBody>
      </p:sp>
      <p:pic>
        <p:nvPicPr>
          <p:cNvPr id="8" name="Picture 7"/>
          <p:cNvPicPr>
            <a:picLocks noChangeAspect="1"/>
          </p:cNvPicPr>
          <p:nvPr/>
        </p:nvPicPr>
        <p:blipFill>
          <a:blip r:embed="rId3"/>
          <a:stretch>
            <a:fillRect/>
          </a:stretch>
        </p:blipFill>
        <p:spPr>
          <a:xfrm>
            <a:off x="5638800" y="361950"/>
            <a:ext cx="1066800" cy="793432"/>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Results</a:t>
            </a:r>
            <a:endParaRPr lang="en-US" dirty="0"/>
          </a:p>
        </p:txBody>
      </p:sp>
      <p:sp>
        <p:nvSpPr>
          <p:cNvPr id="3" name="Inhaltsplatzhalter 2"/>
          <p:cNvSpPr>
            <a:spLocks noGrp="1"/>
          </p:cNvSpPr>
          <p:nvPr>
            <p:ph idx="1"/>
          </p:nvPr>
        </p:nvSpPr>
        <p:spPr/>
        <p:txBody>
          <a:bodyPr/>
          <a:lstStyle/>
          <a:p>
            <a:r>
              <a:rPr lang="de-DE" dirty="0" smtClean="0"/>
              <a:t>10K </a:t>
            </a:r>
            <a:r>
              <a:rPr lang="de-DE" dirty="0" err="1" smtClean="0"/>
              <a:t>approximate</a:t>
            </a:r>
            <a:r>
              <a:rPr lang="de-DE" dirty="0" smtClean="0"/>
              <a:t> </a:t>
            </a:r>
            <a:r>
              <a:rPr lang="de-DE" dirty="0" err="1" smtClean="0"/>
              <a:t>nearest</a:t>
            </a:r>
            <a:r>
              <a:rPr lang="de-DE" dirty="0" smtClean="0"/>
              <a:t> </a:t>
            </a:r>
            <a:r>
              <a:rPr lang="de-DE" dirty="0" err="1" smtClean="0"/>
              <a:t>neighbors</a:t>
            </a:r>
            <a:r>
              <a:rPr lang="de-DE" dirty="0" smtClean="0"/>
              <a:t>, 1M </a:t>
            </a:r>
            <a:r>
              <a:rPr lang="de-DE" dirty="0" err="1" smtClean="0"/>
              <a:t>images</a:t>
            </a:r>
            <a:endParaRPr lang="de-DE" dirty="0" smtClean="0"/>
          </a:p>
          <a:p>
            <a:pPr lvl="1"/>
            <a:r>
              <a:rPr lang="de-DE" dirty="0" err="1" smtClean="0"/>
              <a:t>precision</a:t>
            </a:r>
            <a:r>
              <a:rPr lang="de-DE" dirty="0" smtClean="0"/>
              <a:t>: 85%</a:t>
            </a:r>
          </a:p>
          <a:p>
            <a:pPr lvl="1"/>
            <a:r>
              <a:rPr lang="de-DE" dirty="0" err="1" smtClean="0"/>
              <a:t>speed</a:t>
            </a:r>
            <a:r>
              <a:rPr lang="de-DE" dirty="0" smtClean="0"/>
              <a:t>: 267 </a:t>
            </a:r>
            <a:r>
              <a:rPr lang="de-DE" dirty="0" err="1" smtClean="0"/>
              <a:t>ms</a:t>
            </a:r>
            <a:endParaRPr lang="de-DE" dirty="0" smtClean="0"/>
          </a:p>
          <a:p>
            <a:pPr>
              <a:buNone/>
            </a:pPr>
            <a:endParaRPr lang="de-DE"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descr="screenshot_boat_nnk_wide.png"/>
          <p:cNvPicPr>
            <a:picLocks noChangeAspect="1"/>
          </p:cNvPicPr>
          <p:nvPr/>
        </p:nvPicPr>
        <p:blipFill>
          <a:blip r:embed="rId3"/>
          <a:stretch>
            <a:fillRect/>
          </a:stretch>
        </p:blipFill>
        <p:spPr>
          <a:xfrm>
            <a:off x="-400051" y="-1"/>
            <a:ext cx="9944102" cy="5143502"/>
          </a:xfrm>
          <a:prstGeom prst="rect">
            <a:avLst/>
          </a:prstGeom>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video</a:t>
            </a:r>
            <a:endParaRPr lang="en-US" dirty="0"/>
          </a:p>
        </p:txBody>
      </p:sp>
      <p:pic>
        <p:nvPicPr>
          <p:cNvPr id="4" name="browsing.mp4">
            <a:hlinkClick r:id="" action="ppaction://media"/>
          </p:cNvPr>
          <p:cNvPicPr>
            <a:picLocks noGrp="1" noRot="1" noChangeAspect="1"/>
          </p:cNvPicPr>
          <p:nvPr>
            <p:ph idx="1"/>
            <a:videoFile r:link="rId1"/>
          </p:nvPr>
        </p:nvPicPr>
        <p:blipFill>
          <a:blip r:embed="rId4"/>
          <a:stretch>
            <a:fillRect/>
          </a:stretch>
        </p:blipFill>
        <p:spPr>
          <a:xfrm>
            <a:off x="0" y="-914400"/>
            <a:ext cx="9144000" cy="68580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Limitations</a:t>
            </a:r>
            <a:r>
              <a:rPr lang="de-DE" dirty="0" smtClean="0"/>
              <a:t> - Video</a:t>
            </a:r>
            <a:endParaRPr lang="en-US" dirty="0"/>
          </a:p>
        </p:txBody>
      </p:sp>
      <p:pic>
        <p:nvPicPr>
          <p:cNvPr id="6" name="socks_edit_11s.mov">
            <a:hlinkClick r:id="" action="ppaction://media"/>
          </p:cNvPr>
          <p:cNvPicPr>
            <a:picLocks noRot="1" noChangeAspect="1"/>
          </p:cNvPicPr>
          <p:nvPr>
            <a:videoFile r:link="rId1"/>
          </p:nvPr>
        </p:nvPicPr>
        <p:blipFill>
          <a:blip r:embed="rId4"/>
          <a:stretch>
            <a:fillRect/>
          </a:stretch>
        </p:blipFill>
        <p:spPr>
          <a:xfrm>
            <a:off x="2895600" y="1314450"/>
            <a:ext cx="3352800" cy="2514600"/>
          </a:xfrm>
          <a:prstGeom prst="rect">
            <a:avLst/>
          </a:prstGeom>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57200" y="942921"/>
            <a:ext cx="5243755" cy="3752957"/>
          </a:xfrm>
          <a:prstGeom prst="rect">
            <a:avLst/>
          </a:prstGeom>
        </p:spPr>
      </p:pic>
      <p:sp>
        <p:nvSpPr>
          <p:cNvPr id="4" name="Title 3"/>
          <p:cNvSpPr>
            <a:spLocks noGrp="1"/>
          </p:cNvSpPr>
          <p:nvPr>
            <p:ph type="title"/>
          </p:nvPr>
        </p:nvSpPr>
        <p:spPr/>
        <p:txBody>
          <a:bodyPr/>
          <a:lstStyle/>
          <a:p>
            <a:r>
              <a:rPr lang="en-US" dirty="0" smtClean="0"/>
              <a:t>Limitations</a:t>
            </a:r>
            <a:endParaRPr lang="en-US" dirty="0"/>
          </a:p>
        </p:txBody>
      </p:sp>
      <p:pic>
        <p:nvPicPr>
          <p:cNvPr id="6" name="Picture 5"/>
          <p:cNvPicPr>
            <a:picLocks noChangeAspect="1"/>
          </p:cNvPicPr>
          <p:nvPr/>
        </p:nvPicPr>
        <p:blipFill>
          <a:blip r:embed="rId4"/>
          <a:stretch>
            <a:fillRect/>
          </a:stretch>
        </p:blipFill>
        <p:spPr>
          <a:xfrm>
            <a:off x="6026196" y="709613"/>
            <a:ext cx="1253116" cy="1231133"/>
          </a:xfrm>
          <a:prstGeom prst="rect">
            <a:avLst/>
          </a:prstGeom>
          <a:ln>
            <a:solidFill>
              <a:srgbClr val="000000"/>
            </a:solidFill>
          </a:ln>
          <a:effectLst>
            <a:outerShdw blurRad="50800" dist="38100" dir="2700000">
              <a:srgbClr val="000000">
                <a:alpha val="43000"/>
              </a:srgbClr>
            </a:outerShdw>
          </a:effectLst>
        </p:spPr>
      </p:pic>
      <p:pic>
        <p:nvPicPr>
          <p:cNvPr id="7" name="Picture 6"/>
          <p:cNvPicPr>
            <a:picLocks noChangeAspect="1"/>
          </p:cNvPicPr>
          <p:nvPr/>
        </p:nvPicPr>
        <p:blipFill>
          <a:blip r:embed="rId5"/>
          <a:stretch>
            <a:fillRect/>
          </a:stretch>
        </p:blipFill>
        <p:spPr>
          <a:xfrm>
            <a:off x="6026196" y="2120850"/>
            <a:ext cx="1253116" cy="1308197"/>
          </a:xfrm>
          <a:prstGeom prst="rect">
            <a:avLst/>
          </a:prstGeom>
          <a:ln>
            <a:solidFill>
              <a:srgbClr val="000000"/>
            </a:solidFill>
          </a:ln>
          <a:effectLst>
            <a:outerShdw blurRad="50800" dist="38100" dir="2700000">
              <a:srgbClr val="000000">
                <a:alpha val="43000"/>
              </a:srgbClr>
            </a:outerShdw>
          </a:effectLst>
        </p:spPr>
      </p:pic>
      <p:pic>
        <p:nvPicPr>
          <p:cNvPr id="8" name="Picture 7"/>
          <p:cNvPicPr>
            <a:picLocks noChangeAspect="1"/>
          </p:cNvPicPr>
          <p:nvPr/>
        </p:nvPicPr>
        <p:blipFill>
          <a:blip r:embed="rId6"/>
          <a:stretch>
            <a:fillRect/>
          </a:stretch>
        </p:blipFill>
        <p:spPr>
          <a:xfrm>
            <a:off x="6026196" y="3721100"/>
            <a:ext cx="1253116" cy="1298682"/>
          </a:xfrm>
          <a:prstGeom prst="rect">
            <a:avLst/>
          </a:prstGeom>
          <a:ln>
            <a:solidFill>
              <a:srgbClr val="000000"/>
            </a:solidFill>
          </a:ln>
          <a:effectLst>
            <a:outerShdw blurRad="50800" dist="38100" dir="270000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Future Work</a:t>
            </a:r>
            <a:endParaRPr lang="en-US" dirty="0"/>
          </a:p>
        </p:txBody>
      </p:sp>
      <p:sp>
        <p:nvSpPr>
          <p:cNvPr id="3" name="Inhaltsplatzhalter 2"/>
          <p:cNvSpPr>
            <a:spLocks noGrp="1"/>
          </p:cNvSpPr>
          <p:nvPr>
            <p:ph idx="1"/>
          </p:nvPr>
        </p:nvSpPr>
        <p:spPr/>
        <p:txBody>
          <a:bodyPr/>
          <a:lstStyle/>
          <a:p>
            <a:r>
              <a:rPr lang="en-US" dirty="0" smtClean="0"/>
              <a:t>Out-of-core data structures</a:t>
            </a:r>
          </a:p>
          <a:p>
            <a:pPr lvl="1"/>
            <a:r>
              <a:rPr lang="en-US" dirty="0" smtClean="0"/>
              <a:t>handle even larger image collections</a:t>
            </a:r>
          </a:p>
          <a:p>
            <a:r>
              <a:rPr lang="en-US" dirty="0" smtClean="0"/>
              <a:t>Localized Browsing</a:t>
            </a:r>
          </a:p>
          <a:p>
            <a:pPr lvl="1"/>
            <a:r>
              <a:rPr lang="de-DE" dirty="0" smtClean="0"/>
              <a:t>fix </a:t>
            </a:r>
            <a:r>
              <a:rPr lang="de-DE" dirty="0" err="1" smtClean="0"/>
              <a:t>image</a:t>
            </a:r>
            <a:r>
              <a:rPr lang="de-DE" dirty="0" smtClean="0"/>
              <a:t> </a:t>
            </a:r>
            <a:r>
              <a:rPr lang="de-DE" dirty="0" err="1" smtClean="0"/>
              <a:t>parts</a:t>
            </a:r>
            <a:r>
              <a:rPr lang="de-DE" dirty="0" smtClean="0"/>
              <a:t> </a:t>
            </a:r>
            <a:r>
              <a:rPr lang="de-DE" dirty="0" err="1" smtClean="0"/>
              <a:t>as</a:t>
            </a:r>
            <a:r>
              <a:rPr lang="de-DE" dirty="0" smtClean="0"/>
              <a:t> </a:t>
            </a:r>
            <a:r>
              <a:rPr lang="de-DE" dirty="0" err="1" smtClean="0"/>
              <a:t>prior</a:t>
            </a:r>
            <a:r>
              <a:rPr lang="de-DE" dirty="0" smtClean="0"/>
              <a:t> </a:t>
            </a:r>
            <a:r>
              <a:rPr lang="de-DE" dirty="0" err="1" smtClean="0"/>
              <a:t>for</a:t>
            </a:r>
            <a:r>
              <a:rPr lang="de-DE" dirty="0" smtClean="0"/>
              <a:t> </a:t>
            </a:r>
            <a:r>
              <a:rPr lang="de-DE" dirty="0" err="1" smtClean="0"/>
              <a:t>next</a:t>
            </a:r>
            <a:r>
              <a:rPr lang="de-DE" dirty="0" smtClean="0"/>
              <a:t> </a:t>
            </a:r>
            <a:r>
              <a:rPr lang="de-DE" dirty="0" err="1" smtClean="0"/>
              <a:t>search</a:t>
            </a:r>
            <a:endParaRPr lang="en-US" dirty="0" smtClean="0"/>
          </a:p>
          <a:p>
            <a:r>
              <a:rPr lang="de-DE" dirty="0" smtClean="0"/>
              <a:t>Evaluation</a:t>
            </a:r>
            <a:endParaRPr lang="en-US" dirty="0" smtClean="0"/>
          </a:p>
          <a:p>
            <a:pPr lvl="1"/>
            <a:r>
              <a:rPr lang="de-DE" dirty="0" err="1" smtClean="0"/>
              <a:t>reachability</a:t>
            </a:r>
            <a:r>
              <a:rPr lang="de-DE" dirty="0" smtClean="0"/>
              <a:t> </a:t>
            </a:r>
            <a:r>
              <a:rPr lang="de-DE" dirty="0" err="1" smtClean="0"/>
              <a:t>of</a:t>
            </a:r>
            <a:r>
              <a:rPr lang="de-DE" dirty="0" smtClean="0"/>
              <a:t> all </a:t>
            </a:r>
            <a:r>
              <a:rPr lang="de-DE" dirty="0" err="1" smtClean="0"/>
              <a:t>images</a:t>
            </a:r>
            <a:endParaRPr lang="de-DE" dirty="0" smtClean="0"/>
          </a:p>
          <a:p>
            <a:pPr lvl="1"/>
            <a:r>
              <a:rPr lang="de-DE" dirty="0" err="1" smtClean="0"/>
              <a:t>number</a:t>
            </a:r>
            <a:r>
              <a:rPr lang="de-DE" dirty="0" smtClean="0"/>
              <a:t> </a:t>
            </a:r>
            <a:r>
              <a:rPr lang="de-DE" dirty="0" err="1" smtClean="0"/>
              <a:t>of</a:t>
            </a:r>
            <a:r>
              <a:rPr lang="de-DE" dirty="0" smtClean="0"/>
              <a:t> </a:t>
            </a:r>
            <a:r>
              <a:rPr lang="de-DE" dirty="0" err="1" smtClean="0"/>
              <a:t>iterations</a:t>
            </a:r>
            <a:r>
              <a:rPr lang="de-DE" dirty="0" smtClean="0"/>
              <a:t> </a:t>
            </a:r>
            <a:r>
              <a:rPr lang="de-DE" dirty="0" err="1" smtClean="0"/>
              <a:t>to</a:t>
            </a:r>
            <a:r>
              <a:rPr lang="de-DE" dirty="0" smtClean="0"/>
              <a:t> </a:t>
            </a:r>
            <a:r>
              <a:rPr lang="de-DE" dirty="0" err="1" smtClean="0"/>
              <a:t>desired</a:t>
            </a:r>
            <a:r>
              <a:rPr lang="de-DE" dirty="0" smtClean="0"/>
              <a:t> </a:t>
            </a:r>
            <a:r>
              <a:rPr lang="de-DE" dirty="0" err="1" smtClean="0"/>
              <a:t>image</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Thanks</a:t>
            </a:r>
            <a:r>
              <a:rPr lang="de-DE" dirty="0" smtClean="0"/>
              <a:t>!</a:t>
            </a:r>
            <a:endParaRPr lang="en-US" dirty="0"/>
          </a:p>
        </p:txBody>
      </p:sp>
      <p:pic>
        <p:nvPicPr>
          <p:cNvPr id="4" name="Inhaltsplatzhalter 3" descr="screen_browser_combined3.png"/>
          <p:cNvPicPr>
            <a:picLocks noGrp="1" noChangeAspect="1"/>
          </p:cNvPicPr>
          <p:nvPr>
            <p:ph idx="1"/>
          </p:nvPr>
        </p:nvPicPr>
        <p:blipFill>
          <a:blip r:embed="rId3"/>
          <a:stretch>
            <a:fillRect/>
          </a:stretch>
        </p:blipFill>
        <p:spPr>
          <a:xfrm>
            <a:off x="2286000" y="838918"/>
            <a:ext cx="4572000" cy="4116540"/>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US"/>
          </a:p>
        </p:txBody>
      </p:sp>
      <p:sp>
        <p:nvSpPr>
          <p:cNvPr id="3" name="Inhaltsplatzhalt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NNk</a:t>
            </a:r>
            <a:r>
              <a:rPr lang="en-US" dirty="0" smtClean="0"/>
              <a:t> Search</a:t>
            </a:r>
            <a:endParaRPr lang="en-US" dirty="0"/>
          </a:p>
        </p:txBody>
      </p:sp>
      <p:sp>
        <p:nvSpPr>
          <p:cNvPr id="4" name="Textfeld 3"/>
          <p:cNvSpPr txBox="1"/>
          <p:nvPr/>
        </p:nvSpPr>
        <p:spPr>
          <a:xfrm>
            <a:off x="457200" y="1047750"/>
            <a:ext cx="3057247" cy="369332"/>
          </a:xfrm>
          <a:prstGeom prst="rect">
            <a:avLst/>
          </a:prstGeom>
          <a:noFill/>
        </p:spPr>
        <p:txBody>
          <a:bodyPr wrap="none" rtlCol="0">
            <a:spAutoFit/>
          </a:bodyPr>
          <a:lstStyle/>
          <a:p>
            <a:r>
              <a:rPr lang="en-US" dirty="0" smtClean="0"/>
              <a:t>Step 2: Normalize distances</a:t>
            </a:r>
            <a:endParaRPr lang="en-US" dirty="0"/>
          </a:p>
        </p:txBody>
      </p:sp>
      <p:sp>
        <p:nvSpPr>
          <p:cNvPr id="26" name="Textfeld 25"/>
          <p:cNvSpPr txBox="1"/>
          <p:nvPr/>
        </p:nvSpPr>
        <p:spPr>
          <a:xfrm>
            <a:off x="5562600" y="2392452"/>
            <a:ext cx="2057400" cy="954107"/>
          </a:xfrm>
          <a:prstGeom prst="rect">
            <a:avLst/>
          </a:prstGeom>
          <a:noFill/>
        </p:spPr>
        <p:txBody>
          <a:bodyPr wrap="square" rtlCol="0">
            <a:spAutoFit/>
          </a:bodyPr>
          <a:lstStyle/>
          <a:p>
            <a:r>
              <a:rPr lang="en-US" sz="2800" i="1" dirty="0" smtClean="0"/>
              <a:t>mean </a:t>
            </a:r>
            <a:r>
              <a:rPr lang="en-US" sz="2800" dirty="0" smtClean="0"/>
              <a:t>= 0</a:t>
            </a:r>
          </a:p>
          <a:p>
            <a:r>
              <a:rPr lang="en-US" sz="2800" i="1" dirty="0" smtClean="0"/>
              <a:t>std</a:t>
            </a:r>
            <a:r>
              <a:rPr lang="en-US" sz="2800" dirty="0" smtClean="0"/>
              <a:t> = 1</a:t>
            </a:r>
            <a:endParaRPr lang="en-US" sz="2800" dirty="0"/>
          </a:p>
        </p:txBody>
      </p:sp>
      <p:grpSp>
        <p:nvGrpSpPr>
          <p:cNvPr id="27" name="Gruppieren 26"/>
          <p:cNvGrpSpPr/>
          <p:nvPr/>
        </p:nvGrpSpPr>
        <p:grpSpPr>
          <a:xfrm>
            <a:off x="533400" y="2038350"/>
            <a:ext cx="867508" cy="1828800"/>
            <a:chOff x="4572000" y="2038350"/>
            <a:chExt cx="867508" cy="1828800"/>
          </a:xfrm>
        </p:grpSpPr>
        <p:sp>
          <p:nvSpPr>
            <p:cNvPr id="28" name="Rechteck 27"/>
            <p:cNvSpPr/>
            <p:nvPr/>
          </p:nvSpPr>
          <p:spPr>
            <a:xfrm>
              <a:off x="4724400" y="2190750"/>
              <a:ext cx="381000" cy="1524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9" name="Rechteck 28"/>
            <p:cNvSpPr/>
            <p:nvPr/>
          </p:nvSpPr>
          <p:spPr>
            <a:xfrm>
              <a:off x="4724400" y="2417002"/>
              <a:ext cx="457200" cy="1547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0" name="Rechteck 29"/>
            <p:cNvSpPr/>
            <p:nvPr/>
          </p:nvSpPr>
          <p:spPr>
            <a:xfrm>
              <a:off x="4724400" y="2643254"/>
              <a:ext cx="381000" cy="15709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1" name="Rechteck 30"/>
            <p:cNvSpPr/>
            <p:nvPr/>
          </p:nvSpPr>
          <p:spPr>
            <a:xfrm>
              <a:off x="4724400" y="2869506"/>
              <a:ext cx="381000" cy="15944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2" name="Rechteck 31"/>
            <p:cNvSpPr/>
            <p:nvPr/>
          </p:nvSpPr>
          <p:spPr>
            <a:xfrm>
              <a:off x="4724400" y="3095758"/>
              <a:ext cx="609600" cy="16179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3" name="Rechteck 32"/>
            <p:cNvSpPr/>
            <p:nvPr/>
          </p:nvSpPr>
          <p:spPr>
            <a:xfrm>
              <a:off x="4724400" y="3322010"/>
              <a:ext cx="152400" cy="1641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4" name="Eckige Klammer links/rechts 33"/>
            <p:cNvSpPr/>
            <p:nvPr/>
          </p:nvSpPr>
          <p:spPr>
            <a:xfrm>
              <a:off x="4572000" y="2038350"/>
              <a:ext cx="867508" cy="1828800"/>
            </a:xfrm>
            <a:prstGeom prst="bracketPair">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Rechteck 34"/>
            <p:cNvSpPr/>
            <p:nvPr/>
          </p:nvSpPr>
          <p:spPr>
            <a:xfrm>
              <a:off x="4724400" y="3550610"/>
              <a:ext cx="304800" cy="1641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grpSp>
        <p:nvGrpSpPr>
          <p:cNvPr id="36" name="Gruppieren 35"/>
          <p:cNvGrpSpPr/>
          <p:nvPr/>
        </p:nvGrpSpPr>
        <p:grpSpPr>
          <a:xfrm>
            <a:off x="1752600" y="2038350"/>
            <a:ext cx="867508" cy="1828800"/>
            <a:chOff x="5791200" y="2038350"/>
            <a:chExt cx="867508" cy="1828800"/>
          </a:xfrm>
        </p:grpSpPr>
        <p:sp>
          <p:nvSpPr>
            <p:cNvPr id="37" name="Rechteck 36"/>
            <p:cNvSpPr/>
            <p:nvPr/>
          </p:nvSpPr>
          <p:spPr>
            <a:xfrm>
              <a:off x="5943600" y="2190750"/>
              <a:ext cx="228600" cy="1524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Rechteck 37"/>
            <p:cNvSpPr/>
            <p:nvPr/>
          </p:nvSpPr>
          <p:spPr>
            <a:xfrm>
              <a:off x="5943600" y="2417002"/>
              <a:ext cx="609600" cy="15474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 name="Rechteck 38"/>
            <p:cNvSpPr/>
            <p:nvPr/>
          </p:nvSpPr>
          <p:spPr>
            <a:xfrm>
              <a:off x="5943600" y="2643254"/>
              <a:ext cx="152400" cy="15709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Rechteck 39"/>
            <p:cNvSpPr/>
            <p:nvPr/>
          </p:nvSpPr>
          <p:spPr>
            <a:xfrm>
              <a:off x="5943600" y="2869506"/>
              <a:ext cx="76200" cy="15944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1" name="Rechteck 40"/>
            <p:cNvSpPr/>
            <p:nvPr/>
          </p:nvSpPr>
          <p:spPr>
            <a:xfrm>
              <a:off x="5943600" y="3095758"/>
              <a:ext cx="304800" cy="16179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2" name="Rechteck 41"/>
            <p:cNvSpPr/>
            <p:nvPr/>
          </p:nvSpPr>
          <p:spPr>
            <a:xfrm>
              <a:off x="5943600" y="3322010"/>
              <a:ext cx="457200" cy="16414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3" name="Eckige Klammer links/rechts 42"/>
            <p:cNvSpPr/>
            <p:nvPr/>
          </p:nvSpPr>
          <p:spPr>
            <a:xfrm>
              <a:off x="5791200" y="2038350"/>
              <a:ext cx="867508" cy="1828800"/>
            </a:xfrm>
            <a:prstGeom prst="bracketPair">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 name="Rechteck 43"/>
            <p:cNvSpPr/>
            <p:nvPr/>
          </p:nvSpPr>
          <p:spPr>
            <a:xfrm>
              <a:off x="5943600" y="3550610"/>
              <a:ext cx="533400" cy="16414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grpSp>
        <p:nvGrpSpPr>
          <p:cNvPr id="45" name="Gruppieren 44"/>
          <p:cNvGrpSpPr/>
          <p:nvPr/>
        </p:nvGrpSpPr>
        <p:grpSpPr>
          <a:xfrm>
            <a:off x="2971800" y="2038350"/>
            <a:ext cx="867508" cy="1828800"/>
            <a:chOff x="7010400" y="2038350"/>
            <a:chExt cx="867508" cy="1828800"/>
          </a:xfrm>
        </p:grpSpPr>
        <p:sp>
          <p:nvSpPr>
            <p:cNvPr id="46" name="Rechteck 45"/>
            <p:cNvSpPr/>
            <p:nvPr/>
          </p:nvSpPr>
          <p:spPr>
            <a:xfrm>
              <a:off x="7162800" y="2190750"/>
              <a:ext cx="609600" cy="152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7" name="Rechteck 46"/>
            <p:cNvSpPr/>
            <p:nvPr/>
          </p:nvSpPr>
          <p:spPr>
            <a:xfrm>
              <a:off x="7162800" y="2417002"/>
              <a:ext cx="228600" cy="1547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8" name="Rechteck 47"/>
            <p:cNvSpPr/>
            <p:nvPr/>
          </p:nvSpPr>
          <p:spPr>
            <a:xfrm>
              <a:off x="7162800" y="2643254"/>
              <a:ext cx="533400" cy="15709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9" name="Rechteck 48"/>
            <p:cNvSpPr/>
            <p:nvPr/>
          </p:nvSpPr>
          <p:spPr>
            <a:xfrm>
              <a:off x="7162800" y="2869506"/>
              <a:ext cx="152400" cy="15944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0" name="Rechteck 49"/>
            <p:cNvSpPr/>
            <p:nvPr/>
          </p:nvSpPr>
          <p:spPr>
            <a:xfrm>
              <a:off x="7162800" y="3095758"/>
              <a:ext cx="76200" cy="16179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1" name="Rechteck 50"/>
            <p:cNvSpPr/>
            <p:nvPr/>
          </p:nvSpPr>
          <p:spPr>
            <a:xfrm>
              <a:off x="7162800" y="3322010"/>
              <a:ext cx="457200" cy="1641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2" name="Eckige Klammer links/rechts 51"/>
            <p:cNvSpPr/>
            <p:nvPr/>
          </p:nvSpPr>
          <p:spPr>
            <a:xfrm>
              <a:off x="7010400" y="2038350"/>
              <a:ext cx="867508" cy="1828800"/>
            </a:xfrm>
            <a:prstGeom prst="bracketPair">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3" name="Rechteck 52"/>
            <p:cNvSpPr/>
            <p:nvPr/>
          </p:nvSpPr>
          <p:spPr>
            <a:xfrm>
              <a:off x="7162800" y="3550610"/>
              <a:ext cx="381000" cy="1641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sp>
        <p:nvSpPr>
          <p:cNvPr id="55" name="Pfeil nach rechts 54"/>
          <p:cNvSpPr/>
          <p:nvPr/>
        </p:nvSpPr>
        <p:spPr>
          <a:xfrm>
            <a:off x="4419600" y="2643254"/>
            <a:ext cx="685800" cy="457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NNk</a:t>
            </a:r>
            <a:r>
              <a:rPr lang="en-US" dirty="0" smtClean="0"/>
              <a:t> Search</a:t>
            </a:r>
            <a:endParaRPr lang="en-US" dirty="0"/>
          </a:p>
        </p:txBody>
      </p:sp>
      <p:sp>
        <p:nvSpPr>
          <p:cNvPr id="28" name="Rechteck 27"/>
          <p:cNvSpPr/>
          <p:nvPr/>
        </p:nvSpPr>
        <p:spPr>
          <a:xfrm>
            <a:off x="609600" y="1123950"/>
            <a:ext cx="381000" cy="1524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9" name="Rechteck 28"/>
          <p:cNvSpPr/>
          <p:nvPr/>
        </p:nvSpPr>
        <p:spPr>
          <a:xfrm>
            <a:off x="609600" y="1350202"/>
            <a:ext cx="457200" cy="1547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0" name="Rechteck 29"/>
          <p:cNvSpPr/>
          <p:nvPr/>
        </p:nvSpPr>
        <p:spPr>
          <a:xfrm>
            <a:off x="609600" y="1576454"/>
            <a:ext cx="381000" cy="15709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1" name="Rechteck 30"/>
          <p:cNvSpPr/>
          <p:nvPr/>
        </p:nvSpPr>
        <p:spPr>
          <a:xfrm>
            <a:off x="609600" y="1802706"/>
            <a:ext cx="381000" cy="15944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2" name="Rechteck 31"/>
          <p:cNvSpPr/>
          <p:nvPr/>
        </p:nvSpPr>
        <p:spPr>
          <a:xfrm>
            <a:off x="609600" y="2028958"/>
            <a:ext cx="609600" cy="16179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3" name="Rechteck 32"/>
          <p:cNvSpPr/>
          <p:nvPr/>
        </p:nvSpPr>
        <p:spPr>
          <a:xfrm>
            <a:off x="609600" y="2255210"/>
            <a:ext cx="152400" cy="1641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4" name="Eckige Klammer links/rechts 33"/>
          <p:cNvSpPr/>
          <p:nvPr/>
        </p:nvSpPr>
        <p:spPr>
          <a:xfrm>
            <a:off x="457200" y="971550"/>
            <a:ext cx="867508" cy="1828800"/>
          </a:xfrm>
          <a:prstGeom prst="bracketPair">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Rechteck 34"/>
          <p:cNvSpPr/>
          <p:nvPr/>
        </p:nvSpPr>
        <p:spPr>
          <a:xfrm>
            <a:off x="609600" y="2483810"/>
            <a:ext cx="304800" cy="1641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7" name="Rechteck 36"/>
          <p:cNvSpPr/>
          <p:nvPr/>
        </p:nvSpPr>
        <p:spPr>
          <a:xfrm>
            <a:off x="2848465" y="3105150"/>
            <a:ext cx="114300" cy="152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8" name="Rechteck 37"/>
          <p:cNvSpPr/>
          <p:nvPr/>
        </p:nvSpPr>
        <p:spPr>
          <a:xfrm>
            <a:off x="2924665" y="3331402"/>
            <a:ext cx="152400" cy="1547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9" name="Rechteck 38"/>
          <p:cNvSpPr/>
          <p:nvPr/>
        </p:nvSpPr>
        <p:spPr>
          <a:xfrm>
            <a:off x="2848465" y="3557654"/>
            <a:ext cx="114300" cy="15709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0" name="Rechteck 39"/>
          <p:cNvSpPr/>
          <p:nvPr/>
        </p:nvSpPr>
        <p:spPr>
          <a:xfrm>
            <a:off x="2848465" y="3783906"/>
            <a:ext cx="266700" cy="15944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1" name="Rechteck 40"/>
          <p:cNvSpPr/>
          <p:nvPr/>
        </p:nvSpPr>
        <p:spPr>
          <a:xfrm>
            <a:off x="3077065" y="4010158"/>
            <a:ext cx="152400" cy="16179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2" name="Rechteck 41"/>
          <p:cNvSpPr/>
          <p:nvPr/>
        </p:nvSpPr>
        <p:spPr>
          <a:xfrm>
            <a:off x="2619865" y="4236410"/>
            <a:ext cx="304800" cy="1641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3" name="Eckige Klammer links/rechts 42"/>
          <p:cNvSpPr/>
          <p:nvPr/>
        </p:nvSpPr>
        <p:spPr>
          <a:xfrm>
            <a:off x="1676400" y="971550"/>
            <a:ext cx="867508" cy="1828800"/>
          </a:xfrm>
          <a:prstGeom prst="bracketPair">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 name="Rechteck 43"/>
          <p:cNvSpPr/>
          <p:nvPr/>
        </p:nvSpPr>
        <p:spPr>
          <a:xfrm>
            <a:off x="2772265" y="4465010"/>
            <a:ext cx="114300" cy="1641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6" name="Rechteck 45"/>
          <p:cNvSpPr/>
          <p:nvPr/>
        </p:nvSpPr>
        <p:spPr>
          <a:xfrm>
            <a:off x="3048000" y="1123950"/>
            <a:ext cx="3810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hteck 46"/>
          <p:cNvSpPr/>
          <p:nvPr/>
        </p:nvSpPr>
        <p:spPr>
          <a:xfrm>
            <a:off x="3048000" y="1350201"/>
            <a:ext cx="421064" cy="1580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hteck 48"/>
          <p:cNvSpPr/>
          <p:nvPr/>
        </p:nvSpPr>
        <p:spPr>
          <a:xfrm>
            <a:off x="3048000" y="1802706"/>
            <a:ext cx="228600" cy="159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hteck 49"/>
          <p:cNvSpPr/>
          <p:nvPr/>
        </p:nvSpPr>
        <p:spPr>
          <a:xfrm>
            <a:off x="3047999" y="2028958"/>
            <a:ext cx="457201" cy="1617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hteck 50"/>
          <p:cNvSpPr/>
          <p:nvPr/>
        </p:nvSpPr>
        <p:spPr>
          <a:xfrm>
            <a:off x="3048000" y="2255210"/>
            <a:ext cx="381000" cy="1641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Eckige Klammer links/rechts 51"/>
          <p:cNvSpPr/>
          <p:nvPr/>
        </p:nvSpPr>
        <p:spPr>
          <a:xfrm>
            <a:off x="2895600" y="971550"/>
            <a:ext cx="867508" cy="1828800"/>
          </a:xfrm>
          <a:prstGeom prst="bracketPair">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3" name="Rechteck 52"/>
          <p:cNvSpPr/>
          <p:nvPr/>
        </p:nvSpPr>
        <p:spPr>
          <a:xfrm>
            <a:off x="3048000" y="2483810"/>
            <a:ext cx="543612" cy="1651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hteck 95"/>
          <p:cNvSpPr/>
          <p:nvPr/>
        </p:nvSpPr>
        <p:spPr>
          <a:xfrm>
            <a:off x="3048000" y="1581150"/>
            <a:ext cx="609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hteck 110"/>
          <p:cNvSpPr/>
          <p:nvPr/>
        </p:nvSpPr>
        <p:spPr>
          <a:xfrm>
            <a:off x="609600" y="3105150"/>
            <a:ext cx="381000" cy="1524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2" name="Rechteck 111"/>
          <p:cNvSpPr/>
          <p:nvPr/>
        </p:nvSpPr>
        <p:spPr>
          <a:xfrm>
            <a:off x="609600" y="3331402"/>
            <a:ext cx="457200" cy="1547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3" name="Rechteck 112"/>
          <p:cNvSpPr/>
          <p:nvPr/>
        </p:nvSpPr>
        <p:spPr>
          <a:xfrm>
            <a:off x="609600" y="3557654"/>
            <a:ext cx="381000" cy="15709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4" name="Rechteck 113"/>
          <p:cNvSpPr/>
          <p:nvPr/>
        </p:nvSpPr>
        <p:spPr>
          <a:xfrm>
            <a:off x="609600" y="3783906"/>
            <a:ext cx="381000" cy="15944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5" name="Rechteck 114"/>
          <p:cNvSpPr/>
          <p:nvPr/>
        </p:nvSpPr>
        <p:spPr>
          <a:xfrm>
            <a:off x="609600" y="4010158"/>
            <a:ext cx="609600" cy="16179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6" name="Rechteck 115"/>
          <p:cNvSpPr/>
          <p:nvPr/>
        </p:nvSpPr>
        <p:spPr>
          <a:xfrm>
            <a:off x="609600" y="4236410"/>
            <a:ext cx="152400" cy="1641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7" name="Rechteck 116"/>
          <p:cNvSpPr/>
          <p:nvPr/>
        </p:nvSpPr>
        <p:spPr>
          <a:xfrm>
            <a:off x="609600" y="4465010"/>
            <a:ext cx="304800" cy="1641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8" name="Rechteck 117"/>
          <p:cNvSpPr/>
          <p:nvPr/>
        </p:nvSpPr>
        <p:spPr>
          <a:xfrm>
            <a:off x="1019665" y="3105150"/>
            <a:ext cx="228600" cy="152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9" name="Rechteck 118"/>
          <p:cNvSpPr/>
          <p:nvPr/>
        </p:nvSpPr>
        <p:spPr>
          <a:xfrm>
            <a:off x="1095865" y="3331402"/>
            <a:ext cx="304800" cy="1547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0" name="Rechteck 119"/>
          <p:cNvSpPr/>
          <p:nvPr/>
        </p:nvSpPr>
        <p:spPr>
          <a:xfrm>
            <a:off x="1019665" y="3557654"/>
            <a:ext cx="228600" cy="15709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1" name="Rechteck 120"/>
          <p:cNvSpPr/>
          <p:nvPr/>
        </p:nvSpPr>
        <p:spPr>
          <a:xfrm>
            <a:off x="1019665" y="3783906"/>
            <a:ext cx="533400" cy="15944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2" name="Rechteck 121"/>
          <p:cNvSpPr/>
          <p:nvPr/>
        </p:nvSpPr>
        <p:spPr>
          <a:xfrm>
            <a:off x="1248265" y="4010158"/>
            <a:ext cx="304800" cy="16179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3" name="Rechteck 122"/>
          <p:cNvSpPr/>
          <p:nvPr/>
        </p:nvSpPr>
        <p:spPr>
          <a:xfrm>
            <a:off x="791065" y="4236410"/>
            <a:ext cx="609600" cy="1641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4" name="Rechteck 123"/>
          <p:cNvSpPr/>
          <p:nvPr/>
        </p:nvSpPr>
        <p:spPr>
          <a:xfrm>
            <a:off x="943465" y="4465010"/>
            <a:ext cx="228600" cy="1641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5" name="Rechteck 124"/>
          <p:cNvSpPr/>
          <p:nvPr/>
        </p:nvSpPr>
        <p:spPr>
          <a:xfrm>
            <a:off x="1276546" y="3105150"/>
            <a:ext cx="3810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hteck 126"/>
          <p:cNvSpPr/>
          <p:nvPr/>
        </p:nvSpPr>
        <p:spPr>
          <a:xfrm>
            <a:off x="1581347" y="3783906"/>
            <a:ext cx="228600" cy="159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hteck 127"/>
          <p:cNvSpPr/>
          <p:nvPr/>
        </p:nvSpPr>
        <p:spPr>
          <a:xfrm>
            <a:off x="1581346" y="4010158"/>
            <a:ext cx="457201" cy="1617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hteck 128"/>
          <p:cNvSpPr/>
          <p:nvPr/>
        </p:nvSpPr>
        <p:spPr>
          <a:xfrm>
            <a:off x="1428946" y="4236410"/>
            <a:ext cx="381000" cy="1641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hteck 133"/>
          <p:cNvSpPr/>
          <p:nvPr/>
        </p:nvSpPr>
        <p:spPr>
          <a:xfrm>
            <a:off x="1276546" y="3562350"/>
            <a:ext cx="609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hteck 134"/>
          <p:cNvSpPr/>
          <p:nvPr/>
        </p:nvSpPr>
        <p:spPr>
          <a:xfrm>
            <a:off x="2438400" y="3105150"/>
            <a:ext cx="381000" cy="1524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6" name="Rechteck 135"/>
          <p:cNvSpPr/>
          <p:nvPr/>
        </p:nvSpPr>
        <p:spPr>
          <a:xfrm>
            <a:off x="2438400" y="3331402"/>
            <a:ext cx="457200" cy="1547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7" name="Rechteck 136"/>
          <p:cNvSpPr/>
          <p:nvPr/>
        </p:nvSpPr>
        <p:spPr>
          <a:xfrm>
            <a:off x="2438400" y="3557654"/>
            <a:ext cx="381000" cy="15709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8" name="Rechteck 137"/>
          <p:cNvSpPr/>
          <p:nvPr/>
        </p:nvSpPr>
        <p:spPr>
          <a:xfrm>
            <a:off x="2438400" y="3783906"/>
            <a:ext cx="381000" cy="15944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9" name="Rechteck 138"/>
          <p:cNvSpPr/>
          <p:nvPr/>
        </p:nvSpPr>
        <p:spPr>
          <a:xfrm>
            <a:off x="2438400" y="4010158"/>
            <a:ext cx="609600" cy="16179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0" name="Rechteck 139"/>
          <p:cNvSpPr/>
          <p:nvPr/>
        </p:nvSpPr>
        <p:spPr>
          <a:xfrm>
            <a:off x="2438400" y="4236410"/>
            <a:ext cx="152400" cy="1641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1" name="Rechteck 140"/>
          <p:cNvSpPr/>
          <p:nvPr/>
        </p:nvSpPr>
        <p:spPr>
          <a:xfrm>
            <a:off x="2438400" y="4465010"/>
            <a:ext cx="304800" cy="1641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2" name="Rechteck 141"/>
          <p:cNvSpPr/>
          <p:nvPr/>
        </p:nvSpPr>
        <p:spPr>
          <a:xfrm>
            <a:off x="2988689" y="3105150"/>
            <a:ext cx="583284"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hteck 142"/>
          <p:cNvSpPr/>
          <p:nvPr/>
        </p:nvSpPr>
        <p:spPr>
          <a:xfrm>
            <a:off x="3105346" y="3331402"/>
            <a:ext cx="637095" cy="1565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hteck 143"/>
          <p:cNvSpPr/>
          <p:nvPr/>
        </p:nvSpPr>
        <p:spPr>
          <a:xfrm>
            <a:off x="3136376" y="3783906"/>
            <a:ext cx="349970" cy="159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hteck 144"/>
          <p:cNvSpPr/>
          <p:nvPr/>
        </p:nvSpPr>
        <p:spPr>
          <a:xfrm>
            <a:off x="3257745" y="4010158"/>
            <a:ext cx="699942" cy="1617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hteck 145"/>
          <p:cNvSpPr/>
          <p:nvPr/>
        </p:nvSpPr>
        <p:spPr>
          <a:xfrm>
            <a:off x="2952946" y="4236410"/>
            <a:ext cx="583284" cy="1641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hteck 146"/>
          <p:cNvSpPr/>
          <p:nvPr/>
        </p:nvSpPr>
        <p:spPr>
          <a:xfrm>
            <a:off x="2915238" y="4465010"/>
            <a:ext cx="847870" cy="1641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hteck 147"/>
          <p:cNvSpPr/>
          <p:nvPr/>
        </p:nvSpPr>
        <p:spPr>
          <a:xfrm>
            <a:off x="2991438" y="3562350"/>
            <a:ext cx="933254"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hteck 148"/>
          <p:cNvSpPr/>
          <p:nvPr/>
        </p:nvSpPr>
        <p:spPr>
          <a:xfrm>
            <a:off x="1828800" y="1123950"/>
            <a:ext cx="228600" cy="152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50" name="Rechteck 149"/>
          <p:cNvSpPr/>
          <p:nvPr/>
        </p:nvSpPr>
        <p:spPr>
          <a:xfrm>
            <a:off x="1828800" y="1350202"/>
            <a:ext cx="304800" cy="1547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51" name="Rechteck 150"/>
          <p:cNvSpPr/>
          <p:nvPr/>
        </p:nvSpPr>
        <p:spPr>
          <a:xfrm>
            <a:off x="1828800" y="1576454"/>
            <a:ext cx="228600" cy="15709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52" name="Rechteck 151"/>
          <p:cNvSpPr/>
          <p:nvPr/>
        </p:nvSpPr>
        <p:spPr>
          <a:xfrm>
            <a:off x="1828800" y="1802706"/>
            <a:ext cx="533400" cy="15944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53" name="Rechteck 152"/>
          <p:cNvSpPr/>
          <p:nvPr/>
        </p:nvSpPr>
        <p:spPr>
          <a:xfrm>
            <a:off x="1828800" y="2028958"/>
            <a:ext cx="304800" cy="16179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54" name="Rechteck 153"/>
          <p:cNvSpPr/>
          <p:nvPr/>
        </p:nvSpPr>
        <p:spPr>
          <a:xfrm>
            <a:off x="1828800" y="2255210"/>
            <a:ext cx="609600" cy="1641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55" name="Rechteck 154"/>
          <p:cNvSpPr/>
          <p:nvPr/>
        </p:nvSpPr>
        <p:spPr>
          <a:xfrm>
            <a:off x="1828800" y="2483810"/>
            <a:ext cx="228600" cy="1641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56" name="Rechteck 155"/>
          <p:cNvSpPr/>
          <p:nvPr/>
        </p:nvSpPr>
        <p:spPr>
          <a:xfrm>
            <a:off x="4267199" y="3105150"/>
            <a:ext cx="619125" cy="1524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7" name="Rechteck 156"/>
          <p:cNvSpPr/>
          <p:nvPr/>
        </p:nvSpPr>
        <p:spPr>
          <a:xfrm>
            <a:off x="4267200" y="3331402"/>
            <a:ext cx="742950" cy="1547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8" name="Rechteck 157"/>
          <p:cNvSpPr/>
          <p:nvPr/>
        </p:nvSpPr>
        <p:spPr>
          <a:xfrm>
            <a:off x="4267199" y="3557654"/>
            <a:ext cx="619125" cy="15709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9" name="Rechteck 158"/>
          <p:cNvSpPr/>
          <p:nvPr/>
        </p:nvSpPr>
        <p:spPr>
          <a:xfrm>
            <a:off x="4267199" y="3783906"/>
            <a:ext cx="619125" cy="15944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60" name="Rechteck 159"/>
          <p:cNvSpPr/>
          <p:nvPr/>
        </p:nvSpPr>
        <p:spPr>
          <a:xfrm>
            <a:off x="4267200" y="4010158"/>
            <a:ext cx="990600" cy="16179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61" name="Rechteck 160"/>
          <p:cNvSpPr/>
          <p:nvPr/>
        </p:nvSpPr>
        <p:spPr>
          <a:xfrm>
            <a:off x="4267200" y="4236410"/>
            <a:ext cx="247650" cy="1641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62" name="Rechteck 161"/>
          <p:cNvSpPr/>
          <p:nvPr/>
        </p:nvSpPr>
        <p:spPr>
          <a:xfrm>
            <a:off x="4267200" y="4465010"/>
            <a:ext cx="495300" cy="1641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63" name="Textfeld 162"/>
          <p:cNvSpPr txBox="1"/>
          <p:nvPr/>
        </p:nvSpPr>
        <p:spPr>
          <a:xfrm>
            <a:off x="2506826" y="4749284"/>
            <a:ext cx="1082348" cy="369332"/>
          </a:xfrm>
          <a:prstGeom prst="rect">
            <a:avLst/>
          </a:prstGeom>
          <a:noFill/>
        </p:spPr>
        <p:txBody>
          <a:bodyPr wrap="none" rtlCol="0">
            <a:spAutoFit/>
          </a:bodyPr>
          <a:lstStyle/>
          <a:p>
            <a:r>
              <a:rPr lang="en-US" dirty="0" smtClean="0"/>
              <a:t>1:0.5:1.5</a:t>
            </a:r>
            <a:endParaRPr lang="en-US" dirty="0"/>
          </a:p>
        </p:txBody>
      </p:sp>
      <p:sp>
        <p:nvSpPr>
          <p:cNvPr id="164" name="Textfeld 163"/>
          <p:cNvSpPr txBox="1"/>
          <p:nvPr/>
        </p:nvSpPr>
        <p:spPr>
          <a:xfrm>
            <a:off x="517852" y="4754726"/>
            <a:ext cx="697627" cy="369332"/>
          </a:xfrm>
          <a:prstGeom prst="rect">
            <a:avLst/>
          </a:prstGeom>
          <a:noFill/>
        </p:spPr>
        <p:txBody>
          <a:bodyPr wrap="none" rtlCol="0">
            <a:spAutoFit/>
          </a:bodyPr>
          <a:lstStyle/>
          <a:p>
            <a:r>
              <a:rPr lang="en-US" dirty="0" smtClean="0"/>
              <a:t>1:1:1</a:t>
            </a:r>
            <a:endParaRPr lang="en-US" dirty="0"/>
          </a:p>
        </p:txBody>
      </p:sp>
      <p:sp>
        <p:nvSpPr>
          <p:cNvPr id="165" name="Textfeld 164"/>
          <p:cNvSpPr txBox="1"/>
          <p:nvPr/>
        </p:nvSpPr>
        <p:spPr>
          <a:xfrm>
            <a:off x="4175452" y="4793218"/>
            <a:ext cx="1082348" cy="369332"/>
          </a:xfrm>
          <a:prstGeom prst="rect">
            <a:avLst/>
          </a:prstGeom>
          <a:noFill/>
        </p:spPr>
        <p:txBody>
          <a:bodyPr wrap="none" rtlCol="0">
            <a:spAutoFit/>
          </a:bodyPr>
          <a:lstStyle/>
          <a:p>
            <a:r>
              <a:rPr lang="en-US" dirty="0" smtClean="0"/>
              <a:t>1.5:1:0.5</a:t>
            </a:r>
            <a:endParaRPr lang="en-US" dirty="0"/>
          </a:p>
        </p:txBody>
      </p:sp>
      <p:sp>
        <p:nvSpPr>
          <p:cNvPr id="166" name="Rechteck 165"/>
          <p:cNvSpPr/>
          <p:nvPr/>
        </p:nvSpPr>
        <p:spPr>
          <a:xfrm>
            <a:off x="4915292" y="3105150"/>
            <a:ext cx="228600" cy="152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67" name="Rechteck 166"/>
          <p:cNvSpPr/>
          <p:nvPr/>
        </p:nvSpPr>
        <p:spPr>
          <a:xfrm>
            <a:off x="5029984" y="3331402"/>
            <a:ext cx="304800" cy="1547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68" name="Rechteck 167"/>
          <p:cNvSpPr/>
          <p:nvPr/>
        </p:nvSpPr>
        <p:spPr>
          <a:xfrm>
            <a:off x="4915292" y="3557654"/>
            <a:ext cx="228600" cy="15709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69" name="Rechteck 168"/>
          <p:cNvSpPr/>
          <p:nvPr/>
        </p:nvSpPr>
        <p:spPr>
          <a:xfrm>
            <a:off x="4915292" y="3783906"/>
            <a:ext cx="533400" cy="15944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70" name="Rechteck 169"/>
          <p:cNvSpPr/>
          <p:nvPr/>
        </p:nvSpPr>
        <p:spPr>
          <a:xfrm>
            <a:off x="5286865" y="4010158"/>
            <a:ext cx="304800" cy="16179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71" name="Rechteck 170"/>
          <p:cNvSpPr/>
          <p:nvPr/>
        </p:nvSpPr>
        <p:spPr>
          <a:xfrm>
            <a:off x="4543719" y="4236410"/>
            <a:ext cx="609600" cy="1641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72" name="Rechteck 171"/>
          <p:cNvSpPr/>
          <p:nvPr/>
        </p:nvSpPr>
        <p:spPr>
          <a:xfrm>
            <a:off x="4791173" y="4465010"/>
            <a:ext cx="228600" cy="1641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73" name="Rechteck 172"/>
          <p:cNvSpPr/>
          <p:nvPr/>
        </p:nvSpPr>
        <p:spPr>
          <a:xfrm>
            <a:off x="5172173" y="3101419"/>
            <a:ext cx="177539" cy="1561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hteck 173"/>
          <p:cNvSpPr/>
          <p:nvPr/>
        </p:nvSpPr>
        <p:spPr>
          <a:xfrm>
            <a:off x="5363066" y="3327614"/>
            <a:ext cx="179896" cy="1603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hteck 174"/>
          <p:cNvSpPr/>
          <p:nvPr/>
        </p:nvSpPr>
        <p:spPr>
          <a:xfrm>
            <a:off x="5476973" y="3780003"/>
            <a:ext cx="106523" cy="1633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hteck 175"/>
          <p:cNvSpPr/>
          <p:nvPr/>
        </p:nvSpPr>
        <p:spPr>
          <a:xfrm>
            <a:off x="5619945" y="4006197"/>
            <a:ext cx="213047" cy="1657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hteck 176"/>
          <p:cNvSpPr/>
          <p:nvPr/>
        </p:nvSpPr>
        <p:spPr>
          <a:xfrm>
            <a:off x="5182384" y="4232392"/>
            <a:ext cx="177539" cy="1681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hteck 177"/>
          <p:cNvSpPr/>
          <p:nvPr/>
        </p:nvSpPr>
        <p:spPr>
          <a:xfrm>
            <a:off x="5039411" y="4460992"/>
            <a:ext cx="239599" cy="1675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hteck 178"/>
          <p:cNvSpPr/>
          <p:nvPr/>
        </p:nvSpPr>
        <p:spPr>
          <a:xfrm>
            <a:off x="5172173" y="3558619"/>
            <a:ext cx="284062" cy="1561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hteck 180"/>
          <p:cNvSpPr/>
          <p:nvPr/>
        </p:nvSpPr>
        <p:spPr>
          <a:xfrm>
            <a:off x="1428946" y="3331402"/>
            <a:ext cx="390427" cy="165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hteck 181"/>
          <p:cNvSpPr/>
          <p:nvPr/>
        </p:nvSpPr>
        <p:spPr>
          <a:xfrm>
            <a:off x="1196625" y="4465010"/>
            <a:ext cx="543612" cy="1651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Motivation: Specifying an image</a:t>
            </a:r>
            <a:endParaRPr lang="en-US" dirty="0"/>
          </a:p>
        </p:txBody>
      </p:sp>
      <p:sp>
        <p:nvSpPr>
          <p:cNvPr id="1596419" name="Rectangle 3"/>
          <p:cNvSpPr>
            <a:spLocks noGrp="1" noChangeArrowheads="1"/>
          </p:cNvSpPr>
          <p:nvPr>
            <p:ph idx="1"/>
          </p:nvPr>
        </p:nvSpPr>
        <p:spPr>
          <a:xfrm>
            <a:off x="457200" y="1200150"/>
            <a:ext cx="5407602" cy="762000"/>
          </a:xfrm>
        </p:spPr>
        <p:txBody>
          <a:bodyPr/>
          <a:lstStyle/>
          <a:p>
            <a:r>
              <a:rPr lang="en-US" sz="2200" dirty="0" smtClean="0"/>
              <a:t>Humans lack communication channel for describing an image</a:t>
            </a:r>
            <a:r>
              <a:rPr lang="en-US" sz="2400" dirty="0" smtClean="0"/>
              <a:t> </a:t>
            </a:r>
          </a:p>
          <a:p>
            <a:pPr>
              <a:buNone/>
            </a:pPr>
            <a:endParaRPr lang="en-US" dirty="0" smtClean="0"/>
          </a:p>
          <a:p>
            <a:pPr>
              <a:buNone/>
            </a:pPr>
            <a:endParaRPr lang="en-US" dirty="0" smtClean="0"/>
          </a:p>
          <a:p>
            <a:pPr>
              <a:buNone/>
            </a:pPr>
            <a:endParaRPr lang="en-US" dirty="0" smtClean="0"/>
          </a:p>
          <a:p>
            <a:pPr>
              <a:buNone/>
            </a:pPr>
            <a:endParaRPr lang="en-US" dirty="0" smtClean="0"/>
          </a:p>
          <a:p>
            <a:endParaRPr lang="en-US" dirty="0" smtClean="0"/>
          </a:p>
          <a:p>
            <a:endParaRPr lang="en-US" sz="2200" dirty="0" smtClean="0"/>
          </a:p>
        </p:txBody>
      </p:sp>
      <p:grpSp>
        <p:nvGrpSpPr>
          <p:cNvPr id="2" name="Group 27"/>
          <p:cNvGrpSpPr/>
          <p:nvPr/>
        </p:nvGrpSpPr>
        <p:grpSpPr>
          <a:xfrm>
            <a:off x="4589994" y="3699383"/>
            <a:ext cx="3319285" cy="1109631"/>
            <a:chOff x="4869394" y="3261749"/>
            <a:chExt cx="3319285" cy="1109631"/>
          </a:xfrm>
        </p:grpSpPr>
        <p:sp>
          <p:nvSpPr>
            <p:cNvPr id="17" name="TextBox 16"/>
            <p:cNvSpPr txBox="1"/>
            <p:nvPr/>
          </p:nvSpPr>
          <p:spPr>
            <a:xfrm>
              <a:off x="4869394" y="3261749"/>
              <a:ext cx="1274808" cy="369332"/>
            </a:xfrm>
            <a:prstGeom prst="rect">
              <a:avLst/>
            </a:prstGeom>
            <a:noFill/>
          </p:spPr>
          <p:txBody>
            <a:bodyPr wrap="none" rtlCol="0">
              <a:spAutoFit/>
            </a:bodyPr>
            <a:lstStyle/>
            <a:p>
              <a:r>
                <a:rPr lang="en-US" b="1" dirty="0" smtClean="0"/>
                <a:t>Image out</a:t>
              </a:r>
              <a:endParaRPr lang="en-US" b="1" dirty="0"/>
            </a:p>
          </p:txBody>
        </p:sp>
        <p:grpSp>
          <p:nvGrpSpPr>
            <p:cNvPr id="3" name="Group 23"/>
            <p:cNvGrpSpPr/>
            <p:nvPr/>
          </p:nvGrpSpPr>
          <p:grpSpPr>
            <a:xfrm>
              <a:off x="6093523" y="3360142"/>
              <a:ext cx="2095156" cy="1011238"/>
              <a:chOff x="6245578" y="3482975"/>
              <a:chExt cx="2133600" cy="770052"/>
            </a:xfrm>
          </p:grpSpPr>
          <p:sp>
            <p:nvSpPr>
              <p:cNvPr id="18" name="Rectangle 17"/>
              <p:cNvSpPr/>
              <p:nvPr/>
            </p:nvSpPr>
            <p:spPr>
              <a:xfrm>
                <a:off x="6245578" y="3482975"/>
                <a:ext cx="2133600" cy="761238"/>
              </a:xfrm>
              <a:prstGeom prst="rect">
                <a:avLst/>
              </a:prstGeom>
              <a:noFill/>
              <a:ln w="19050" cap="flat" cmpd="sng" algn="ctr">
                <a:solidFill>
                  <a:schemeClr val="accent1">
                    <a:shade val="95000"/>
                    <a:satMod val="10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7142701" y="3606697"/>
                <a:ext cx="441422" cy="646330"/>
              </a:xfrm>
              <a:prstGeom prst="rect">
                <a:avLst/>
              </a:prstGeom>
              <a:noFill/>
            </p:spPr>
            <p:txBody>
              <a:bodyPr wrap="none" rtlCol="0">
                <a:spAutoFit/>
              </a:bodyPr>
              <a:lstStyle/>
              <a:p>
                <a:r>
                  <a:rPr lang="en-US" sz="3600" dirty="0" smtClean="0"/>
                  <a:t>?</a:t>
                </a:r>
                <a:endParaRPr lang="en-US" sz="3600" dirty="0"/>
              </a:p>
            </p:txBody>
          </p:sp>
        </p:grpSp>
      </p:grpSp>
      <p:grpSp>
        <p:nvGrpSpPr>
          <p:cNvPr id="4" name="Group 24"/>
          <p:cNvGrpSpPr/>
          <p:nvPr/>
        </p:nvGrpSpPr>
        <p:grpSpPr>
          <a:xfrm>
            <a:off x="821865" y="2114550"/>
            <a:ext cx="2006001" cy="1382888"/>
            <a:chOff x="965800" y="1676916"/>
            <a:chExt cx="2006001" cy="1382888"/>
          </a:xfrm>
        </p:grpSpPr>
        <p:sp>
          <p:nvSpPr>
            <p:cNvPr id="14" name="TextBox 13"/>
            <p:cNvSpPr txBox="1"/>
            <p:nvPr/>
          </p:nvSpPr>
          <p:spPr>
            <a:xfrm>
              <a:off x="965800" y="1676916"/>
              <a:ext cx="1107770" cy="369332"/>
            </a:xfrm>
            <a:prstGeom prst="rect">
              <a:avLst/>
            </a:prstGeom>
            <a:noFill/>
          </p:spPr>
          <p:txBody>
            <a:bodyPr wrap="none" rtlCol="0">
              <a:spAutoFit/>
            </a:bodyPr>
            <a:lstStyle/>
            <a:p>
              <a:r>
                <a:rPr lang="en-US" b="1" dirty="0" smtClean="0"/>
                <a:t>Audio in</a:t>
              </a:r>
              <a:endParaRPr lang="en-US" b="1" dirty="0"/>
            </a:p>
          </p:txBody>
        </p:sp>
        <p:pic>
          <p:nvPicPr>
            <p:cNvPr id="21" name="Picture 20" descr="ear-closeup.jpg"/>
            <p:cNvPicPr>
              <a:picLocks noChangeAspect="1"/>
            </p:cNvPicPr>
            <p:nvPr/>
          </p:nvPicPr>
          <p:blipFill>
            <a:blip r:embed="rId3"/>
            <a:stretch>
              <a:fillRect/>
            </a:stretch>
          </p:blipFill>
          <p:spPr>
            <a:xfrm>
              <a:off x="2010835" y="1778516"/>
              <a:ext cx="960966" cy="1281288"/>
            </a:xfrm>
            <a:prstGeom prst="rect">
              <a:avLst/>
            </a:prstGeom>
          </p:spPr>
        </p:pic>
      </p:grpSp>
      <p:grpSp>
        <p:nvGrpSpPr>
          <p:cNvPr id="5" name="Group 26"/>
          <p:cNvGrpSpPr/>
          <p:nvPr/>
        </p:nvGrpSpPr>
        <p:grpSpPr>
          <a:xfrm>
            <a:off x="821265" y="3668149"/>
            <a:ext cx="2760135" cy="1129284"/>
            <a:chOff x="965200" y="3230515"/>
            <a:chExt cx="2760135" cy="1129284"/>
          </a:xfrm>
        </p:grpSpPr>
        <p:sp>
          <p:nvSpPr>
            <p:cNvPr id="16" name="TextBox 15"/>
            <p:cNvSpPr txBox="1"/>
            <p:nvPr/>
          </p:nvSpPr>
          <p:spPr>
            <a:xfrm>
              <a:off x="965200" y="3230515"/>
              <a:ext cx="1121070" cy="369332"/>
            </a:xfrm>
            <a:prstGeom prst="rect">
              <a:avLst/>
            </a:prstGeom>
            <a:noFill/>
          </p:spPr>
          <p:txBody>
            <a:bodyPr wrap="none" rtlCol="0">
              <a:spAutoFit/>
            </a:bodyPr>
            <a:lstStyle/>
            <a:p>
              <a:r>
                <a:rPr lang="en-US" b="1" dirty="0" smtClean="0"/>
                <a:t>Image in</a:t>
              </a:r>
              <a:endParaRPr lang="en-US" b="1" dirty="0"/>
            </a:p>
          </p:txBody>
        </p:sp>
        <p:pic>
          <p:nvPicPr>
            <p:cNvPr id="22" name="Picture 21" descr="images-miscellaneous-2006-eye-500x500.jpg"/>
            <p:cNvPicPr>
              <a:picLocks noChangeAspect="1"/>
            </p:cNvPicPr>
            <p:nvPr/>
          </p:nvPicPr>
          <p:blipFill>
            <a:blip r:embed="rId4"/>
            <a:stretch>
              <a:fillRect/>
            </a:stretch>
          </p:blipFill>
          <p:spPr>
            <a:xfrm>
              <a:off x="2010835" y="3344815"/>
              <a:ext cx="1714500" cy="1014984"/>
            </a:xfrm>
            <a:prstGeom prst="rect">
              <a:avLst/>
            </a:prstGeom>
          </p:spPr>
        </p:pic>
      </p:grpSp>
      <p:grpSp>
        <p:nvGrpSpPr>
          <p:cNvPr id="6" name="Group 25"/>
          <p:cNvGrpSpPr/>
          <p:nvPr/>
        </p:nvGrpSpPr>
        <p:grpSpPr>
          <a:xfrm>
            <a:off x="4628094" y="2114550"/>
            <a:ext cx="3281184" cy="1332088"/>
            <a:chOff x="4907494" y="1676916"/>
            <a:chExt cx="3281184" cy="1332088"/>
          </a:xfrm>
        </p:grpSpPr>
        <p:sp>
          <p:nvSpPr>
            <p:cNvPr id="15" name="TextBox 14"/>
            <p:cNvSpPr txBox="1"/>
            <p:nvPr/>
          </p:nvSpPr>
          <p:spPr>
            <a:xfrm>
              <a:off x="4907494" y="1676916"/>
              <a:ext cx="1261884" cy="369332"/>
            </a:xfrm>
            <a:prstGeom prst="rect">
              <a:avLst/>
            </a:prstGeom>
            <a:noFill/>
          </p:spPr>
          <p:txBody>
            <a:bodyPr wrap="none" rtlCol="0">
              <a:spAutoFit/>
            </a:bodyPr>
            <a:lstStyle/>
            <a:p>
              <a:r>
                <a:rPr lang="en-US" b="1" dirty="0" smtClean="0"/>
                <a:t>Audio out</a:t>
              </a:r>
              <a:endParaRPr lang="en-US" b="1" dirty="0"/>
            </a:p>
          </p:txBody>
        </p:sp>
        <p:pic>
          <p:nvPicPr>
            <p:cNvPr id="23" name="Picture 22" descr="rachel-mouth-3.3.jpg"/>
            <p:cNvPicPr>
              <a:picLocks noChangeAspect="1"/>
            </p:cNvPicPr>
            <p:nvPr/>
          </p:nvPicPr>
          <p:blipFill>
            <a:blip r:embed="rId5"/>
            <a:srcRect l="3333" t="3682" r="3333" b="6119"/>
            <a:stretch>
              <a:fillRect/>
            </a:stretch>
          </p:blipFill>
          <p:spPr>
            <a:xfrm>
              <a:off x="6093523" y="1778516"/>
              <a:ext cx="2095155" cy="1230488"/>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NNk</a:t>
            </a:r>
            <a:r>
              <a:rPr lang="en-US" dirty="0" smtClean="0"/>
              <a:t> Search</a:t>
            </a:r>
            <a:endParaRPr lang="en-US" dirty="0"/>
          </a:p>
        </p:txBody>
      </p:sp>
      <p:sp>
        <p:nvSpPr>
          <p:cNvPr id="28" name="Rechteck 27"/>
          <p:cNvSpPr/>
          <p:nvPr/>
        </p:nvSpPr>
        <p:spPr>
          <a:xfrm>
            <a:off x="609600" y="1123950"/>
            <a:ext cx="381000" cy="1524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9" name="Rechteck 28"/>
          <p:cNvSpPr/>
          <p:nvPr/>
        </p:nvSpPr>
        <p:spPr>
          <a:xfrm>
            <a:off x="609600" y="1350202"/>
            <a:ext cx="457200" cy="15474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0" name="Rechteck 29"/>
          <p:cNvSpPr/>
          <p:nvPr/>
        </p:nvSpPr>
        <p:spPr>
          <a:xfrm>
            <a:off x="609600" y="1576454"/>
            <a:ext cx="381000" cy="15709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1" name="Rechteck 30"/>
          <p:cNvSpPr/>
          <p:nvPr/>
        </p:nvSpPr>
        <p:spPr>
          <a:xfrm>
            <a:off x="609600" y="1802706"/>
            <a:ext cx="381000" cy="15944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2" name="Rechteck 31"/>
          <p:cNvSpPr/>
          <p:nvPr/>
        </p:nvSpPr>
        <p:spPr>
          <a:xfrm>
            <a:off x="609600" y="2028958"/>
            <a:ext cx="609600" cy="16179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3" name="Rechteck 32"/>
          <p:cNvSpPr/>
          <p:nvPr/>
        </p:nvSpPr>
        <p:spPr>
          <a:xfrm>
            <a:off x="609600" y="2255210"/>
            <a:ext cx="152400" cy="1641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4" name="Eckige Klammer links/rechts 33"/>
          <p:cNvSpPr/>
          <p:nvPr/>
        </p:nvSpPr>
        <p:spPr>
          <a:xfrm>
            <a:off x="457200" y="971550"/>
            <a:ext cx="867508" cy="1828800"/>
          </a:xfrm>
          <a:prstGeom prst="bracketPair">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Rechteck 34"/>
          <p:cNvSpPr/>
          <p:nvPr/>
        </p:nvSpPr>
        <p:spPr>
          <a:xfrm>
            <a:off x="609600" y="2483810"/>
            <a:ext cx="304800" cy="1641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3" name="Eckige Klammer links/rechts 42"/>
          <p:cNvSpPr/>
          <p:nvPr/>
        </p:nvSpPr>
        <p:spPr>
          <a:xfrm>
            <a:off x="1676400" y="971550"/>
            <a:ext cx="867508" cy="1828800"/>
          </a:xfrm>
          <a:prstGeom prst="bracketPair">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 name="Rechteck 45"/>
          <p:cNvSpPr/>
          <p:nvPr/>
        </p:nvSpPr>
        <p:spPr>
          <a:xfrm>
            <a:off x="3048000" y="1123950"/>
            <a:ext cx="3810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hteck 46"/>
          <p:cNvSpPr/>
          <p:nvPr/>
        </p:nvSpPr>
        <p:spPr>
          <a:xfrm>
            <a:off x="3048000" y="1352550"/>
            <a:ext cx="421064" cy="15808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9" name="Rechteck 48"/>
          <p:cNvSpPr/>
          <p:nvPr/>
        </p:nvSpPr>
        <p:spPr>
          <a:xfrm>
            <a:off x="3048000" y="1802706"/>
            <a:ext cx="228600" cy="159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hteck 49"/>
          <p:cNvSpPr/>
          <p:nvPr/>
        </p:nvSpPr>
        <p:spPr>
          <a:xfrm>
            <a:off x="3047999" y="2028958"/>
            <a:ext cx="457201" cy="16179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1" name="Rechteck 50"/>
          <p:cNvSpPr/>
          <p:nvPr/>
        </p:nvSpPr>
        <p:spPr>
          <a:xfrm>
            <a:off x="3048000" y="2255210"/>
            <a:ext cx="381000" cy="1641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Eckige Klammer links/rechts 51"/>
          <p:cNvSpPr/>
          <p:nvPr/>
        </p:nvSpPr>
        <p:spPr>
          <a:xfrm>
            <a:off x="2895600" y="971550"/>
            <a:ext cx="867508" cy="1828800"/>
          </a:xfrm>
          <a:prstGeom prst="bracketPair">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3" name="Rechteck 52"/>
          <p:cNvSpPr/>
          <p:nvPr/>
        </p:nvSpPr>
        <p:spPr>
          <a:xfrm>
            <a:off x="3048000" y="2483810"/>
            <a:ext cx="543612" cy="16512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6" name="Rechteck 95"/>
          <p:cNvSpPr/>
          <p:nvPr/>
        </p:nvSpPr>
        <p:spPr>
          <a:xfrm>
            <a:off x="3048000" y="1581150"/>
            <a:ext cx="609600" cy="152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49" name="Rechteck 148"/>
          <p:cNvSpPr/>
          <p:nvPr/>
        </p:nvSpPr>
        <p:spPr>
          <a:xfrm>
            <a:off x="1828800" y="1123950"/>
            <a:ext cx="228600" cy="152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50" name="Rechteck 149"/>
          <p:cNvSpPr/>
          <p:nvPr/>
        </p:nvSpPr>
        <p:spPr>
          <a:xfrm>
            <a:off x="1828800" y="1350202"/>
            <a:ext cx="304800" cy="15474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51" name="Rechteck 150"/>
          <p:cNvSpPr/>
          <p:nvPr/>
        </p:nvSpPr>
        <p:spPr>
          <a:xfrm>
            <a:off x="1828800" y="1576454"/>
            <a:ext cx="188536" cy="1580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52" name="Rechteck 151"/>
          <p:cNvSpPr/>
          <p:nvPr/>
        </p:nvSpPr>
        <p:spPr>
          <a:xfrm>
            <a:off x="1828800" y="1802706"/>
            <a:ext cx="533400" cy="15944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53" name="Rechteck 152"/>
          <p:cNvSpPr/>
          <p:nvPr/>
        </p:nvSpPr>
        <p:spPr>
          <a:xfrm>
            <a:off x="1828799" y="2028957"/>
            <a:ext cx="339365" cy="167487"/>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54" name="Rechteck 153"/>
          <p:cNvSpPr/>
          <p:nvPr/>
        </p:nvSpPr>
        <p:spPr>
          <a:xfrm>
            <a:off x="1828800" y="2255210"/>
            <a:ext cx="609600" cy="16414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55" name="Rechteck 154"/>
          <p:cNvSpPr/>
          <p:nvPr/>
        </p:nvSpPr>
        <p:spPr>
          <a:xfrm>
            <a:off x="1828800" y="2483810"/>
            <a:ext cx="228600" cy="1641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65" name="Textfeld 164"/>
          <p:cNvSpPr txBox="1"/>
          <p:nvPr/>
        </p:nvSpPr>
        <p:spPr>
          <a:xfrm>
            <a:off x="4175452" y="4793218"/>
            <a:ext cx="1082348" cy="369332"/>
          </a:xfrm>
          <a:prstGeom prst="rect">
            <a:avLst/>
          </a:prstGeom>
          <a:noFill/>
        </p:spPr>
        <p:txBody>
          <a:bodyPr wrap="none" rtlCol="0">
            <a:spAutoFit/>
          </a:bodyPr>
          <a:lstStyle/>
          <a:p>
            <a:r>
              <a:rPr lang="en-US" dirty="0" smtClean="0"/>
              <a:t>1.5:1:0.5</a:t>
            </a:r>
            <a:endParaRPr lang="en-US"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NNk</a:t>
            </a:r>
            <a:r>
              <a:rPr lang="de-DE" dirty="0" smtClean="0"/>
              <a:t> </a:t>
            </a:r>
            <a:r>
              <a:rPr lang="de-DE" dirty="0" err="1" smtClean="0"/>
              <a:t>search</a:t>
            </a:r>
            <a:r>
              <a:rPr lang="de-DE" dirty="0" smtClean="0"/>
              <a:t> </a:t>
            </a:r>
            <a:r>
              <a:rPr lang="de-DE" dirty="0" err="1" smtClean="0"/>
              <a:t>result</a:t>
            </a:r>
            <a:r>
              <a:rPr lang="de-DE" dirty="0" smtClean="0"/>
              <a:t> </a:t>
            </a:r>
            <a:r>
              <a:rPr lang="de-DE" dirty="0" err="1" smtClean="0"/>
              <a:t>visualization</a:t>
            </a:r>
            <a:endParaRPr lang="de-DE" dirty="0"/>
          </a:p>
        </p:txBody>
      </p:sp>
      <p:pic>
        <p:nvPicPr>
          <p:cNvPr id="4" name="Inhaltsplatzhalter 5" descr="nnk_simplex_result_r8.png"/>
          <p:cNvPicPr>
            <a:picLocks noGrp="1" noChangeAspect="1"/>
          </p:cNvPicPr>
          <p:nvPr>
            <p:ph idx="1"/>
          </p:nvPr>
        </p:nvPicPr>
        <p:blipFill>
          <a:blip r:embed="rId2" cstate="print"/>
          <a:stretch>
            <a:fillRect/>
          </a:stretch>
        </p:blipFill>
        <p:spPr>
          <a:xfrm>
            <a:off x="802433" y="1408045"/>
            <a:ext cx="4483847" cy="3363938"/>
          </a:xfrm>
        </p:spPr>
      </p:pic>
      <p:pic>
        <p:nvPicPr>
          <p:cNvPr id="5" name="Grafik 4" descr="nnk_simplex_result_r8_f4.png"/>
          <p:cNvPicPr>
            <a:picLocks noChangeAspect="1"/>
          </p:cNvPicPr>
          <p:nvPr/>
        </p:nvPicPr>
        <p:blipFill>
          <a:blip r:embed="rId3" cstate="print"/>
          <a:stretch>
            <a:fillRect/>
          </a:stretch>
        </p:blipFill>
        <p:spPr>
          <a:xfrm>
            <a:off x="4962265" y="2122424"/>
            <a:ext cx="2670251" cy="2670251"/>
          </a:xfrm>
          <a:prstGeom prst="rect">
            <a:avLst/>
          </a:prstGeom>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Feature Space</a:t>
            </a:r>
            <a:endParaRPr lang="en-US" dirty="0"/>
          </a:p>
        </p:txBody>
      </p:sp>
      <p:cxnSp>
        <p:nvCxnSpPr>
          <p:cNvPr id="9" name="Gerade Verbindung mit Pfeil 8"/>
          <p:cNvCxnSpPr/>
          <p:nvPr/>
        </p:nvCxnSpPr>
        <p:spPr>
          <a:xfrm rot="5400000" flipH="1" flipV="1">
            <a:off x="-38100" y="2609850"/>
            <a:ext cx="22098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Gerade Verbindung mit Pfeil 13"/>
          <p:cNvCxnSpPr/>
          <p:nvPr/>
        </p:nvCxnSpPr>
        <p:spPr>
          <a:xfrm>
            <a:off x="1066006" y="3715544"/>
            <a:ext cx="2362994"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Ellipse 14"/>
          <p:cNvSpPr/>
          <p:nvPr/>
        </p:nvSpPr>
        <p:spPr>
          <a:xfrm>
            <a:off x="2286000" y="1962150"/>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Ellipse 15"/>
          <p:cNvSpPr/>
          <p:nvPr/>
        </p:nvSpPr>
        <p:spPr>
          <a:xfrm>
            <a:off x="1981200" y="2266950"/>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Ellipse 16"/>
          <p:cNvSpPr/>
          <p:nvPr/>
        </p:nvSpPr>
        <p:spPr>
          <a:xfrm>
            <a:off x="2362200" y="3028950"/>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Ellipse 17"/>
          <p:cNvSpPr/>
          <p:nvPr/>
        </p:nvSpPr>
        <p:spPr>
          <a:xfrm>
            <a:off x="1676400" y="2800350"/>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Ellipse 18"/>
          <p:cNvSpPr/>
          <p:nvPr/>
        </p:nvSpPr>
        <p:spPr>
          <a:xfrm>
            <a:off x="1371600" y="3333750"/>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Ellipse 19"/>
          <p:cNvSpPr/>
          <p:nvPr/>
        </p:nvSpPr>
        <p:spPr>
          <a:xfrm>
            <a:off x="2590800" y="3333750"/>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Ellipse 20"/>
          <p:cNvSpPr/>
          <p:nvPr/>
        </p:nvSpPr>
        <p:spPr>
          <a:xfrm>
            <a:off x="1828800" y="2952750"/>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Feature Space</a:t>
            </a:r>
            <a:endParaRPr lang="en-US" dirty="0"/>
          </a:p>
        </p:txBody>
      </p:sp>
      <p:cxnSp>
        <p:nvCxnSpPr>
          <p:cNvPr id="9" name="Gerade Verbindung mit Pfeil 8"/>
          <p:cNvCxnSpPr/>
          <p:nvPr/>
        </p:nvCxnSpPr>
        <p:spPr>
          <a:xfrm rot="5400000" flipH="1" flipV="1">
            <a:off x="-303229" y="2874978"/>
            <a:ext cx="2740437" cy="19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Gerade Verbindung mit Pfeil 13"/>
          <p:cNvCxnSpPr/>
          <p:nvPr/>
        </p:nvCxnSpPr>
        <p:spPr>
          <a:xfrm>
            <a:off x="1066005" y="4246181"/>
            <a:ext cx="2930417" cy="19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Ellipse 14"/>
          <p:cNvSpPr/>
          <p:nvPr/>
        </p:nvSpPr>
        <p:spPr>
          <a:xfrm>
            <a:off x="2578955" y="2071746"/>
            <a:ext cx="188996" cy="18899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Ellipse 15"/>
          <p:cNvSpPr/>
          <p:nvPr/>
        </p:nvSpPr>
        <p:spPr>
          <a:xfrm>
            <a:off x="1917470" y="2260742"/>
            <a:ext cx="188996" cy="18899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Ellipse 16"/>
          <p:cNvSpPr/>
          <p:nvPr/>
        </p:nvSpPr>
        <p:spPr>
          <a:xfrm>
            <a:off x="2673453" y="3394716"/>
            <a:ext cx="188996" cy="18899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Ellipse 17"/>
          <p:cNvSpPr/>
          <p:nvPr/>
        </p:nvSpPr>
        <p:spPr>
          <a:xfrm>
            <a:off x="1822972" y="3111222"/>
            <a:ext cx="188996" cy="18899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Ellipse 18"/>
          <p:cNvSpPr/>
          <p:nvPr/>
        </p:nvSpPr>
        <p:spPr>
          <a:xfrm>
            <a:off x="1444981" y="3772707"/>
            <a:ext cx="188996" cy="18899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Ellipse 19"/>
          <p:cNvSpPr/>
          <p:nvPr/>
        </p:nvSpPr>
        <p:spPr>
          <a:xfrm>
            <a:off x="2956946" y="3772707"/>
            <a:ext cx="188996" cy="18899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Ellipse 20"/>
          <p:cNvSpPr/>
          <p:nvPr/>
        </p:nvSpPr>
        <p:spPr>
          <a:xfrm>
            <a:off x="2011968" y="3300218"/>
            <a:ext cx="188996" cy="18899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Ellipse 22"/>
          <p:cNvSpPr/>
          <p:nvPr/>
        </p:nvSpPr>
        <p:spPr>
          <a:xfrm>
            <a:off x="3124200" y="2952750"/>
            <a:ext cx="188996" cy="188996"/>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cxnSp>
        <p:nvCxnSpPr>
          <p:cNvPr id="29" name="Gerade Verbindung mit Pfeil 28"/>
          <p:cNvCxnSpPr/>
          <p:nvPr/>
        </p:nvCxnSpPr>
        <p:spPr>
          <a:xfrm>
            <a:off x="2099391" y="2433438"/>
            <a:ext cx="1017034" cy="561688"/>
          </a:xfrm>
          <a:prstGeom prst="straightConnector1">
            <a:avLst/>
          </a:prstGeom>
          <a:ln>
            <a:solidFill>
              <a:schemeClr val="accent2">
                <a:lumMod val="75000"/>
              </a:schemeClr>
            </a:solidFill>
            <a:headEnd type="triangle"/>
            <a:tailEnd type="none"/>
          </a:ln>
        </p:spPr>
        <p:style>
          <a:lnRef idx="3">
            <a:schemeClr val="dk1"/>
          </a:lnRef>
          <a:fillRef idx="0">
            <a:schemeClr val="dk1"/>
          </a:fillRef>
          <a:effectRef idx="2">
            <a:schemeClr val="dk1"/>
          </a:effectRef>
          <a:fontRef idx="minor">
            <a:schemeClr val="tx1"/>
          </a:fontRef>
        </p:style>
      </p:cxnSp>
      <p:grpSp>
        <p:nvGrpSpPr>
          <p:cNvPr id="22" name="Gruppieren 21"/>
          <p:cNvGrpSpPr/>
          <p:nvPr/>
        </p:nvGrpSpPr>
        <p:grpSpPr>
          <a:xfrm>
            <a:off x="2011174" y="2449738"/>
            <a:ext cx="1113026" cy="599098"/>
            <a:chOff x="2011174" y="2449738"/>
            <a:chExt cx="1113026" cy="599098"/>
          </a:xfrm>
        </p:grpSpPr>
        <p:cxnSp>
          <p:nvCxnSpPr>
            <p:cNvPr id="36" name="Gerade Verbindung mit Pfeil 35"/>
            <p:cNvCxnSpPr>
              <a:endCxn id="16" idx="4"/>
            </p:cNvCxnSpPr>
            <p:nvPr/>
          </p:nvCxnSpPr>
          <p:spPr>
            <a:xfrm rot="16200000" flipV="1">
              <a:off x="1712816" y="2748890"/>
              <a:ext cx="599098" cy="794"/>
            </a:xfrm>
            <a:prstGeom prst="straightConnector1">
              <a:avLst/>
            </a:prstGeom>
            <a:ln>
              <a:solidFill>
                <a:schemeClr val="accent3"/>
              </a:solidFill>
              <a:tailEnd type="triangle"/>
            </a:ln>
          </p:spPr>
          <p:style>
            <a:lnRef idx="3">
              <a:schemeClr val="accent1"/>
            </a:lnRef>
            <a:fillRef idx="0">
              <a:schemeClr val="accent1"/>
            </a:fillRef>
            <a:effectRef idx="2">
              <a:schemeClr val="accent1"/>
            </a:effectRef>
            <a:fontRef idx="minor">
              <a:schemeClr val="tx1"/>
            </a:fontRef>
          </p:style>
        </p:cxnSp>
        <p:cxnSp>
          <p:nvCxnSpPr>
            <p:cNvPr id="38" name="Gerade Verbindung mit Pfeil 37"/>
            <p:cNvCxnSpPr>
              <a:endCxn id="23" idx="2"/>
            </p:cNvCxnSpPr>
            <p:nvPr/>
          </p:nvCxnSpPr>
          <p:spPr>
            <a:xfrm>
              <a:off x="2011174" y="3047248"/>
              <a:ext cx="1113026" cy="1588"/>
            </a:xfrm>
            <a:prstGeom prst="straightConnector1">
              <a:avLst/>
            </a:prstGeom>
            <a:ln>
              <a:solidFill>
                <a:schemeClr val="accent3"/>
              </a:solidFill>
              <a:tailEnd type="none"/>
            </a:ln>
          </p:spPr>
          <p:style>
            <a:lnRef idx="3">
              <a:schemeClr val="accent1"/>
            </a:lnRef>
            <a:fillRef idx="0">
              <a:schemeClr val="accent1"/>
            </a:fillRef>
            <a:effectRef idx="2">
              <a:schemeClr val="accent1"/>
            </a:effectRef>
            <a:fontRef idx="minor">
              <a:schemeClr val="tx1"/>
            </a:fontRef>
          </p:style>
        </p:cxnSp>
      </p:grpSp>
      <p:sp>
        <p:nvSpPr>
          <p:cNvPr id="42" name="Textfeld 41"/>
          <p:cNvSpPr txBox="1"/>
          <p:nvPr/>
        </p:nvSpPr>
        <p:spPr>
          <a:xfrm>
            <a:off x="5105400" y="2114550"/>
            <a:ext cx="2210862" cy="369332"/>
          </a:xfrm>
          <a:prstGeom prst="rect">
            <a:avLst/>
          </a:prstGeom>
          <a:noFill/>
        </p:spPr>
        <p:txBody>
          <a:bodyPr wrap="none" rtlCol="0">
            <a:spAutoFit/>
          </a:bodyPr>
          <a:lstStyle/>
          <a:p>
            <a:r>
              <a:rPr lang="en-US" b="1" dirty="0" smtClean="0">
                <a:solidFill>
                  <a:schemeClr val="accent2"/>
                </a:solidFill>
              </a:rPr>
              <a:t>Euclidian distance</a:t>
            </a:r>
            <a:endParaRPr lang="en-US" b="1" dirty="0">
              <a:solidFill>
                <a:schemeClr val="accent2"/>
              </a:solidFill>
            </a:endParaRPr>
          </a:p>
        </p:txBody>
      </p:sp>
      <p:sp>
        <p:nvSpPr>
          <p:cNvPr id="43" name="Textfeld 42"/>
          <p:cNvSpPr txBox="1"/>
          <p:nvPr/>
        </p:nvSpPr>
        <p:spPr>
          <a:xfrm>
            <a:off x="5105400" y="2553030"/>
            <a:ext cx="2339102" cy="369332"/>
          </a:xfrm>
          <a:prstGeom prst="rect">
            <a:avLst/>
          </a:prstGeom>
          <a:noFill/>
        </p:spPr>
        <p:txBody>
          <a:bodyPr wrap="none" rtlCol="0">
            <a:spAutoFit/>
          </a:bodyPr>
          <a:lstStyle/>
          <a:p>
            <a:r>
              <a:rPr lang="en-US" b="1" dirty="0" smtClean="0">
                <a:solidFill>
                  <a:schemeClr val="accent3"/>
                </a:solidFill>
              </a:rPr>
              <a:t>Manhattan distance</a:t>
            </a:r>
            <a:endParaRPr lang="en-US" b="1" dirty="0">
              <a:solidFill>
                <a:schemeClr val="accent3"/>
              </a:solidFill>
            </a:endParaRPr>
          </a:p>
        </p:txBody>
      </p:sp>
      <p:sp>
        <p:nvSpPr>
          <p:cNvPr id="44" name="Pfeil nach unten 43"/>
          <p:cNvSpPr/>
          <p:nvPr/>
        </p:nvSpPr>
        <p:spPr>
          <a:xfrm>
            <a:off x="5867400" y="3059528"/>
            <a:ext cx="381000" cy="37799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Textfeld 44"/>
          <p:cNvSpPr txBox="1"/>
          <p:nvPr/>
        </p:nvSpPr>
        <p:spPr>
          <a:xfrm>
            <a:off x="5105400" y="3543630"/>
            <a:ext cx="2210862" cy="646331"/>
          </a:xfrm>
          <a:prstGeom prst="rect">
            <a:avLst/>
          </a:prstGeom>
          <a:noFill/>
        </p:spPr>
        <p:txBody>
          <a:bodyPr wrap="none" rtlCol="0">
            <a:spAutoFit/>
          </a:bodyPr>
          <a:lstStyle/>
          <a:p>
            <a:r>
              <a:rPr lang="en-US" b="1" dirty="0" smtClean="0"/>
              <a:t>Similarity between</a:t>
            </a:r>
          </a:p>
          <a:p>
            <a:r>
              <a:rPr lang="en-US" b="1" dirty="0" smtClean="0"/>
              <a:t>Images</a:t>
            </a:r>
            <a:endParaRPr lang="en-US"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42" grpId="0"/>
      <p:bldP spid="43" grpId="0"/>
      <p:bldP spid="44" grpId="0" animBg="1"/>
      <p:bldP spid="45" grpId="0"/>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System Overview</a:t>
            </a:r>
            <a:endParaRPr lang="en-US"/>
          </a:p>
        </p:txBody>
      </p:sp>
      <p:sp>
        <p:nvSpPr>
          <p:cNvPr id="4" name="Flussdiagramm: Magnetplattenspeicher 3"/>
          <p:cNvSpPr/>
          <p:nvPr/>
        </p:nvSpPr>
        <p:spPr>
          <a:xfrm>
            <a:off x="457200" y="2289558"/>
            <a:ext cx="1064172" cy="1418897"/>
          </a:xfrm>
          <a:prstGeom prst="flowChartMagneticDisk">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mtClean="0"/>
              <a:t>Image</a:t>
            </a:r>
          </a:p>
          <a:p>
            <a:pPr algn="ctr"/>
            <a:r>
              <a:rPr lang="en-US" smtClean="0"/>
              <a:t>database</a:t>
            </a:r>
            <a:endParaRPr lang="en-US"/>
          </a:p>
        </p:txBody>
      </p:sp>
      <p:sp>
        <p:nvSpPr>
          <p:cNvPr id="5" name="Abgerundetes Rechteck 4"/>
          <p:cNvSpPr/>
          <p:nvPr/>
        </p:nvSpPr>
        <p:spPr>
          <a:xfrm>
            <a:off x="1891861" y="1746359"/>
            <a:ext cx="1405759" cy="7324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mtClean="0"/>
              <a:t>Color histogram</a:t>
            </a:r>
            <a:endParaRPr lang="en-US"/>
          </a:p>
        </p:txBody>
      </p:sp>
      <p:sp>
        <p:nvSpPr>
          <p:cNvPr id="6" name="Abgerundetes Rechteck 5"/>
          <p:cNvSpPr/>
          <p:nvPr/>
        </p:nvSpPr>
        <p:spPr>
          <a:xfrm>
            <a:off x="3494688" y="1746359"/>
            <a:ext cx="1405759" cy="73244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mtClean="0"/>
              <a:t>k-means</a:t>
            </a:r>
          </a:p>
          <a:p>
            <a:pPr algn="ctr"/>
            <a:r>
              <a:rPr lang="en-US" smtClean="0"/>
              <a:t>tree</a:t>
            </a:r>
            <a:endParaRPr lang="en-US"/>
          </a:p>
        </p:txBody>
      </p:sp>
      <p:sp>
        <p:nvSpPr>
          <p:cNvPr id="8" name="Ellipse 7"/>
          <p:cNvSpPr/>
          <p:nvPr/>
        </p:nvSpPr>
        <p:spPr>
          <a:xfrm>
            <a:off x="5249916" y="2179252"/>
            <a:ext cx="1639614" cy="163961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mtClean="0"/>
              <a:t>Approx. NNk search</a:t>
            </a:r>
            <a:endParaRPr lang="en-US"/>
          </a:p>
        </p:txBody>
      </p:sp>
      <p:sp>
        <p:nvSpPr>
          <p:cNvPr id="9" name="Ellipse 8"/>
          <p:cNvSpPr/>
          <p:nvPr/>
        </p:nvSpPr>
        <p:spPr>
          <a:xfrm>
            <a:off x="7047186" y="2179252"/>
            <a:ext cx="1639614" cy="1639614"/>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mtClean="0"/>
              <a:t>Browser</a:t>
            </a:r>
            <a:endParaRPr lang="en-US"/>
          </a:p>
        </p:txBody>
      </p:sp>
      <p:sp>
        <p:nvSpPr>
          <p:cNvPr id="10" name="Abgerundetes Rechteck 9"/>
          <p:cNvSpPr/>
          <p:nvPr/>
        </p:nvSpPr>
        <p:spPr>
          <a:xfrm>
            <a:off x="1891861" y="2631199"/>
            <a:ext cx="1405759" cy="7324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mtClean="0"/>
              <a:t>Color</a:t>
            </a:r>
          </a:p>
          <a:p>
            <a:pPr algn="ctr"/>
            <a:r>
              <a:rPr lang="en-US" smtClean="0"/>
              <a:t>layout</a:t>
            </a:r>
            <a:endParaRPr lang="en-US"/>
          </a:p>
        </p:txBody>
      </p:sp>
      <p:sp>
        <p:nvSpPr>
          <p:cNvPr id="11" name="Abgerundetes Rechteck 10"/>
          <p:cNvSpPr/>
          <p:nvPr/>
        </p:nvSpPr>
        <p:spPr>
          <a:xfrm>
            <a:off x="3494688" y="2631199"/>
            <a:ext cx="1405759" cy="73244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mtClean="0"/>
              <a:t>k-means</a:t>
            </a:r>
          </a:p>
          <a:p>
            <a:pPr algn="ctr"/>
            <a:r>
              <a:rPr lang="en-US" smtClean="0"/>
              <a:t>tree</a:t>
            </a:r>
            <a:endParaRPr lang="en-US"/>
          </a:p>
        </p:txBody>
      </p:sp>
      <p:sp>
        <p:nvSpPr>
          <p:cNvPr id="12" name="Abgerundetes Rechteck 11"/>
          <p:cNvSpPr/>
          <p:nvPr/>
        </p:nvSpPr>
        <p:spPr>
          <a:xfrm>
            <a:off x="1891861" y="3515710"/>
            <a:ext cx="1405759" cy="7324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mtClean="0"/>
              <a:t>Gist</a:t>
            </a:r>
            <a:endParaRPr lang="en-US"/>
          </a:p>
        </p:txBody>
      </p:sp>
      <p:sp>
        <p:nvSpPr>
          <p:cNvPr id="13" name="Abgerundetes Rechteck 12"/>
          <p:cNvSpPr/>
          <p:nvPr/>
        </p:nvSpPr>
        <p:spPr>
          <a:xfrm>
            <a:off x="3494688" y="3515710"/>
            <a:ext cx="1405759" cy="73244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mtClean="0"/>
              <a:t>k-means</a:t>
            </a:r>
          </a:p>
          <a:p>
            <a:pPr algn="ctr"/>
            <a:r>
              <a:rPr lang="en-US" smtClean="0"/>
              <a:t>tree</a:t>
            </a:r>
            <a:endParaRPr lang="en-US"/>
          </a:p>
        </p:txBody>
      </p:sp>
      <p:cxnSp>
        <p:nvCxnSpPr>
          <p:cNvPr id="15" name="Gerade Verbindung mit Pfeil 14"/>
          <p:cNvCxnSpPr>
            <a:stCxn id="4" idx="4"/>
            <a:endCxn id="5" idx="1"/>
          </p:cNvCxnSpPr>
          <p:nvPr/>
        </p:nvCxnSpPr>
        <p:spPr>
          <a:xfrm flipV="1">
            <a:off x="1521372" y="2112579"/>
            <a:ext cx="370489" cy="8864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Gerade Verbindung mit Pfeil 17"/>
          <p:cNvCxnSpPr>
            <a:stCxn id="4" idx="4"/>
            <a:endCxn id="10" idx="1"/>
          </p:cNvCxnSpPr>
          <p:nvPr/>
        </p:nvCxnSpPr>
        <p:spPr>
          <a:xfrm flipV="1">
            <a:off x="1521372" y="2997419"/>
            <a:ext cx="370489"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Gerade Verbindung mit Pfeil 19"/>
          <p:cNvCxnSpPr>
            <a:stCxn id="4" idx="4"/>
            <a:endCxn id="12" idx="1"/>
          </p:cNvCxnSpPr>
          <p:nvPr/>
        </p:nvCxnSpPr>
        <p:spPr>
          <a:xfrm>
            <a:off x="1521372" y="2999007"/>
            <a:ext cx="370489" cy="88292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Gerade Verbindung mit Pfeil 21"/>
          <p:cNvCxnSpPr>
            <a:stCxn id="5" idx="3"/>
            <a:endCxn id="6" idx="1"/>
          </p:cNvCxnSpPr>
          <p:nvPr/>
        </p:nvCxnSpPr>
        <p:spPr>
          <a:xfrm>
            <a:off x="3297620" y="2112579"/>
            <a:ext cx="19706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Gerade Verbindung mit Pfeil 23"/>
          <p:cNvCxnSpPr>
            <a:stCxn id="10" idx="3"/>
            <a:endCxn id="11" idx="1"/>
          </p:cNvCxnSpPr>
          <p:nvPr/>
        </p:nvCxnSpPr>
        <p:spPr>
          <a:xfrm>
            <a:off x="3297620" y="2997419"/>
            <a:ext cx="19706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Gerade Verbindung mit Pfeil 25"/>
          <p:cNvCxnSpPr>
            <a:stCxn id="12" idx="3"/>
            <a:endCxn id="13" idx="1"/>
          </p:cNvCxnSpPr>
          <p:nvPr/>
        </p:nvCxnSpPr>
        <p:spPr>
          <a:xfrm>
            <a:off x="3297620" y="3881930"/>
            <a:ext cx="19706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0" name="Textfeld 29"/>
          <p:cNvSpPr txBox="1"/>
          <p:nvPr/>
        </p:nvSpPr>
        <p:spPr>
          <a:xfrm>
            <a:off x="1891861" y="1017204"/>
            <a:ext cx="1313180" cy="646331"/>
          </a:xfrm>
          <a:prstGeom prst="rect">
            <a:avLst/>
          </a:prstGeom>
          <a:noFill/>
        </p:spPr>
        <p:txBody>
          <a:bodyPr wrap="none" rtlCol="0">
            <a:spAutoFit/>
          </a:bodyPr>
          <a:lstStyle/>
          <a:p>
            <a:r>
              <a:rPr lang="en-US" smtClean="0"/>
              <a:t>Image</a:t>
            </a:r>
          </a:p>
          <a:p>
            <a:r>
              <a:rPr lang="en-US" smtClean="0"/>
              <a:t>descriptors</a:t>
            </a:r>
            <a:endParaRPr lang="en-US"/>
          </a:p>
        </p:txBody>
      </p:sp>
      <p:sp>
        <p:nvSpPr>
          <p:cNvPr id="31" name="Textfeld 30"/>
          <p:cNvSpPr txBox="1"/>
          <p:nvPr/>
        </p:nvSpPr>
        <p:spPr>
          <a:xfrm>
            <a:off x="3471084" y="1019827"/>
            <a:ext cx="1197764" cy="646331"/>
          </a:xfrm>
          <a:prstGeom prst="rect">
            <a:avLst/>
          </a:prstGeom>
          <a:noFill/>
        </p:spPr>
        <p:txBody>
          <a:bodyPr wrap="none" rtlCol="0">
            <a:spAutoFit/>
          </a:bodyPr>
          <a:lstStyle/>
          <a:p>
            <a:r>
              <a:rPr lang="en-US" smtClean="0"/>
              <a:t>Index</a:t>
            </a:r>
          </a:p>
          <a:p>
            <a:r>
              <a:rPr lang="en-US" smtClean="0"/>
              <a:t>structures</a:t>
            </a:r>
            <a:endParaRPr lang="en-US"/>
          </a:p>
        </p:txBody>
      </p:sp>
      <p:sp>
        <p:nvSpPr>
          <p:cNvPr id="32" name="Textfeld 31"/>
          <p:cNvSpPr txBox="1"/>
          <p:nvPr/>
        </p:nvSpPr>
        <p:spPr>
          <a:xfrm>
            <a:off x="5546930" y="4285611"/>
            <a:ext cx="1133644" cy="646331"/>
          </a:xfrm>
          <a:prstGeom prst="rect">
            <a:avLst/>
          </a:prstGeom>
          <a:noFill/>
        </p:spPr>
        <p:txBody>
          <a:bodyPr wrap="none" rtlCol="0">
            <a:spAutoFit/>
          </a:bodyPr>
          <a:lstStyle/>
          <a:p>
            <a:r>
              <a:rPr lang="en-US" smtClean="0"/>
              <a:t>Search</a:t>
            </a:r>
          </a:p>
          <a:p>
            <a:r>
              <a:rPr lang="en-US" smtClean="0"/>
              <a:t>algorithm</a:t>
            </a:r>
            <a:endParaRPr lang="en-US"/>
          </a:p>
        </p:txBody>
      </p:sp>
      <p:sp>
        <p:nvSpPr>
          <p:cNvPr id="33" name="Textfeld 32"/>
          <p:cNvSpPr txBox="1"/>
          <p:nvPr/>
        </p:nvSpPr>
        <p:spPr>
          <a:xfrm>
            <a:off x="7370474" y="4290871"/>
            <a:ext cx="1069524" cy="646331"/>
          </a:xfrm>
          <a:prstGeom prst="rect">
            <a:avLst/>
          </a:prstGeom>
          <a:noFill/>
        </p:spPr>
        <p:txBody>
          <a:bodyPr wrap="none" rtlCol="0">
            <a:spAutoFit/>
          </a:bodyPr>
          <a:lstStyle/>
          <a:p>
            <a:r>
              <a:rPr lang="en-US" smtClean="0"/>
              <a:t>User</a:t>
            </a:r>
          </a:p>
          <a:p>
            <a:r>
              <a:rPr lang="en-US" smtClean="0"/>
              <a:t>interface</a:t>
            </a:r>
            <a:endParaRPr lang="en-US"/>
          </a:p>
        </p:txBody>
      </p:sp>
      <p:cxnSp>
        <p:nvCxnSpPr>
          <p:cNvPr id="35" name="Gerade Verbindung mit Pfeil 34"/>
          <p:cNvCxnSpPr>
            <a:stCxn id="9" idx="2"/>
            <a:endCxn id="8" idx="6"/>
          </p:cNvCxnSpPr>
          <p:nvPr/>
        </p:nvCxnSpPr>
        <p:spPr>
          <a:xfrm rot="10800000">
            <a:off x="6889530" y="2999059"/>
            <a:ext cx="157656" cy="1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37" name="Gerade Verbindung mit Pfeil 36"/>
          <p:cNvCxnSpPr>
            <a:stCxn id="8" idx="2"/>
          </p:cNvCxnSpPr>
          <p:nvPr/>
        </p:nvCxnSpPr>
        <p:spPr>
          <a:xfrm rot="10800000">
            <a:off x="4900448" y="2051103"/>
            <a:ext cx="349469" cy="94795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39" name="Gerade Verbindung mit Pfeil 38"/>
          <p:cNvCxnSpPr>
            <a:stCxn id="8" idx="2"/>
            <a:endCxn id="11" idx="3"/>
          </p:cNvCxnSpPr>
          <p:nvPr/>
        </p:nvCxnSpPr>
        <p:spPr>
          <a:xfrm rot="10800000">
            <a:off x="4900448" y="2997419"/>
            <a:ext cx="349469" cy="164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41" name="Gerade Verbindung mit Pfeil 40"/>
          <p:cNvCxnSpPr>
            <a:stCxn id="8" idx="2"/>
            <a:endCxn id="13" idx="3"/>
          </p:cNvCxnSpPr>
          <p:nvPr/>
        </p:nvCxnSpPr>
        <p:spPr>
          <a:xfrm rot="10800000" flipV="1">
            <a:off x="4900448" y="2999058"/>
            <a:ext cx="349469" cy="882871"/>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27" name="Geschweifte Klammer links 26"/>
          <p:cNvSpPr/>
          <p:nvPr/>
        </p:nvSpPr>
        <p:spPr>
          <a:xfrm rot="16200000">
            <a:off x="3284824" y="2884773"/>
            <a:ext cx="323858" cy="3164898"/>
          </a:xfrm>
          <a:prstGeom prst="leftBrace">
            <a:avLst>
              <a:gd name="adj1" fmla="val 8333"/>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Textfeld 33"/>
          <p:cNvSpPr txBox="1"/>
          <p:nvPr/>
        </p:nvSpPr>
        <p:spPr>
          <a:xfrm>
            <a:off x="2386973" y="4567870"/>
            <a:ext cx="2168222" cy="369332"/>
          </a:xfrm>
          <a:prstGeom prst="rect">
            <a:avLst/>
          </a:prstGeom>
          <a:noFill/>
        </p:spPr>
        <p:txBody>
          <a:bodyPr wrap="none" rtlCol="0">
            <a:spAutoFit/>
          </a:bodyPr>
          <a:lstStyle/>
          <a:p>
            <a:r>
              <a:rPr lang="en-US" smtClean="0"/>
              <a:t>Offline computation</a:t>
            </a:r>
            <a:endParaRPr lang="en-US"/>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US"/>
          </a:p>
        </p:txBody>
      </p:sp>
      <p:sp>
        <p:nvSpPr>
          <p:cNvPr id="5" name="Inhaltsplatzhalter 4"/>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Results: Precision</a:t>
            </a:r>
            <a:endParaRPr lang="en-US" dirty="0"/>
          </a:p>
        </p:txBody>
      </p:sp>
      <p:graphicFrame>
        <p:nvGraphicFramePr>
          <p:cNvPr id="4" name="Inhaltsplatzhalter 3"/>
          <p:cNvGraphicFramePr>
            <a:graphicFrameLocks noGrp="1"/>
          </p:cNvGraphicFramePr>
          <p:nvPr>
            <p:ph idx="1"/>
          </p:nvPr>
        </p:nvGraphicFramePr>
        <p:xfrm>
          <a:off x="457200" y="1200150"/>
          <a:ext cx="8229600" cy="33940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Results: Precision</a:t>
            </a:r>
            <a:endParaRPr lang="en-US" dirty="0"/>
          </a:p>
        </p:txBody>
      </p:sp>
      <p:graphicFrame>
        <p:nvGraphicFramePr>
          <p:cNvPr id="4" name="Inhaltsplatzhalter 3"/>
          <p:cNvGraphicFramePr>
            <a:graphicFrameLocks noGrp="1"/>
          </p:cNvGraphicFramePr>
          <p:nvPr>
            <p:ph idx="1"/>
          </p:nvPr>
        </p:nvGraphicFramePr>
        <p:xfrm>
          <a:off x="457200" y="1200150"/>
          <a:ext cx="8229600" cy="33940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Results: Speed</a:t>
            </a:r>
            <a:endParaRPr lang="en-US"/>
          </a:p>
        </p:txBody>
      </p:sp>
      <p:graphicFrame>
        <p:nvGraphicFramePr>
          <p:cNvPr id="4" name="Inhaltsplatzhalter 3"/>
          <p:cNvGraphicFramePr>
            <a:graphicFrameLocks noGrp="1"/>
          </p:cNvGraphicFramePr>
          <p:nvPr>
            <p:ph idx="1"/>
          </p:nvPr>
        </p:nvGraphicFramePr>
        <p:xfrm>
          <a:off x="1143000" y="2266950"/>
          <a:ext cx="6553200" cy="2327275"/>
        </p:xfrm>
        <a:graphic>
          <a:graphicData uri="http://schemas.openxmlformats.org/drawingml/2006/chart">
            <c:chart xmlns:c="http://schemas.openxmlformats.org/drawingml/2006/chart" xmlns:r="http://schemas.openxmlformats.org/officeDocument/2006/relationships" r:id="rId2"/>
          </a:graphicData>
        </a:graphic>
      </p:graphicFrame>
      <p:sp>
        <p:nvSpPr>
          <p:cNvPr id="5" name="Inhaltsplatzhalter 2"/>
          <p:cNvSpPr txBox="1">
            <a:spLocks/>
          </p:cNvSpPr>
          <p:nvPr/>
        </p:nvSpPr>
        <p:spPr bwMode="auto">
          <a:xfrm>
            <a:off x="457200" y="120015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0" fontAlgn="base" latinLnBrk="0" hangingPunct="0">
              <a:lnSpc>
                <a:spcPct val="100000"/>
              </a:lnSpc>
              <a:spcBef>
                <a:spcPct val="20000"/>
              </a:spcBef>
              <a:spcAft>
                <a:spcPct val="0"/>
              </a:spcAft>
              <a:buClrTx/>
              <a:buSzTx/>
              <a:buFont typeface="Arial" charset="0"/>
              <a:buChar char="•"/>
              <a:tabLst/>
              <a:defRPr/>
            </a:pPr>
            <a:r>
              <a:rPr kumimoji="0" lang="en-US" sz="2800" b="0" i="0" u="none" strike="noStrike" kern="1200" cap="none" spc="0" normalizeH="0" baseline="0" noProof="0" smtClean="0">
                <a:ln>
                  <a:noFill/>
                </a:ln>
                <a:solidFill>
                  <a:schemeClr val="tx1"/>
                </a:solidFill>
                <a:effectLst/>
                <a:uLnTx/>
                <a:uFillTx/>
                <a:latin typeface="Arial" pitchFamily="34" charset="0"/>
                <a:ea typeface="ＭＳ Ｐゴシック" charset="-128"/>
                <a:cs typeface="Arial" pitchFamily="34" charset="0"/>
              </a:rPr>
              <a:t>1</a:t>
            </a:r>
            <a:r>
              <a:rPr kumimoji="0" lang="en-US" sz="2800" b="0" i="0" u="none" strike="noStrike" kern="1200" cap="none" spc="0" normalizeH="0" noProof="0" smtClean="0">
                <a:ln>
                  <a:noFill/>
                </a:ln>
                <a:solidFill>
                  <a:schemeClr val="tx1"/>
                </a:solidFill>
                <a:effectLst/>
                <a:uLnTx/>
                <a:uFillTx/>
                <a:latin typeface="Arial" pitchFamily="34" charset="0"/>
                <a:ea typeface="ＭＳ Ｐゴシック" charset="-128"/>
                <a:cs typeface="Arial" pitchFamily="34" charset="0"/>
              </a:rPr>
              <a:t> million images in database</a:t>
            </a:r>
          </a:p>
          <a:p>
            <a:pPr marL="342900" marR="0" lvl="0" indent="-342900" algn="l" defTabSz="457200" rtl="0" eaLnBrk="0" fontAlgn="base" latinLnBrk="0" hangingPunct="0">
              <a:lnSpc>
                <a:spcPct val="100000"/>
              </a:lnSpc>
              <a:spcBef>
                <a:spcPct val="20000"/>
              </a:spcBef>
              <a:spcAft>
                <a:spcPct val="0"/>
              </a:spcAft>
              <a:buClrTx/>
              <a:buSzTx/>
              <a:buFont typeface="Arial" charset="0"/>
              <a:buChar char="•"/>
              <a:tabLst/>
              <a:defRPr/>
            </a:pPr>
            <a:r>
              <a:rPr lang="en-US" sz="2800" baseline="0" smtClean="0">
                <a:latin typeface="Arial" pitchFamily="34" charset="0"/>
                <a:ea typeface="ＭＳ Ｐゴシック" charset="-128"/>
                <a:cs typeface="Arial" pitchFamily="34" charset="0"/>
              </a:rPr>
              <a:t>approximation</a:t>
            </a:r>
            <a:r>
              <a:rPr lang="en-US" sz="2800" smtClean="0">
                <a:latin typeface="Arial" pitchFamily="34" charset="0"/>
                <a:ea typeface="ＭＳ Ｐゴシック" charset="-128"/>
                <a:cs typeface="Arial" pitchFamily="34" charset="0"/>
              </a:rPr>
              <a:t> uses 1% of probable images </a:t>
            </a:r>
            <a:endParaRPr kumimoji="0" lang="en-US" sz="2800" b="0" i="0" u="none" strike="noStrike" kern="1200" cap="none" spc="0" normalizeH="0" baseline="0" noProof="0" dirty="0">
              <a:ln>
                <a:noFill/>
              </a:ln>
              <a:solidFill>
                <a:schemeClr val="tx1"/>
              </a:solidFill>
              <a:effectLst/>
              <a:uLnTx/>
              <a:uFillTx/>
              <a:latin typeface="Arial" pitchFamily="34" charset="0"/>
              <a:ea typeface="ＭＳ Ｐゴシック" charset="-128"/>
              <a:cs typeface="Arial" pitchFamily="34"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82" name="Rectangle 2"/>
          <p:cNvSpPr>
            <a:spLocks noGrp="1" noChangeArrowheads="1"/>
          </p:cNvSpPr>
          <p:nvPr>
            <p:ph type="title"/>
          </p:nvPr>
        </p:nvSpPr>
        <p:spPr/>
        <p:txBody>
          <a:bodyPr/>
          <a:lstStyle/>
          <a:p>
            <a:r>
              <a:rPr lang="en-US" smtClean="0"/>
              <a:t>Motivation: Traditional image queries</a:t>
            </a:r>
            <a:endParaRPr lang="en-US"/>
          </a:p>
        </p:txBody>
      </p:sp>
      <p:sp>
        <p:nvSpPr>
          <p:cNvPr id="7" name="Content Placeholder 6"/>
          <p:cNvSpPr>
            <a:spLocks noGrp="1"/>
          </p:cNvSpPr>
          <p:nvPr>
            <p:ph idx="1"/>
          </p:nvPr>
        </p:nvSpPr>
        <p:spPr>
          <a:xfrm>
            <a:off x="383824" y="1285875"/>
            <a:ext cx="4797776" cy="3486150"/>
          </a:xfrm>
        </p:spPr>
        <p:txBody>
          <a:bodyPr/>
          <a:lstStyle/>
          <a:p>
            <a:r>
              <a:rPr lang="en-US" sz="2400" dirty="0" smtClean="0"/>
              <a:t>Queries are typically based on </a:t>
            </a:r>
          </a:p>
          <a:p>
            <a:pPr lvl="1"/>
            <a:r>
              <a:rPr lang="en-US" sz="2000" dirty="0" smtClean="0"/>
              <a:t>Words</a:t>
            </a:r>
          </a:p>
          <a:p>
            <a:pPr lvl="1"/>
            <a:r>
              <a:rPr lang="en-US" sz="2000" dirty="0" smtClean="0"/>
              <a:t>Existing images</a:t>
            </a:r>
          </a:p>
          <a:p>
            <a:pPr lvl="1"/>
            <a:r>
              <a:rPr lang="en-US" sz="2000" dirty="0" smtClean="0"/>
              <a:t>(Hand-drawn) Sketches</a:t>
            </a:r>
          </a:p>
          <a:p>
            <a:r>
              <a:rPr lang="en-US" sz="2400" dirty="0" smtClean="0"/>
              <a:t>This is not how humans</a:t>
            </a:r>
          </a:p>
          <a:p>
            <a:pPr lvl="1"/>
            <a:r>
              <a:rPr lang="en-US" sz="2000" dirty="0" smtClean="0"/>
              <a:t>think or</a:t>
            </a:r>
          </a:p>
          <a:p>
            <a:pPr lvl="1"/>
            <a:r>
              <a:rPr lang="en-US" sz="2000" dirty="0" smtClean="0"/>
              <a:t>communicate images</a:t>
            </a:r>
          </a:p>
          <a:p>
            <a:r>
              <a:rPr lang="en-US" sz="2400" dirty="0" smtClean="0"/>
              <a:t>Communication is a dialogue</a:t>
            </a:r>
          </a:p>
        </p:txBody>
      </p:sp>
      <p:pic>
        <p:nvPicPr>
          <p:cNvPr id="6" name="Picture 5"/>
          <p:cNvPicPr>
            <a:picLocks noChangeAspect="1"/>
          </p:cNvPicPr>
          <p:nvPr/>
        </p:nvPicPr>
        <p:blipFill>
          <a:blip r:embed="rId3"/>
          <a:stretch>
            <a:fillRect/>
          </a:stretch>
        </p:blipFill>
        <p:spPr>
          <a:xfrm>
            <a:off x="4706471" y="2073488"/>
            <a:ext cx="1331257" cy="2022262"/>
          </a:xfrm>
          <a:prstGeom prst="rect">
            <a:avLst/>
          </a:prstGeom>
        </p:spPr>
      </p:pic>
      <p:pic>
        <p:nvPicPr>
          <p:cNvPr id="8" name="Picture 7"/>
          <p:cNvPicPr>
            <a:picLocks noChangeAspect="1"/>
          </p:cNvPicPr>
          <p:nvPr/>
        </p:nvPicPr>
        <p:blipFill>
          <a:blip r:embed="rId4"/>
          <a:stretch>
            <a:fillRect/>
          </a:stretch>
        </p:blipFill>
        <p:spPr>
          <a:xfrm>
            <a:off x="6097191" y="2166771"/>
            <a:ext cx="1278720" cy="1928979"/>
          </a:xfrm>
          <a:prstGeom prst="rect">
            <a:avLst/>
          </a:prstGeom>
        </p:spPr>
      </p:pic>
      <p:pic>
        <p:nvPicPr>
          <p:cNvPr id="9" name="Picture 8"/>
          <p:cNvPicPr>
            <a:picLocks noChangeAspect="1"/>
          </p:cNvPicPr>
          <p:nvPr/>
        </p:nvPicPr>
        <p:blipFill>
          <a:blip r:embed="rId5"/>
          <a:stretch>
            <a:fillRect/>
          </a:stretch>
        </p:blipFill>
        <p:spPr>
          <a:xfrm>
            <a:off x="7537358" y="2031244"/>
            <a:ext cx="1276442" cy="20645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centric image search</a:t>
            </a:r>
            <a:endParaRPr lang="en-US" dirty="0"/>
          </a:p>
        </p:txBody>
      </p:sp>
      <p:sp>
        <p:nvSpPr>
          <p:cNvPr id="3" name="Content Placeholder 2"/>
          <p:cNvSpPr>
            <a:spLocks noGrp="1"/>
          </p:cNvSpPr>
          <p:nvPr>
            <p:ph idx="1"/>
          </p:nvPr>
        </p:nvSpPr>
        <p:spPr/>
        <p:txBody>
          <a:bodyPr/>
          <a:lstStyle/>
          <a:p>
            <a:r>
              <a:rPr lang="en-US" dirty="0" smtClean="0"/>
              <a:t>Interactive, human-in-the-loop</a:t>
            </a:r>
          </a:p>
          <a:p>
            <a:r>
              <a:rPr lang="en-US" dirty="0" smtClean="0"/>
              <a:t>Basic interaction: browsing</a:t>
            </a:r>
          </a:p>
          <a:p>
            <a:pPr lvl="1"/>
            <a:r>
              <a:rPr lang="en-US" dirty="0" smtClean="0"/>
              <a:t>“…exploration of potentially very large spaces through a sequence of local decisions or navigational choices.” [</a:t>
            </a:r>
            <a:r>
              <a:rPr lang="en-US" dirty="0" err="1" smtClean="0"/>
              <a:t>Heesch</a:t>
            </a:r>
            <a:r>
              <a:rPr lang="en-US" dirty="0" smtClean="0"/>
              <a:t>(2008)]</a:t>
            </a:r>
          </a:p>
          <a:p>
            <a:pPr lvl="1"/>
            <a:r>
              <a:rPr lang="en-US" dirty="0" smtClean="0"/>
              <a:t>The image is not like this, more like that</a:t>
            </a:r>
          </a:p>
          <a:p>
            <a:r>
              <a:rPr lang="en-US" b="1" dirty="0" smtClean="0"/>
              <a:t>Goal: interactivity with real-world collections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oat_edit_32s.mov">
            <a:hlinkClick r:id="" action="ppaction://media"/>
          </p:cNvPr>
          <p:cNvPicPr>
            <a:picLocks noRot="1" noChangeAspect="1"/>
          </p:cNvPicPr>
          <p:nvPr>
            <a:videoFile r:link="rId1"/>
          </p:nvPr>
        </p:nvPicPr>
        <p:blipFill>
          <a:blip r:embed="rId4"/>
          <a:stretch>
            <a:fillRect/>
          </a:stretch>
        </p:blipFill>
        <p:spPr>
          <a:xfrm>
            <a:off x="0" y="0"/>
            <a:ext cx="9144000" cy="5143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457199" y="1063625"/>
            <a:ext cx="5943601" cy="974725"/>
          </a:xfrm>
        </p:spPr>
        <p:txBody>
          <a:bodyPr/>
          <a:lstStyle/>
          <a:p>
            <a:r>
              <a:rPr lang="en-US" dirty="0" smtClean="0"/>
              <a:t>Current retrieval systems rely on common scheme:</a:t>
            </a:r>
            <a:endParaRPr lang="en-US" dirty="0"/>
          </a:p>
        </p:txBody>
      </p:sp>
      <p:pic>
        <p:nvPicPr>
          <p:cNvPr id="5" name="Picture 4"/>
          <p:cNvPicPr>
            <a:picLocks noChangeAspect="1"/>
          </p:cNvPicPr>
          <p:nvPr/>
        </p:nvPicPr>
        <p:blipFill>
          <a:blip r:embed="rId3"/>
          <a:stretch>
            <a:fillRect/>
          </a:stretch>
        </p:blipFill>
        <p:spPr>
          <a:xfrm>
            <a:off x="76200" y="2727956"/>
            <a:ext cx="1417144" cy="954238"/>
          </a:xfrm>
          <a:prstGeom prst="rect">
            <a:avLst/>
          </a:prstGeom>
        </p:spPr>
      </p:pic>
      <p:grpSp>
        <p:nvGrpSpPr>
          <p:cNvPr id="4" name="Group 69"/>
          <p:cNvGrpSpPr/>
          <p:nvPr/>
        </p:nvGrpSpPr>
        <p:grpSpPr>
          <a:xfrm>
            <a:off x="1566332" y="2358337"/>
            <a:ext cx="1299866" cy="1991923"/>
            <a:chOff x="1566332" y="2358337"/>
            <a:chExt cx="1299866" cy="1991923"/>
          </a:xfrm>
        </p:grpSpPr>
        <p:sp>
          <p:nvSpPr>
            <p:cNvPr id="7" name="Right Arrow 6"/>
            <p:cNvSpPr/>
            <p:nvPr/>
          </p:nvSpPr>
          <p:spPr>
            <a:xfrm>
              <a:off x="1566332" y="3029962"/>
              <a:ext cx="592667" cy="41486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30"/>
            <p:cNvGrpSpPr/>
            <p:nvPr/>
          </p:nvGrpSpPr>
          <p:grpSpPr>
            <a:xfrm>
              <a:off x="2288690" y="2358337"/>
              <a:ext cx="577508" cy="1991923"/>
              <a:chOff x="4838905" y="4459984"/>
              <a:chExt cx="548023" cy="1890217"/>
            </a:xfrm>
          </p:grpSpPr>
          <p:grpSp>
            <p:nvGrpSpPr>
              <p:cNvPr id="8" name="Group 26"/>
              <p:cNvGrpSpPr/>
              <p:nvPr/>
            </p:nvGrpSpPr>
            <p:grpSpPr>
              <a:xfrm>
                <a:off x="4838905" y="4495800"/>
                <a:ext cx="508000" cy="1810256"/>
                <a:chOff x="7543800" y="1688592"/>
                <a:chExt cx="508000" cy="2426208"/>
              </a:xfrm>
            </p:grpSpPr>
            <p:sp>
              <p:nvSpPr>
                <p:cNvPr id="18" name="Rectangle 17"/>
                <p:cNvSpPr/>
                <p:nvPr/>
              </p:nvSpPr>
              <p:spPr>
                <a:xfrm>
                  <a:off x="7543800" y="1688592"/>
                  <a:ext cx="508000" cy="2426208"/>
                </a:xfrm>
                <a:prstGeom prst="rect">
                  <a:avLst/>
                </a:prstGeom>
                <a:noFill/>
                <a:ln w="15875">
                  <a:solidFill>
                    <a:schemeClr val="tx1"/>
                  </a:solidFill>
                </a:ln>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7543800" y="1981200"/>
                  <a:ext cx="5080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7543800" y="2284412"/>
                  <a:ext cx="5080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7543800" y="2587624"/>
                  <a:ext cx="5080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7543800" y="2892424"/>
                  <a:ext cx="5080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543800" y="3194048"/>
                  <a:ext cx="5080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543800" y="3800472"/>
                  <a:ext cx="5080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0" name="TextBox 9"/>
              <p:cNvSpPr txBox="1"/>
              <p:nvPr/>
            </p:nvSpPr>
            <p:spPr>
              <a:xfrm>
                <a:off x="4849111" y="4459984"/>
                <a:ext cx="493333" cy="307777"/>
              </a:xfrm>
              <a:prstGeom prst="rect">
                <a:avLst/>
              </a:prstGeom>
              <a:noFill/>
            </p:spPr>
            <p:txBody>
              <a:bodyPr wrap="none" rtlCol="0">
                <a:spAutoFit/>
              </a:bodyPr>
              <a:lstStyle/>
              <a:p>
                <a:r>
                  <a:rPr lang="en-US" sz="1400" dirty="0" smtClean="0"/>
                  <a:t>0.21</a:t>
                </a:r>
                <a:endParaRPr lang="en-US" sz="1400" dirty="0"/>
              </a:p>
            </p:txBody>
          </p:sp>
          <p:sp>
            <p:nvSpPr>
              <p:cNvPr id="11" name="TextBox 10"/>
              <p:cNvSpPr txBox="1"/>
              <p:nvPr/>
            </p:nvSpPr>
            <p:spPr>
              <a:xfrm>
                <a:off x="4850875" y="4680545"/>
                <a:ext cx="493333" cy="307777"/>
              </a:xfrm>
              <a:prstGeom prst="rect">
                <a:avLst/>
              </a:prstGeom>
              <a:noFill/>
            </p:spPr>
            <p:txBody>
              <a:bodyPr wrap="none" rtlCol="0">
                <a:spAutoFit/>
              </a:bodyPr>
              <a:lstStyle/>
              <a:p>
                <a:r>
                  <a:rPr lang="en-US" sz="1400" dirty="0" smtClean="0"/>
                  <a:t>0.13</a:t>
                </a:r>
                <a:endParaRPr lang="en-US" sz="1400" dirty="0"/>
              </a:p>
            </p:txBody>
          </p:sp>
          <p:sp>
            <p:nvSpPr>
              <p:cNvPr id="12" name="TextBox 11"/>
              <p:cNvSpPr txBox="1"/>
              <p:nvPr/>
            </p:nvSpPr>
            <p:spPr>
              <a:xfrm>
                <a:off x="4852636" y="4909146"/>
                <a:ext cx="493333" cy="307777"/>
              </a:xfrm>
              <a:prstGeom prst="rect">
                <a:avLst/>
              </a:prstGeom>
              <a:noFill/>
            </p:spPr>
            <p:txBody>
              <a:bodyPr wrap="none" rtlCol="0">
                <a:spAutoFit/>
              </a:bodyPr>
              <a:lstStyle/>
              <a:p>
                <a:r>
                  <a:rPr lang="en-US" sz="1400" dirty="0" smtClean="0"/>
                  <a:t>0.75</a:t>
                </a:r>
                <a:endParaRPr lang="en-US" sz="1400" dirty="0"/>
              </a:p>
            </p:txBody>
          </p:sp>
          <p:sp>
            <p:nvSpPr>
              <p:cNvPr id="13" name="TextBox 12"/>
              <p:cNvSpPr txBox="1"/>
              <p:nvPr/>
            </p:nvSpPr>
            <p:spPr>
              <a:xfrm>
                <a:off x="4862434" y="5129711"/>
                <a:ext cx="493333" cy="307777"/>
              </a:xfrm>
              <a:prstGeom prst="rect">
                <a:avLst/>
              </a:prstGeom>
              <a:noFill/>
            </p:spPr>
            <p:txBody>
              <a:bodyPr wrap="none" rtlCol="0">
                <a:spAutoFit/>
              </a:bodyPr>
              <a:lstStyle/>
              <a:p>
                <a:r>
                  <a:rPr lang="en-US" sz="1400" dirty="0" smtClean="0"/>
                  <a:t>0.31</a:t>
                </a:r>
                <a:endParaRPr lang="en-US" sz="1400" dirty="0"/>
              </a:p>
            </p:txBody>
          </p:sp>
          <p:sp>
            <p:nvSpPr>
              <p:cNvPr id="14" name="TextBox 13"/>
              <p:cNvSpPr txBox="1"/>
              <p:nvPr/>
            </p:nvSpPr>
            <p:spPr>
              <a:xfrm>
                <a:off x="4864197" y="5353646"/>
                <a:ext cx="493333" cy="307777"/>
              </a:xfrm>
              <a:prstGeom prst="rect">
                <a:avLst/>
              </a:prstGeom>
              <a:noFill/>
            </p:spPr>
            <p:txBody>
              <a:bodyPr wrap="none" rtlCol="0">
                <a:spAutoFit/>
              </a:bodyPr>
              <a:lstStyle/>
              <a:p>
                <a:r>
                  <a:rPr lang="en-US" sz="1400" dirty="0" smtClean="0"/>
                  <a:t>0.41</a:t>
                </a:r>
                <a:endParaRPr lang="en-US" sz="1400" dirty="0"/>
              </a:p>
            </p:txBody>
          </p:sp>
          <p:sp>
            <p:nvSpPr>
              <p:cNvPr id="16" name="TextBox 15"/>
              <p:cNvSpPr txBox="1"/>
              <p:nvPr/>
            </p:nvSpPr>
            <p:spPr>
              <a:xfrm rot="5400000">
                <a:off x="4961004" y="5637282"/>
                <a:ext cx="442960" cy="408888"/>
              </a:xfrm>
              <a:prstGeom prst="rect">
                <a:avLst/>
              </a:prstGeom>
              <a:noFill/>
            </p:spPr>
            <p:txBody>
              <a:bodyPr wrap="none" rtlCol="0">
                <a:spAutoFit/>
              </a:bodyPr>
              <a:lstStyle/>
              <a:p>
                <a:r>
                  <a:rPr lang="en-US" sz="2200" dirty="0" smtClean="0"/>
                  <a:t>…</a:t>
                </a:r>
                <a:endParaRPr lang="en-US" sz="2200" dirty="0"/>
              </a:p>
            </p:txBody>
          </p:sp>
          <p:sp>
            <p:nvSpPr>
              <p:cNvPr id="17" name="TextBox 16"/>
              <p:cNvSpPr txBox="1"/>
              <p:nvPr/>
            </p:nvSpPr>
            <p:spPr>
              <a:xfrm>
                <a:off x="4869478" y="6042424"/>
                <a:ext cx="493332" cy="307777"/>
              </a:xfrm>
              <a:prstGeom prst="rect">
                <a:avLst/>
              </a:prstGeom>
              <a:noFill/>
            </p:spPr>
            <p:txBody>
              <a:bodyPr wrap="none" rtlCol="0">
                <a:spAutoFit/>
              </a:bodyPr>
              <a:lstStyle/>
              <a:p>
                <a:r>
                  <a:rPr lang="en-US" sz="1400" dirty="0" smtClean="0"/>
                  <a:t>0.17</a:t>
                </a:r>
                <a:endParaRPr lang="en-US" sz="1400" dirty="0"/>
              </a:p>
            </p:txBody>
          </p:sp>
        </p:grpSp>
      </p:grpSp>
      <p:grpSp>
        <p:nvGrpSpPr>
          <p:cNvPr id="67" name="Gruppieren 66"/>
          <p:cNvGrpSpPr/>
          <p:nvPr/>
        </p:nvGrpSpPr>
        <p:grpSpPr>
          <a:xfrm>
            <a:off x="3200400" y="2307050"/>
            <a:ext cx="5545669" cy="2093500"/>
            <a:chOff x="3200400" y="2307050"/>
            <a:chExt cx="5545669" cy="2093500"/>
          </a:xfrm>
        </p:grpSpPr>
        <p:pic>
          <p:nvPicPr>
            <p:cNvPr id="27" name="Picture 26"/>
            <p:cNvPicPr>
              <a:picLocks noChangeAspect="1"/>
            </p:cNvPicPr>
            <p:nvPr/>
          </p:nvPicPr>
          <p:blipFill>
            <a:blip r:embed="rId4"/>
            <a:stretch>
              <a:fillRect/>
            </a:stretch>
          </p:blipFill>
          <p:spPr>
            <a:xfrm>
              <a:off x="4871007" y="2805532"/>
              <a:ext cx="1091468" cy="818890"/>
            </a:xfrm>
            <a:prstGeom prst="rect">
              <a:avLst/>
            </a:prstGeom>
          </p:spPr>
        </p:pic>
        <p:pic>
          <p:nvPicPr>
            <p:cNvPr id="26" name="Picture 25" descr="scene_1550.png"/>
            <p:cNvPicPr>
              <a:picLocks noChangeAspect="1"/>
            </p:cNvPicPr>
            <p:nvPr/>
          </p:nvPicPr>
          <p:blipFill>
            <a:blip r:embed="rId3"/>
            <a:stretch>
              <a:fillRect/>
            </a:stretch>
          </p:blipFill>
          <p:spPr>
            <a:xfrm>
              <a:off x="3733800" y="2832250"/>
              <a:ext cx="1244040" cy="837678"/>
            </a:xfrm>
            <a:prstGeom prst="rect">
              <a:avLst/>
            </a:prstGeom>
          </p:spPr>
        </p:pic>
        <p:sp>
          <p:nvSpPr>
            <p:cNvPr id="28" name="Double Bracket 27"/>
            <p:cNvSpPr/>
            <p:nvPr/>
          </p:nvSpPr>
          <p:spPr>
            <a:xfrm>
              <a:off x="3611889" y="2808556"/>
              <a:ext cx="2183761" cy="873638"/>
            </a:xfrm>
            <a:prstGeom prst="bracketPair">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2" name="TextBox 61"/>
            <p:cNvSpPr txBox="1"/>
            <p:nvPr/>
          </p:nvSpPr>
          <p:spPr>
            <a:xfrm>
              <a:off x="4876800" y="3298507"/>
              <a:ext cx="277302" cy="492443"/>
            </a:xfrm>
            <a:prstGeom prst="rect">
              <a:avLst/>
            </a:prstGeom>
            <a:noFill/>
          </p:spPr>
          <p:txBody>
            <a:bodyPr wrap="none" rtlCol="0">
              <a:spAutoFit/>
            </a:bodyPr>
            <a:lstStyle/>
            <a:p>
              <a:r>
                <a:rPr lang="en-US" sz="2600" b="1" dirty="0" smtClean="0">
                  <a:solidFill>
                    <a:schemeClr val="accent1"/>
                  </a:solidFill>
                </a:rPr>
                <a:t>,</a:t>
              </a:r>
              <a:endParaRPr lang="en-US" sz="2600" b="1" dirty="0">
                <a:solidFill>
                  <a:schemeClr val="accent1"/>
                </a:solidFill>
              </a:endParaRPr>
            </a:p>
          </p:txBody>
        </p:sp>
        <p:sp>
          <p:nvSpPr>
            <p:cNvPr id="65" name="TextBox 64"/>
            <p:cNvSpPr txBox="1"/>
            <p:nvPr/>
          </p:nvSpPr>
          <p:spPr>
            <a:xfrm>
              <a:off x="3200400" y="2960894"/>
              <a:ext cx="405761" cy="569387"/>
            </a:xfrm>
            <a:prstGeom prst="rect">
              <a:avLst/>
            </a:prstGeom>
            <a:noFill/>
          </p:spPr>
          <p:txBody>
            <a:bodyPr wrap="none" rtlCol="0">
              <a:spAutoFit/>
            </a:bodyPr>
            <a:lstStyle/>
            <a:p>
              <a:r>
                <a:rPr lang="en-US" sz="3100" b="1" dirty="0" err="1" smtClean="0">
                  <a:solidFill>
                    <a:srgbClr val="4F81BD"/>
                  </a:solidFill>
                </a:rPr>
                <a:t>s</a:t>
              </a:r>
              <a:endParaRPr lang="en-US" sz="3100" b="1" dirty="0">
                <a:solidFill>
                  <a:srgbClr val="4F81BD"/>
                </a:solidFill>
              </a:endParaRPr>
            </a:p>
          </p:txBody>
        </p:sp>
        <p:grpSp>
          <p:nvGrpSpPr>
            <p:cNvPr id="15" name="Group 72"/>
            <p:cNvGrpSpPr/>
            <p:nvPr/>
          </p:nvGrpSpPr>
          <p:grpSpPr>
            <a:xfrm>
              <a:off x="5928159" y="2307050"/>
              <a:ext cx="2817910" cy="2093500"/>
              <a:chOff x="5928159" y="2341687"/>
              <a:chExt cx="2817910" cy="2093500"/>
            </a:xfrm>
          </p:grpSpPr>
          <p:grpSp>
            <p:nvGrpSpPr>
              <p:cNvPr id="24" name="Group 67"/>
              <p:cNvGrpSpPr/>
              <p:nvPr/>
            </p:nvGrpSpPr>
            <p:grpSpPr>
              <a:xfrm>
                <a:off x="6549192" y="2341687"/>
                <a:ext cx="2196877" cy="2093500"/>
                <a:chOff x="6489923" y="2304109"/>
                <a:chExt cx="2196877" cy="2093500"/>
              </a:xfrm>
            </p:grpSpPr>
            <p:grpSp>
              <p:nvGrpSpPr>
                <p:cNvPr id="29" name="Group 30"/>
                <p:cNvGrpSpPr/>
                <p:nvPr/>
              </p:nvGrpSpPr>
              <p:grpSpPr>
                <a:xfrm>
                  <a:off x="7908567" y="2394656"/>
                  <a:ext cx="546146" cy="1830238"/>
                  <a:chOff x="4822881" y="4442493"/>
                  <a:chExt cx="564047" cy="1890220"/>
                </a:xfrm>
              </p:grpSpPr>
              <p:grpSp>
                <p:nvGrpSpPr>
                  <p:cNvPr id="30" name="Group 26"/>
                  <p:cNvGrpSpPr/>
                  <p:nvPr/>
                </p:nvGrpSpPr>
                <p:grpSpPr>
                  <a:xfrm>
                    <a:off x="4838905" y="4495800"/>
                    <a:ext cx="508000" cy="1810256"/>
                    <a:chOff x="7543800" y="1688592"/>
                    <a:chExt cx="508000" cy="2426208"/>
                  </a:xfrm>
                </p:grpSpPr>
                <p:sp>
                  <p:nvSpPr>
                    <p:cNvPr id="39" name="Rectangle 38"/>
                    <p:cNvSpPr/>
                    <p:nvPr/>
                  </p:nvSpPr>
                  <p:spPr>
                    <a:xfrm>
                      <a:off x="7543800" y="1688592"/>
                      <a:ext cx="508000" cy="2426208"/>
                    </a:xfrm>
                    <a:prstGeom prst="rect">
                      <a:avLst/>
                    </a:prstGeom>
                    <a:noFill/>
                    <a:ln w="15875">
                      <a:solidFill>
                        <a:schemeClr val="tx1"/>
                      </a:solidFill>
                    </a:ln>
                  </p:spPr>
                  <p:style>
                    <a:lnRef idx="1">
                      <a:schemeClr val="accent1"/>
                    </a:lnRef>
                    <a:fillRef idx="3">
                      <a:schemeClr val="accent1"/>
                    </a:fillRef>
                    <a:effectRef idx="2">
                      <a:schemeClr val="accent1"/>
                    </a:effectRef>
                    <a:fontRef idx="minor">
                      <a:schemeClr val="lt1"/>
                    </a:fontRef>
                  </p:style>
                </p:sp>
                <p:cxnSp>
                  <p:nvCxnSpPr>
                    <p:cNvPr id="40" name="Straight Connector 39"/>
                    <p:cNvCxnSpPr/>
                    <p:nvPr/>
                  </p:nvCxnSpPr>
                  <p:spPr>
                    <a:xfrm>
                      <a:off x="7543800" y="1981200"/>
                      <a:ext cx="5080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7543800" y="2284412"/>
                      <a:ext cx="5080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7543800" y="2587624"/>
                      <a:ext cx="5080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7543800" y="2892424"/>
                      <a:ext cx="5080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543800" y="3194048"/>
                      <a:ext cx="5080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7543800" y="3800472"/>
                      <a:ext cx="5080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32" name="TextBox 31"/>
                  <p:cNvSpPr txBox="1"/>
                  <p:nvPr/>
                </p:nvSpPr>
                <p:spPr>
                  <a:xfrm>
                    <a:off x="4822881" y="4442493"/>
                    <a:ext cx="493334" cy="307777"/>
                  </a:xfrm>
                  <a:prstGeom prst="rect">
                    <a:avLst/>
                  </a:prstGeom>
                  <a:noFill/>
                </p:spPr>
                <p:txBody>
                  <a:bodyPr wrap="none" rtlCol="0">
                    <a:spAutoFit/>
                  </a:bodyPr>
                  <a:lstStyle/>
                  <a:p>
                    <a:r>
                      <a:rPr lang="en-US" sz="1400" dirty="0" smtClean="0"/>
                      <a:t>0.21</a:t>
                    </a:r>
                    <a:endParaRPr lang="en-US" sz="1400" dirty="0"/>
                  </a:p>
                </p:txBody>
              </p:sp>
              <p:sp>
                <p:nvSpPr>
                  <p:cNvPr id="33" name="TextBox 32"/>
                  <p:cNvSpPr txBox="1"/>
                  <p:nvPr/>
                </p:nvSpPr>
                <p:spPr>
                  <a:xfrm>
                    <a:off x="4824645" y="4663055"/>
                    <a:ext cx="493334" cy="307777"/>
                  </a:xfrm>
                  <a:prstGeom prst="rect">
                    <a:avLst/>
                  </a:prstGeom>
                  <a:noFill/>
                </p:spPr>
                <p:txBody>
                  <a:bodyPr wrap="none" rtlCol="0">
                    <a:spAutoFit/>
                  </a:bodyPr>
                  <a:lstStyle/>
                  <a:p>
                    <a:r>
                      <a:rPr lang="en-US" sz="1400" dirty="0" smtClean="0"/>
                      <a:t>0.13</a:t>
                    </a:r>
                    <a:endParaRPr lang="en-US" sz="1400" dirty="0"/>
                  </a:p>
                </p:txBody>
              </p:sp>
              <p:sp>
                <p:nvSpPr>
                  <p:cNvPr id="34" name="TextBox 33"/>
                  <p:cNvSpPr txBox="1"/>
                  <p:nvPr/>
                </p:nvSpPr>
                <p:spPr>
                  <a:xfrm>
                    <a:off x="4826406" y="4891656"/>
                    <a:ext cx="493334" cy="307777"/>
                  </a:xfrm>
                  <a:prstGeom prst="rect">
                    <a:avLst/>
                  </a:prstGeom>
                  <a:noFill/>
                </p:spPr>
                <p:txBody>
                  <a:bodyPr wrap="none" rtlCol="0">
                    <a:spAutoFit/>
                  </a:bodyPr>
                  <a:lstStyle/>
                  <a:p>
                    <a:r>
                      <a:rPr lang="en-US" sz="1400" dirty="0" smtClean="0"/>
                      <a:t>0.75</a:t>
                    </a:r>
                    <a:endParaRPr lang="en-US" sz="1400" dirty="0"/>
                  </a:p>
                </p:txBody>
              </p:sp>
              <p:sp>
                <p:nvSpPr>
                  <p:cNvPr id="35" name="TextBox 34"/>
                  <p:cNvSpPr txBox="1"/>
                  <p:nvPr/>
                </p:nvSpPr>
                <p:spPr>
                  <a:xfrm>
                    <a:off x="4836204" y="5112221"/>
                    <a:ext cx="493334" cy="307777"/>
                  </a:xfrm>
                  <a:prstGeom prst="rect">
                    <a:avLst/>
                  </a:prstGeom>
                  <a:noFill/>
                </p:spPr>
                <p:txBody>
                  <a:bodyPr wrap="none" rtlCol="0">
                    <a:spAutoFit/>
                  </a:bodyPr>
                  <a:lstStyle/>
                  <a:p>
                    <a:r>
                      <a:rPr lang="en-US" sz="1400" dirty="0" smtClean="0"/>
                      <a:t>0.31</a:t>
                    </a:r>
                    <a:endParaRPr lang="en-US" sz="1400" dirty="0"/>
                  </a:p>
                </p:txBody>
              </p:sp>
              <p:sp>
                <p:nvSpPr>
                  <p:cNvPr id="36" name="TextBox 35"/>
                  <p:cNvSpPr txBox="1"/>
                  <p:nvPr/>
                </p:nvSpPr>
                <p:spPr>
                  <a:xfrm>
                    <a:off x="4837967" y="5336156"/>
                    <a:ext cx="493334" cy="307777"/>
                  </a:xfrm>
                  <a:prstGeom prst="rect">
                    <a:avLst/>
                  </a:prstGeom>
                  <a:noFill/>
                </p:spPr>
                <p:txBody>
                  <a:bodyPr wrap="none" rtlCol="0">
                    <a:spAutoFit/>
                  </a:bodyPr>
                  <a:lstStyle/>
                  <a:p>
                    <a:r>
                      <a:rPr lang="en-US" sz="1400" dirty="0" smtClean="0"/>
                      <a:t>0.41</a:t>
                    </a:r>
                    <a:endParaRPr lang="en-US" sz="1400" dirty="0"/>
                  </a:p>
                </p:txBody>
              </p:sp>
              <p:sp>
                <p:nvSpPr>
                  <p:cNvPr id="37" name="TextBox 36"/>
                  <p:cNvSpPr txBox="1"/>
                  <p:nvPr/>
                </p:nvSpPr>
                <p:spPr>
                  <a:xfrm rot="5400000">
                    <a:off x="4961004" y="5637282"/>
                    <a:ext cx="442960" cy="408888"/>
                  </a:xfrm>
                  <a:prstGeom prst="rect">
                    <a:avLst/>
                  </a:prstGeom>
                  <a:noFill/>
                </p:spPr>
                <p:txBody>
                  <a:bodyPr wrap="none" rtlCol="0">
                    <a:spAutoFit/>
                  </a:bodyPr>
                  <a:lstStyle/>
                  <a:p>
                    <a:r>
                      <a:rPr lang="en-US" sz="2200" dirty="0" smtClean="0"/>
                      <a:t>…</a:t>
                    </a:r>
                    <a:endParaRPr lang="en-US" sz="2200" dirty="0"/>
                  </a:p>
                </p:txBody>
              </p:sp>
              <p:sp>
                <p:nvSpPr>
                  <p:cNvPr id="38" name="TextBox 37"/>
                  <p:cNvSpPr txBox="1"/>
                  <p:nvPr/>
                </p:nvSpPr>
                <p:spPr>
                  <a:xfrm>
                    <a:off x="4843248" y="6024935"/>
                    <a:ext cx="493333" cy="307778"/>
                  </a:xfrm>
                  <a:prstGeom prst="rect">
                    <a:avLst/>
                  </a:prstGeom>
                  <a:noFill/>
                </p:spPr>
                <p:txBody>
                  <a:bodyPr wrap="none" rtlCol="0">
                    <a:spAutoFit/>
                  </a:bodyPr>
                  <a:lstStyle/>
                  <a:p>
                    <a:r>
                      <a:rPr lang="en-US" sz="1400" dirty="0" smtClean="0"/>
                      <a:t>0.17</a:t>
                    </a:r>
                    <a:endParaRPr lang="en-US" sz="1400" dirty="0"/>
                  </a:p>
                </p:txBody>
              </p:sp>
            </p:grpSp>
            <p:grpSp>
              <p:nvGrpSpPr>
                <p:cNvPr id="31" name="Group 30"/>
                <p:cNvGrpSpPr/>
                <p:nvPr/>
              </p:nvGrpSpPr>
              <p:grpSpPr>
                <a:xfrm>
                  <a:off x="7089134" y="2394661"/>
                  <a:ext cx="559228" cy="1831101"/>
                  <a:chOff x="4814442" y="4442650"/>
                  <a:chExt cx="572486" cy="1874504"/>
                </a:xfrm>
              </p:grpSpPr>
              <p:grpSp>
                <p:nvGrpSpPr>
                  <p:cNvPr id="46" name="Group 26"/>
                  <p:cNvGrpSpPr/>
                  <p:nvPr/>
                </p:nvGrpSpPr>
                <p:grpSpPr>
                  <a:xfrm>
                    <a:off x="4838905" y="4495800"/>
                    <a:ext cx="508000" cy="1810256"/>
                    <a:chOff x="7543800" y="1688592"/>
                    <a:chExt cx="508000" cy="2426208"/>
                  </a:xfrm>
                </p:grpSpPr>
                <p:sp>
                  <p:nvSpPr>
                    <p:cNvPr id="55" name="Rectangle 54"/>
                    <p:cNvSpPr/>
                    <p:nvPr/>
                  </p:nvSpPr>
                  <p:spPr>
                    <a:xfrm>
                      <a:off x="7543800" y="1688592"/>
                      <a:ext cx="508000" cy="2426208"/>
                    </a:xfrm>
                    <a:prstGeom prst="rect">
                      <a:avLst/>
                    </a:prstGeom>
                    <a:noFill/>
                    <a:ln w="15875">
                      <a:solidFill>
                        <a:schemeClr val="tx1"/>
                      </a:solidFill>
                    </a:ln>
                  </p:spPr>
                  <p:style>
                    <a:lnRef idx="1">
                      <a:schemeClr val="accent1"/>
                    </a:lnRef>
                    <a:fillRef idx="3">
                      <a:schemeClr val="accent1"/>
                    </a:fillRef>
                    <a:effectRef idx="2">
                      <a:schemeClr val="accent1"/>
                    </a:effectRef>
                    <a:fontRef idx="minor">
                      <a:schemeClr val="lt1"/>
                    </a:fontRef>
                  </p:style>
                </p:sp>
                <p:cxnSp>
                  <p:nvCxnSpPr>
                    <p:cNvPr id="56" name="Straight Connector 55"/>
                    <p:cNvCxnSpPr/>
                    <p:nvPr/>
                  </p:nvCxnSpPr>
                  <p:spPr>
                    <a:xfrm>
                      <a:off x="7543800" y="1981200"/>
                      <a:ext cx="5080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7543800" y="2284412"/>
                      <a:ext cx="5080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7543800" y="2587624"/>
                      <a:ext cx="5080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7543800" y="2892424"/>
                      <a:ext cx="5080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7543800" y="3194048"/>
                      <a:ext cx="5080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7543800" y="3800472"/>
                      <a:ext cx="5080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48" name="TextBox 47"/>
                  <p:cNvSpPr txBox="1"/>
                  <p:nvPr/>
                </p:nvSpPr>
                <p:spPr>
                  <a:xfrm>
                    <a:off x="4814442" y="4442650"/>
                    <a:ext cx="506827" cy="292062"/>
                  </a:xfrm>
                  <a:prstGeom prst="rect">
                    <a:avLst/>
                  </a:prstGeom>
                  <a:noFill/>
                </p:spPr>
                <p:txBody>
                  <a:bodyPr wrap="none" rtlCol="0">
                    <a:spAutoFit/>
                  </a:bodyPr>
                  <a:lstStyle/>
                  <a:p>
                    <a:r>
                      <a:rPr lang="en-US" sz="1400" dirty="0" smtClean="0"/>
                      <a:t>0.23</a:t>
                    </a:r>
                    <a:endParaRPr lang="en-US" sz="1400" dirty="0"/>
                  </a:p>
                </p:txBody>
              </p:sp>
              <p:sp>
                <p:nvSpPr>
                  <p:cNvPr id="49" name="TextBox 48"/>
                  <p:cNvSpPr txBox="1"/>
                  <p:nvPr/>
                </p:nvSpPr>
                <p:spPr>
                  <a:xfrm>
                    <a:off x="4824877" y="4671879"/>
                    <a:ext cx="506827" cy="292062"/>
                  </a:xfrm>
                  <a:prstGeom prst="rect">
                    <a:avLst/>
                  </a:prstGeom>
                  <a:noFill/>
                </p:spPr>
                <p:txBody>
                  <a:bodyPr wrap="none" rtlCol="0">
                    <a:spAutoFit/>
                  </a:bodyPr>
                  <a:lstStyle/>
                  <a:p>
                    <a:r>
                      <a:rPr lang="en-US" sz="1400" dirty="0" smtClean="0"/>
                      <a:t>0.15</a:t>
                    </a:r>
                    <a:endParaRPr lang="en-US" sz="1400" dirty="0"/>
                  </a:p>
                </p:txBody>
              </p:sp>
              <p:sp>
                <p:nvSpPr>
                  <p:cNvPr id="50" name="TextBox 49"/>
                  <p:cNvSpPr txBox="1"/>
                  <p:nvPr/>
                </p:nvSpPr>
                <p:spPr>
                  <a:xfrm>
                    <a:off x="4826637" y="4891812"/>
                    <a:ext cx="506827" cy="292062"/>
                  </a:xfrm>
                  <a:prstGeom prst="rect">
                    <a:avLst/>
                  </a:prstGeom>
                  <a:noFill/>
                </p:spPr>
                <p:txBody>
                  <a:bodyPr wrap="none" rtlCol="0">
                    <a:spAutoFit/>
                  </a:bodyPr>
                  <a:lstStyle/>
                  <a:p>
                    <a:r>
                      <a:rPr lang="en-US" sz="1400" dirty="0" smtClean="0"/>
                      <a:t>0.78</a:t>
                    </a:r>
                    <a:endParaRPr lang="en-US" sz="1400" dirty="0"/>
                  </a:p>
                </p:txBody>
              </p:sp>
              <p:sp>
                <p:nvSpPr>
                  <p:cNvPr id="51" name="TextBox 50"/>
                  <p:cNvSpPr txBox="1"/>
                  <p:nvPr/>
                </p:nvSpPr>
                <p:spPr>
                  <a:xfrm>
                    <a:off x="4836435" y="5112377"/>
                    <a:ext cx="506827" cy="292062"/>
                  </a:xfrm>
                  <a:prstGeom prst="rect">
                    <a:avLst/>
                  </a:prstGeom>
                  <a:noFill/>
                </p:spPr>
                <p:txBody>
                  <a:bodyPr wrap="none" rtlCol="0">
                    <a:spAutoFit/>
                  </a:bodyPr>
                  <a:lstStyle/>
                  <a:p>
                    <a:r>
                      <a:rPr lang="en-US" sz="1400" dirty="0" smtClean="0"/>
                      <a:t>0.29</a:t>
                    </a:r>
                    <a:endParaRPr lang="en-US" sz="1400" dirty="0"/>
                  </a:p>
                </p:txBody>
              </p:sp>
              <p:sp>
                <p:nvSpPr>
                  <p:cNvPr id="52" name="TextBox 51"/>
                  <p:cNvSpPr txBox="1"/>
                  <p:nvPr/>
                </p:nvSpPr>
                <p:spPr>
                  <a:xfrm>
                    <a:off x="4838198" y="5336313"/>
                    <a:ext cx="506827" cy="292062"/>
                  </a:xfrm>
                  <a:prstGeom prst="rect">
                    <a:avLst/>
                  </a:prstGeom>
                  <a:noFill/>
                </p:spPr>
                <p:txBody>
                  <a:bodyPr wrap="none" rtlCol="0">
                    <a:spAutoFit/>
                  </a:bodyPr>
                  <a:lstStyle/>
                  <a:p>
                    <a:r>
                      <a:rPr lang="en-US" sz="1400" dirty="0" smtClean="0"/>
                      <a:t>0.40</a:t>
                    </a:r>
                    <a:endParaRPr lang="en-US" sz="1400" dirty="0"/>
                  </a:p>
                </p:txBody>
              </p:sp>
              <p:sp>
                <p:nvSpPr>
                  <p:cNvPr id="53" name="TextBox 52"/>
                  <p:cNvSpPr txBox="1"/>
                  <p:nvPr/>
                </p:nvSpPr>
                <p:spPr>
                  <a:xfrm rot="5400000">
                    <a:off x="4961004" y="5637282"/>
                    <a:ext cx="442960" cy="408888"/>
                  </a:xfrm>
                  <a:prstGeom prst="rect">
                    <a:avLst/>
                  </a:prstGeom>
                  <a:noFill/>
                </p:spPr>
                <p:txBody>
                  <a:bodyPr wrap="none" rtlCol="0">
                    <a:spAutoFit/>
                  </a:bodyPr>
                  <a:lstStyle/>
                  <a:p>
                    <a:r>
                      <a:rPr lang="en-US" sz="2200" dirty="0" smtClean="0"/>
                      <a:t>…</a:t>
                    </a:r>
                    <a:endParaRPr lang="en-US" sz="2200" dirty="0"/>
                  </a:p>
                </p:txBody>
              </p:sp>
              <p:sp>
                <p:nvSpPr>
                  <p:cNvPr id="54" name="TextBox 53"/>
                  <p:cNvSpPr txBox="1"/>
                  <p:nvPr/>
                </p:nvSpPr>
                <p:spPr>
                  <a:xfrm>
                    <a:off x="4843479" y="6025092"/>
                    <a:ext cx="506827" cy="292062"/>
                  </a:xfrm>
                  <a:prstGeom prst="rect">
                    <a:avLst/>
                  </a:prstGeom>
                  <a:noFill/>
                </p:spPr>
                <p:txBody>
                  <a:bodyPr wrap="none" rtlCol="0">
                    <a:spAutoFit/>
                  </a:bodyPr>
                  <a:lstStyle/>
                  <a:p>
                    <a:r>
                      <a:rPr lang="en-US" sz="1400" dirty="0" smtClean="0"/>
                      <a:t>0.15</a:t>
                    </a:r>
                    <a:endParaRPr lang="en-US" sz="1400" dirty="0"/>
                  </a:p>
                </p:txBody>
              </p:sp>
            </p:grpSp>
            <p:sp>
              <p:nvSpPr>
                <p:cNvPr id="63" name="Double Bracket 62"/>
                <p:cNvSpPr/>
                <p:nvPr/>
              </p:nvSpPr>
              <p:spPr>
                <a:xfrm>
                  <a:off x="6908800" y="2304109"/>
                  <a:ext cx="1778000" cy="2017736"/>
                </a:xfrm>
                <a:prstGeom prst="bracketPair">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4" name="TextBox 63"/>
                <p:cNvSpPr txBox="1"/>
                <p:nvPr/>
              </p:nvSpPr>
              <p:spPr>
                <a:xfrm>
                  <a:off x="7632831" y="3905166"/>
                  <a:ext cx="277302" cy="492443"/>
                </a:xfrm>
                <a:prstGeom prst="rect">
                  <a:avLst/>
                </a:prstGeom>
                <a:noFill/>
              </p:spPr>
              <p:txBody>
                <a:bodyPr wrap="none" rtlCol="0">
                  <a:spAutoFit/>
                </a:bodyPr>
                <a:lstStyle/>
                <a:p>
                  <a:r>
                    <a:rPr lang="en-US" sz="2600" b="1" dirty="0" smtClean="0">
                      <a:solidFill>
                        <a:schemeClr val="accent1"/>
                      </a:solidFill>
                    </a:rPr>
                    <a:t>,</a:t>
                  </a:r>
                  <a:endParaRPr lang="en-US" sz="2600" b="1" dirty="0">
                    <a:solidFill>
                      <a:schemeClr val="accent1"/>
                    </a:solidFill>
                  </a:endParaRPr>
                </a:p>
              </p:txBody>
            </p:sp>
            <p:sp>
              <p:nvSpPr>
                <p:cNvPr id="66" name="TextBox 65"/>
                <p:cNvSpPr txBox="1"/>
                <p:nvPr/>
              </p:nvSpPr>
              <p:spPr>
                <a:xfrm>
                  <a:off x="6489923" y="2975602"/>
                  <a:ext cx="405761" cy="569387"/>
                </a:xfrm>
                <a:prstGeom prst="rect">
                  <a:avLst/>
                </a:prstGeom>
                <a:noFill/>
              </p:spPr>
              <p:txBody>
                <a:bodyPr wrap="none" rtlCol="0">
                  <a:spAutoFit/>
                </a:bodyPr>
                <a:lstStyle/>
                <a:p>
                  <a:r>
                    <a:rPr lang="en-US" sz="3100" b="1" dirty="0" err="1" smtClean="0">
                      <a:solidFill>
                        <a:srgbClr val="4F81BD"/>
                      </a:solidFill>
                    </a:rPr>
                    <a:t>s</a:t>
                  </a:r>
                  <a:endParaRPr lang="en-US" sz="3100" b="1" dirty="0">
                    <a:solidFill>
                      <a:srgbClr val="4F81BD"/>
                    </a:solidFill>
                  </a:endParaRPr>
                </a:p>
              </p:txBody>
            </p:sp>
          </p:grpSp>
          <p:sp>
            <p:nvSpPr>
              <p:cNvPr id="72" name="TextBox 71"/>
              <p:cNvSpPr txBox="1"/>
              <p:nvPr/>
            </p:nvSpPr>
            <p:spPr>
              <a:xfrm>
                <a:off x="5928159" y="2832790"/>
                <a:ext cx="621033" cy="1046440"/>
              </a:xfrm>
              <a:prstGeom prst="rect">
                <a:avLst/>
              </a:prstGeom>
              <a:noFill/>
            </p:spPr>
            <p:txBody>
              <a:bodyPr wrap="none" rtlCol="0">
                <a:spAutoFit/>
              </a:bodyPr>
              <a:lstStyle/>
              <a:p>
                <a:r>
                  <a:rPr lang="en-US" sz="6000" dirty="0" smtClean="0"/>
                  <a:t>≈</a:t>
                </a:r>
                <a:endParaRPr lang="en-US" sz="6000" dirty="0"/>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206375"/>
            <a:ext cx="6191250" cy="1250950"/>
          </a:xfrm>
        </p:spPr>
        <p:txBody>
          <a:bodyPr/>
          <a:lstStyle/>
          <a:p>
            <a:r>
              <a:rPr lang="en-US" dirty="0" smtClean="0">
                <a:latin typeface="Arial" charset="0"/>
                <a:ea typeface="ＭＳ Ｐゴシック" pitchFamily="-112" charset="-128"/>
                <a:cs typeface="Arial" charset="0"/>
              </a:rPr>
              <a:t>Color Histogram Descriptor</a:t>
            </a:r>
          </a:p>
        </p:txBody>
      </p:sp>
      <p:pic>
        <p:nvPicPr>
          <p:cNvPr id="54" name="Picture 5"/>
          <p:cNvPicPr>
            <a:picLocks noChangeAspect="1" noChangeArrowheads="1"/>
          </p:cNvPicPr>
          <p:nvPr/>
        </p:nvPicPr>
        <p:blipFill>
          <a:blip r:embed="rId3" cstate="print"/>
          <a:srcRect/>
          <a:stretch>
            <a:fillRect/>
          </a:stretch>
        </p:blipFill>
        <p:spPr bwMode="auto">
          <a:xfrm>
            <a:off x="457200" y="2288695"/>
            <a:ext cx="1285884" cy="12858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style>
          <a:lnRef idx="2">
            <a:schemeClr val="dk1">
              <a:shade val="50000"/>
            </a:schemeClr>
          </a:lnRef>
          <a:fillRef idx="1">
            <a:schemeClr val="dk1"/>
          </a:fillRef>
          <a:effectRef idx="0">
            <a:schemeClr val="dk1"/>
          </a:effectRef>
          <a:fontRef idx="minor">
            <a:schemeClr val="lt1"/>
          </a:fontRef>
        </p:style>
      </p:pic>
      <p:grpSp>
        <p:nvGrpSpPr>
          <p:cNvPr id="14" name="Gruppieren 13"/>
          <p:cNvGrpSpPr/>
          <p:nvPr/>
        </p:nvGrpSpPr>
        <p:grpSpPr>
          <a:xfrm>
            <a:off x="4539396" y="1784862"/>
            <a:ext cx="1282863" cy="2298984"/>
            <a:chOff x="4539396" y="1784862"/>
            <a:chExt cx="1282863" cy="2298984"/>
          </a:xfrm>
        </p:grpSpPr>
        <p:sp>
          <p:nvSpPr>
            <p:cNvPr id="49" name="Pfeil nach rechts 48"/>
            <p:cNvSpPr/>
            <p:nvPr/>
          </p:nvSpPr>
          <p:spPr>
            <a:xfrm>
              <a:off x="4539396" y="2718612"/>
              <a:ext cx="643812" cy="42604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50" name="Grafik 49" descr="vector.png"/>
            <p:cNvPicPr>
              <a:picLocks noChangeAspect="1"/>
            </p:cNvPicPr>
            <p:nvPr/>
          </p:nvPicPr>
          <p:blipFill>
            <a:blip r:embed="rId4"/>
            <a:stretch>
              <a:fillRect/>
            </a:stretch>
          </p:blipFill>
          <p:spPr>
            <a:xfrm>
              <a:off x="5515292" y="1784862"/>
              <a:ext cx="306967" cy="2298984"/>
            </a:xfrm>
            <a:prstGeom prst="rect">
              <a:avLst/>
            </a:prstGeom>
          </p:spPr>
        </p:pic>
      </p:grpSp>
      <p:grpSp>
        <p:nvGrpSpPr>
          <p:cNvPr id="13" name="Gruppieren 12"/>
          <p:cNvGrpSpPr/>
          <p:nvPr/>
        </p:nvGrpSpPr>
        <p:grpSpPr>
          <a:xfrm>
            <a:off x="2022168" y="1457325"/>
            <a:ext cx="2187447" cy="3028345"/>
            <a:chOff x="2022168" y="1457325"/>
            <a:chExt cx="2187447" cy="3028345"/>
          </a:xfrm>
        </p:grpSpPr>
        <p:sp>
          <p:nvSpPr>
            <p:cNvPr id="99" name="Pfeil nach rechts 98"/>
            <p:cNvSpPr/>
            <p:nvPr/>
          </p:nvSpPr>
          <p:spPr>
            <a:xfrm>
              <a:off x="2022168" y="2718612"/>
              <a:ext cx="643812" cy="42604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46" name="Grafik 45" descr="hist_L.png"/>
            <p:cNvPicPr>
              <a:picLocks noChangeAspect="1"/>
            </p:cNvPicPr>
            <p:nvPr/>
          </p:nvPicPr>
          <p:blipFill>
            <a:blip r:embed="rId5"/>
            <a:stretch>
              <a:fillRect/>
            </a:stretch>
          </p:blipFill>
          <p:spPr>
            <a:xfrm>
              <a:off x="2888533" y="1457325"/>
              <a:ext cx="1312799" cy="911091"/>
            </a:xfrm>
            <a:prstGeom prst="roundRect">
              <a:avLst/>
            </a:prstGeom>
          </p:spPr>
          <p:style>
            <a:lnRef idx="2">
              <a:schemeClr val="accent1">
                <a:shade val="50000"/>
              </a:schemeClr>
            </a:lnRef>
            <a:fillRef idx="1">
              <a:schemeClr val="accent1"/>
            </a:fillRef>
            <a:effectRef idx="0">
              <a:schemeClr val="accent1"/>
            </a:effectRef>
            <a:fontRef idx="minor">
              <a:schemeClr val="lt1"/>
            </a:fontRef>
          </p:style>
        </p:pic>
        <p:pic>
          <p:nvPicPr>
            <p:cNvPr id="47" name="Grafik 46" descr="hist_a.png"/>
            <p:cNvPicPr>
              <a:picLocks noChangeAspect="1"/>
            </p:cNvPicPr>
            <p:nvPr/>
          </p:nvPicPr>
          <p:blipFill>
            <a:blip r:embed="rId6"/>
            <a:stretch>
              <a:fillRect/>
            </a:stretch>
          </p:blipFill>
          <p:spPr>
            <a:xfrm>
              <a:off x="2888533" y="2505358"/>
              <a:ext cx="1321082" cy="911091"/>
            </a:xfrm>
            <a:prstGeom prst="roundRect">
              <a:avLst/>
            </a:prstGeom>
          </p:spPr>
          <p:style>
            <a:lnRef idx="2">
              <a:schemeClr val="accent1">
                <a:shade val="50000"/>
              </a:schemeClr>
            </a:lnRef>
            <a:fillRef idx="1">
              <a:schemeClr val="accent1"/>
            </a:fillRef>
            <a:effectRef idx="0">
              <a:schemeClr val="accent1"/>
            </a:effectRef>
            <a:fontRef idx="minor">
              <a:schemeClr val="lt1"/>
            </a:fontRef>
          </p:style>
        </p:pic>
        <p:pic>
          <p:nvPicPr>
            <p:cNvPr id="48" name="Grafik 47" descr="hist_b.png"/>
            <p:cNvPicPr>
              <a:picLocks noChangeAspect="1"/>
            </p:cNvPicPr>
            <p:nvPr/>
          </p:nvPicPr>
          <p:blipFill>
            <a:blip r:embed="rId7"/>
            <a:stretch>
              <a:fillRect/>
            </a:stretch>
          </p:blipFill>
          <p:spPr>
            <a:xfrm>
              <a:off x="2867826" y="3574579"/>
              <a:ext cx="1341789" cy="911091"/>
            </a:xfrm>
            <a:prstGeom prst="roundRect">
              <a:avLst/>
            </a:prstGeom>
          </p:spPr>
          <p:style>
            <a:lnRef idx="2">
              <a:schemeClr val="accent1">
                <a:shade val="50000"/>
              </a:schemeClr>
            </a:lnRef>
            <a:fillRef idx="1">
              <a:schemeClr val="accent1"/>
            </a:fillRef>
            <a:effectRef idx="0">
              <a:schemeClr val="accent1"/>
            </a:effectRef>
            <a:fontRef idx="minor">
              <a:schemeClr val="lt1"/>
            </a:fontRef>
          </p:style>
        </p:pic>
        <p:sp>
          <p:nvSpPr>
            <p:cNvPr id="58" name="Textfeld 57"/>
            <p:cNvSpPr txBox="1"/>
            <p:nvPr/>
          </p:nvSpPr>
          <p:spPr>
            <a:xfrm>
              <a:off x="2888533" y="1486477"/>
              <a:ext cx="312906" cy="369332"/>
            </a:xfrm>
            <a:prstGeom prst="rect">
              <a:avLst/>
            </a:prstGeom>
            <a:noFill/>
          </p:spPr>
          <p:txBody>
            <a:bodyPr wrap="none" rtlCol="0">
              <a:spAutoFit/>
            </a:bodyPr>
            <a:lstStyle/>
            <a:p>
              <a:r>
                <a:rPr lang="en-US" dirty="0" smtClean="0"/>
                <a:t>L</a:t>
              </a:r>
              <a:endParaRPr lang="de-DE" dirty="0"/>
            </a:p>
          </p:txBody>
        </p:sp>
        <p:sp>
          <p:nvSpPr>
            <p:cNvPr id="59" name="Textfeld 58"/>
            <p:cNvSpPr txBox="1"/>
            <p:nvPr/>
          </p:nvSpPr>
          <p:spPr>
            <a:xfrm>
              <a:off x="2867826" y="2533946"/>
              <a:ext cx="312906" cy="369332"/>
            </a:xfrm>
            <a:prstGeom prst="rect">
              <a:avLst/>
            </a:prstGeom>
            <a:noFill/>
          </p:spPr>
          <p:txBody>
            <a:bodyPr wrap="none" rtlCol="0">
              <a:spAutoFit/>
            </a:bodyPr>
            <a:lstStyle/>
            <a:p>
              <a:r>
                <a:rPr lang="en-US" dirty="0" smtClean="0"/>
                <a:t>a</a:t>
              </a:r>
              <a:endParaRPr lang="de-DE" dirty="0"/>
            </a:p>
          </p:txBody>
        </p:sp>
        <p:sp>
          <p:nvSpPr>
            <p:cNvPr id="60" name="Textfeld 59"/>
            <p:cNvSpPr txBox="1"/>
            <p:nvPr/>
          </p:nvSpPr>
          <p:spPr>
            <a:xfrm>
              <a:off x="2888533" y="3574579"/>
              <a:ext cx="312906" cy="369332"/>
            </a:xfrm>
            <a:prstGeom prst="rect">
              <a:avLst/>
            </a:prstGeom>
            <a:noFill/>
          </p:spPr>
          <p:txBody>
            <a:bodyPr wrap="none" rtlCol="0">
              <a:spAutoFit/>
            </a:bodyPr>
            <a:lstStyle/>
            <a:p>
              <a:r>
                <a:rPr lang="en-US" dirty="0" smtClean="0"/>
                <a:t>b</a:t>
              </a:r>
              <a:endParaRPr lang="de-DE"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206375"/>
            <a:ext cx="6191250" cy="1250950"/>
          </a:xfrm>
        </p:spPr>
        <p:txBody>
          <a:bodyPr/>
          <a:lstStyle/>
          <a:p>
            <a:r>
              <a:rPr lang="en-US" dirty="0" smtClean="0">
                <a:latin typeface="Arial" charset="0"/>
                <a:ea typeface="ＭＳ Ｐゴシック" pitchFamily="-112" charset="-128"/>
                <a:cs typeface="Arial" charset="0"/>
              </a:rPr>
              <a:t>Color Layout Descriptor</a:t>
            </a:r>
          </a:p>
        </p:txBody>
      </p:sp>
      <p:pic>
        <p:nvPicPr>
          <p:cNvPr id="54" name="Picture 5"/>
          <p:cNvPicPr>
            <a:picLocks noChangeAspect="1" noChangeArrowheads="1"/>
          </p:cNvPicPr>
          <p:nvPr/>
        </p:nvPicPr>
        <p:blipFill>
          <a:blip r:embed="rId3" cstate="print"/>
          <a:srcRect/>
          <a:stretch>
            <a:fillRect/>
          </a:stretch>
        </p:blipFill>
        <p:spPr bwMode="auto">
          <a:xfrm>
            <a:off x="457200" y="2288695"/>
            <a:ext cx="1285884" cy="12858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style>
          <a:lnRef idx="2">
            <a:schemeClr val="dk1">
              <a:shade val="50000"/>
            </a:schemeClr>
          </a:lnRef>
          <a:fillRef idx="1">
            <a:schemeClr val="dk1"/>
          </a:fillRef>
          <a:effectRef idx="0">
            <a:schemeClr val="dk1"/>
          </a:effectRef>
          <a:fontRef idx="minor">
            <a:schemeClr val="lt1"/>
          </a:fontRef>
        </p:style>
      </p:pic>
      <p:sp>
        <p:nvSpPr>
          <p:cNvPr id="49" name="Pfeil nach rechts 48"/>
          <p:cNvSpPr/>
          <p:nvPr/>
        </p:nvSpPr>
        <p:spPr>
          <a:xfrm>
            <a:off x="4539396" y="2718612"/>
            <a:ext cx="643812" cy="42604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50" name="Grafik 49" descr="vector.png"/>
          <p:cNvPicPr>
            <a:picLocks noChangeAspect="1"/>
          </p:cNvPicPr>
          <p:nvPr/>
        </p:nvPicPr>
        <p:blipFill>
          <a:blip r:embed="rId4"/>
          <a:stretch>
            <a:fillRect/>
          </a:stretch>
        </p:blipFill>
        <p:spPr>
          <a:xfrm>
            <a:off x="5515292" y="1784862"/>
            <a:ext cx="306967" cy="2298984"/>
          </a:xfrm>
          <a:prstGeom prst="rect">
            <a:avLst/>
          </a:prstGeom>
        </p:spPr>
      </p:pic>
      <p:grpSp>
        <p:nvGrpSpPr>
          <p:cNvPr id="13" name="Gruppieren 12"/>
          <p:cNvGrpSpPr/>
          <p:nvPr/>
        </p:nvGrpSpPr>
        <p:grpSpPr>
          <a:xfrm>
            <a:off x="2022168" y="1457325"/>
            <a:ext cx="2155877" cy="3028345"/>
            <a:chOff x="2022168" y="1457325"/>
            <a:chExt cx="2155877" cy="3028345"/>
          </a:xfrm>
        </p:grpSpPr>
        <p:sp>
          <p:nvSpPr>
            <p:cNvPr id="99" name="Pfeil nach rechts 98"/>
            <p:cNvSpPr/>
            <p:nvPr/>
          </p:nvSpPr>
          <p:spPr>
            <a:xfrm>
              <a:off x="2022168" y="2718612"/>
              <a:ext cx="643812" cy="42604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46" name="Grafik 45" descr="hist_L.png"/>
            <p:cNvPicPr>
              <a:picLocks noChangeAspect="1"/>
            </p:cNvPicPr>
            <p:nvPr/>
          </p:nvPicPr>
          <p:blipFill>
            <a:blip r:embed="rId5"/>
            <a:stretch>
              <a:fillRect/>
            </a:stretch>
          </p:blipFill>
          <p:spPr>
            <a:xfrm>
              <a:off x="3264768" y="1457325"/>
              <a:ext cx="907180" cy="911091"/>
            </a:xfrm>
            <a:prstGeom prst="roundRect">
              <a:avLst/>
            </a:prstGeom>
          </p:spPr>
          <p:style>
            <a:lnRef idx="2">
              <a:schemeClr val="accent1">
                <a:shade val="50000"/>
              </a:schemeClr>
            </a:lnRef>
            <a:fillRef idx="1">
              <a:schemeClr val="accent1"/>
            </a:fillRef>
            <a:effectRef idx="0">
              <a:schemeClr val="accent1"/>
            </a:effectRef>
            <a:fontRef idx="minor">
              <a:schemeClr val="lt1"/>
            </a:fontRef>
          </p:style>
        </p:pic>
        <p:pic>
          <p:nvPicPr>
            <p:cNvPr id="47" name="Grafik 46" descr="hist_a.png"/>
            <p:cNvPicPr>
              <a:picLocks noChangeAspect="1"/>
            </p:cNvPicPr>
            <p:nvPr/>
          </p:nvPicPr>
          <p:blipFill>
            <a:blip r:embed="rId6"/>
            <a:stretch>
              <a:fillRect/>
            </a:stretch>
          </p:blipFill>
          <p:spPr>
            <a:xfrm>
              <a:off x="3266954" y="2505358"/>
              <a:ext cx="911091" cy="911091"/>
            </a:xfrm>
            <a:prstGeom prst="roundRect">
              <a:avLst/>
            </a:prstGeom>
          </p:spPr>
          <p:style>
            <a:lnRef idx="2">
              <a:schemeClr val="accent1">
                <a:shade val="50000"/>
              </a:schemeClr>
            </a:lnRef>
            <a:fillRef idx="1">
              <a:schemeClr val="accent1"/>
            </a:fillRef>
            <a:effectRef idx="0">
              <a:schemeClr val="accent1"/>
            </a:effectRef>
            <a:fontRef idx="minor">
              <a:schemeClr val="lt1"/>
            </a:fontRef>
          </p:style>
        </p:pic>
        <p:pic>
          <p:nvPicPr>
            <p:cNvPr id="48" name="Grafik 47" descr="hist_b.png"/>
            <p:cNvPicPr>
              <a:picLocks noChangeAspect="1"/>
            </p:cNvPicPr>
            <p:nvPr/>
          </p:nvPicPr>
          <p:blipFill>
            <a:blip r:embed="rId7"/>
            <a:stretch>
              <a:fillRect/>
            </a:stretch>
          </p:blipFill>
          <p:spPr>
            <a:xfrm>
              <a:off x="3252657" y="3574579"/>
              <a:ext cx="918979" cy="911091"/>
            </a:xfrm>
            <a:prstGeom prst="roundRect">
              <a:avLst/>
            </a:prstGeom>
          </p:spPr>
          <p:style>
            <a:lnRef idx="2">
              <a:schemeClr val="accent1">
                <a:shade val="50000"/>
              </a:schemeClr>
            </a:lnRef>
            <a:fillRef idx="1">
              <a:schemeClr val="accent1"/>
            </a:fillRef>
            <a:effectRef idx="0">
              <a:schemeClr val="accent1"/>
            </a:effectRef>
            <a:fontRef idx="minor">
              <a:schemeClr val="lt1"/>
            </a:fontRef>
          </p:style>
        </p:pic>
        <p:sp>
          <p:nvSpPr>
            <p:cNvPr id="58" name="Textfeld 57"/>
            <p:cNvSpPr txBox="1"/>
            <p:nvPr/>
          </p:nvSpPr>
          <p:spPr>
            <a:xfrm>
              <a:off x="2872767" y="1478594"/>
              <a:ext cx="312906" cy="369332"/>
            </a:xfrm>
            <a:prstGeom prst="rect">
              <a:avLst/>
            </a:prstGeom>
            <a:noFill/>
          </p:spPr>
          <p:txBody>
            <a:bodyPr wrap="none" rtlCol="0">
              <a:spAutoFit/>
            </a:bodyPr>
            <a:lstStyle/>
            <a:p>
              <a:r>
                <a:rPr lang="en-US" dirty="0" smtClean="0"/>
                <a:t>L</a:t>
              </a:r>
              <a:endParaRPr lang="de-DE" dirty="0"/>
            </a:p>
          </p:txBody>
        </p:sp>
        <p:sp>
          <p:nvSpPr>
            <p:cNvPr id="59" name="Textfeld 58"/>
            <p:cNvSpPr txBox="1"/>
            <p:nvPr/>
          </p:nvSpPr>
          <p:spPr>
            <a:xfrm>
              <a:off x="2852060" y="2526063"/>
              <a:ext cx="312906" cy="369332"/>
            </a:xfrm>
            <a:prstGeom prst="rect">
              <a:avLst/>
            </a:prstGeom>
            <a:noFill/>
          </p:spPr>
          <p:txBody>
            <a:bodyPr wrap="none" rtlCol="0">
              <a:spAutoFit/>
            </a:bodyPr>
            <a:lstStyle/>
            <a:p>
              <a:r>
                <a:rPr lang="en-US" dirty="0" smtClean="0"/>
                <a:t>a</a:t>
              </a:r>
              <a:endParaRPr lang="de-DE" dirty="0"/>
            </a:p>
          </p:txBody>
        </p:sp>
        <p:sp>
          <p:nvSpPr>
            <p:cNvPr id="60" name="Textfeld 59"/>
            <p:cNvSpPr txBox="1"/>
            <p:nvPr/>
          </p:nvSpPr>
          <p:spPr>
            <a:xfrm>
              <a:off x="2872767" y="3566696"/>
              <a:ext cx="312906" cy="369332"/>
            </a:xfrm>
            <a:prstGeom prst="rect">
              <a:avLst/>
            </a:prstGeom>
            <a:noFill/>
          </p:spPr>
          <p:txBody>
            <a:bodyPr wrap="none" rtlCol="0">
              <a:spAutoFit/>
            </a:bodyPr>
            <a:lstStyle/>
            <a:p>
              <a:r>
                <a:rPr lang="en-US" dirty="0" smtClean="0"/>
                <a:t>b</a:t>
              </a:r>
              <a:endParaRPr lang="de-DE"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2682</Words>
  <Application>Microsoft Office PowerPoint</Application>
  <PresentationFormat>Bildschirmpräsentation (16:9)</PresentationFormat>
  <Paragraphs>256</Paragraphs>
  <Slides>38</Slides>
  <Notes>27</Notes>
  <HiddenSlides>10</HiddenSlides>
  <MMClips>3</MMClips>
  <ScaleCrop>false</ScaleCrop>
  <HeadingPairs>
    <vt:vector size="4" baseType="variant">
      <vt:variant>
        <vt:lpstr>Design</vt:lpstr>
      </vt:variant>
      <vt:variant>
        <vt:i4>2</vt:i4>
      </vt:variant>
      <vt:variant>
        <vt:lpstr>Folientitel</vt:lpstr>
      </vt:variant>
      <vt:variant>
        <vt:i4>38</vt:i4>
      </vt:variant>
    </vt:vector>
  </HeadingPairs>
  <TitlesOfParts>
    <vt:vector size="40" baseType="lpstr">
      <vt:lpstr>Office Theme</vt:lpstr>
      <vt:lpstr>1_Office Theme</vt:lpstr>
      <vt:lpstr>Folie 1</vt:lpstr>
      <vt:lpstr>Interactively Browsing Large image databases</vt:lpstr>
      <vt:lpstr>Motivation: Specifying an image</vt:lpstr>
      <vt:lpstr>Motivation: Traditional image queries</vt:lpstr>
      <vt:lpstr>Human centric image search</vt:lpstr>
      <vt:lpstr>Folie 6</vt:lpstr>
      <vt:lpstr>Overview</vt:lpstr>
      <vt:lpstr>Color Histogram Descriptor</vt:lpstr>
      <vt:lpstr>Color Layout Descriptor</vt:lpstr>
      <vt:lpstr>Gist Descriptor [Torralba’01]</vt:lpstr>
      <vt:lpstr>Nearest Neighbor Search</vt:lpstr>
      <vt:lpstr>Combining Features</vt:lpstr>
      <vt:lpstr>NNk Search [Heesch’04]</vt:lpstr>
      <vt:lpstr>NNk Search</vt:lpstr>
      <vt:lpstr>NNk Search</vt:lpstr>
      <vt:lpstr>NNk Search</vt:lpstr>
      <vt:lpstr>NNk Approximation</vt:lpstr>
      <vt:lpstr>K-means tree: construction</vt:lpstr>
      <vt:lpstr>K-means tree: query</vt:lpstr>
      <vt:lpstr>Results</vt:lpstr>
      <vt:lpstr>Folie 21</vt:lpstr>
      <vt:lpstr>video</vt:lpstr>
      <vt:lpstr>Limitations - Video</vt:lpstr>
      <vt:lpstr>Limitations</vt:lpstr>
      <vt:lpstr>Future Work</vt:lpstr>
      <vt:lpstr>Thanks!</vt:lpstr>
      <vt:lpstr>Folie 27</vt:lpstr>
      <vt:lpstr>NNk Search</vt:lpstr>
      <vt:lpstr>NNk Search</vt:lpstr>
      <vt:lpstr>NNk Search</vt:lpstr>
      <vt:lpstr>NNk search result visualization</vt:lpstr>
      <vt:lpstr>Feature Space</vt:lpstr>
      <vt:lpstr>Feature Space</vt:lpstr>
      <vt:lpstr>System Overview</vt:lpstr>
      <vt:lpstr>Folie 35</vt:lpstr>
      <vt:lpstr>Results: Precision</vt:lpstr>
      <vt:lpstr>Results: Precision</vt:lpstr>
      <vt:lpstr>Results: Speed</vt:lpstr>
    </vt:vector>
  </TitlesOfParts>
  <Company>Northeastern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2010</dc:title>
  <dc:creator>Terrence Masson</dc:creator>
  <cp:lastModifiedBy>phoni</cp:lastModifiedBy>
  <cp:revision>444</cp:revision>
  <dcterms:created xsi:type="dcterms:W3CDTF">2010-04-07T23:52:34Z</dcterms:created>
  <dcterms:modified xsi:type="dcterms:W3CDTF">2010-07-29T23:45:55Z</dcterms:modified>
</cp:coreProperties>
</file>