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 id="2147483671" r:id="rId4"/>
    <p:sldMasterId id="2147483676" r:id="rId5"/>
  </p:sldMasterIdLst>
  <p:notesMasterIdLst>
    <p:notesMasterId r:id="rId44"/>
  </p:notesMasterIdLst>
  <p:sldIdLst>
    <p:sldId id="257" r:id="rId6"/>
    <p:sldId id="343" r:id="rId7"/>
    <p:sldId id="258" r:id="rId8"/>
    <p:sldId id="259" r:id="rId9"/>
    <p:sldId id="260" r:id="rId10"/>
    <p:sldId id="261" r:id="rId11"/>
    <p:sldId id="265" r:id="rId12"/>
    <p:sldId id="348" r:id="rId13"/>
    <p:sldId id="349" r:id="rId14"/>
    <p:sldId id="350" r:id="rId15"/>
    <p:sldId id="266" r:id="rId16"/>
    <p:sldId id="267" r:id="rId17"/>
    <p:sldId id="270" r:id="rId18"/>
    <p:sldId id="271" r:id="rId19"/>
    <p:sldId id="272" r:id="rId20"/>
    <p:sldId id="273" r:id="rId21"/>
    <p:sldId id="274" r:id="rId22"/>
    <p:sldId id="275" r:id="rId23"/>
    <p:sldId id="276" r:id="rId24"/>
    <p:sldId id="351" r:id="rId25"/>
    <p:sldId id="282" r:id="rId26"/>
    <p:sldId id="284" r:id="rId27"/>
    <p:sldId id="285" r:id="rId28"/>
    <p:sldId id="286" r:id="rId29"/>
    <p:sldId id="360" r:id="rId30"/>
    <p:sldId id="357" r:id="rId31"/>
    <p:sldId id="361" r:id="rId32"/>
    <p:sldId id="354" r:id="rId33"/>
    <p:sldId id="362" r:id="rId34"/>
    <p:sldId id="287" r:id="rId35"/>
    <p:sldId id="328" r:id="rId36"/>
    <p:sldId id="334" r:id="rId37"/>
    <p:sldId id="341" r:id="rId38"/>
    <p:sldId id="344" r:id="rId39"/>
    <p:sldId id="345" r:id="rId40"/>
    <p:sldId id="346" r:id="rId41"/>
    <p:sldId id="358" r:id="rId42"/>
    <p:sldId id="359" r:id="rId43"/>
  </p:sldIdLst>
  <p:sldSz cx="7315200" cy="4114800"/>
  <p:notesSz cx="6858000" cy="9144000"/>
  <p:defaultTextStyle>
    <a:defPPr>
      <a:defRPr lang="de-DE"/>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1" autoAdjust="0"/>
    <p:restoredTop sz="95694" autoAdjust="0"/>
  </p:normalViewPr>
  <p:slideViewPr>
    <p:cSldViewPr snapToGrid="0" snapToObjects="1">
      <p:cViewPr>
        <p:scale>
          <a:sx n="200" d="100"/>
          <a:sy n="200" d="100"/>
        </p:scale>
        <p:origin x="-704" y="-608"/>
      </p:cViewPr>
      <p:guideLst>
        <p:guide orient="horz" pos="1296"/>
        <p:guide pos="230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54885E-6015-024A-BC42-FFA917FD7E07}" type="datetimeFigureOut">
              <a:rPr lang="de-DE" smtClean="0"/>
              <a:t>8/14/12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567EB4-89B2-7441-977B-1C55B6BFD016}" type="slidenum">
              <a:rPr lang="de-DE" smtClean="0"/>
              <a:t>‹Nr.›</a:t>
            </a:fld>
            <a:endParaRPr lang="de-DE"/>
          </a:p>
        </p:txBody>
      </p:sp>
    </p:spTree>
    <p:extLst>
      <p:ext uri="{BB962C8B-B14F-4D97-AF65-F5344CB8AC3E}">
        <p14:creationId xmlns:p14="http://schemas.microsoft.com/office/powerpoint/2010/main" val="1826699972"/>
      </p:ext>
    </p:extLst>
  </p:cSld>
  <p:clrMap bg1="lt1" tx1="dk1" bg2="lt2" tx2="dk2" accent1="accent1" accent2="accent2" accent3="accent3" accent4="accent4" accent5="accent5" accent6="accent6" hlink="hlink" folHlink="folHlink"/>
  <p:notesStyle>
    <a:lvl1pPr marL="0" algn="l" defTabSz="365760" rtl="0" eaLnBrk="1" latinLnBrk="0" hangingPunct="1">
      <a:defRPr sz="1000" kern="1200">
        <a:solidFill>
          <a:schemeClr val="tx1"/>
        </a:solidFill>
        <a:latin typeface="+mn-lt"/>
        <a:ea typeface="+mn-ea"/>
        <a:cs typeface="+mn-cs"/>
      </a:defRPr>
    </a:lvl1pPr>
    <a:lvl2pPr marL="365760" algn="l" defTabSz="365760" rtl="0" eaLnBrk="1" latinLnBrk="0" hangingPunct="1">
      <a:defRPr sz="1000" kern="1200">
        <a:solidFill>
          <a:schemeClr val="tx1"/>
        </a:solidFill>
        <a:latin typeface="+mn-lt"/>
        <a:ea typeface="+mn-ea"/>
        <a:cs typeface="+mn-cs"/>
      </a:defRPr>
    </a:lvl2pPr>
    <a:lvl3pPr marL="731520" algn="l" defTabSz="365760" rtl="0" eaLnBrk="1" latinLnBrk="0" hangingPunct="1">
      <a:defRPr sz="1000" kern="1200">
        <a:solidFill>
          <a:schemeClr val="tx1"/>
        </a:solidFill>
        <a:latin typeface="+mn-lt"/>
        <a:ea typeface="+mn-ea"/>
        <a:cs typeface="+mn-cs"/>
      </a:defRPr>
    </a:lvl3pPr>
    <a:lvl4pPr marL="1097280" algn="l" defTabSz="365760" rtl="0" eaLnBrk="1" latinLnBrk="0" hangingPunct="1">
      <a:defRPr sz="1000" kern="1200">
        <a:solidFill>
          <a:schemeClr val="tx1"/>
        </a:solidFill>
        <a:latin typeface="+mn-lt"/>
        <a:ea typeface="+mn-ea"/>
        <a:cs typeface="+mn-cs"/>
      </a:defRPr>
    </a:lvl4pPr>
    <a:lvl5pPr marL="1463040" algn="l" defTabSz="365760" rtl="0" eaLnBrk="1" latinLnBrk="0" hangingPunct="1">
      <a:defRPr sz="1000" kern="1200">
        <a:solidFill>
          <a:schemeClr val="tx1"/>
        </a:solidFill>
        <a:latin typeface="+mn-lt"/>
        <a:ea typeface="+mn-ea"/>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F8B45D3-C817-1947-B3A3-28731BEECD30}" type="slidenum">
              <a:rPr lang="en-US">
                <a:solidFill>
                  <a:srgbClr val="000000"/>
                </a:solidFill>
                <a:ea typeface="ＭＳ Ｐゴシック" charset="-128"/>
                <a:cs typeface="ＭＳ Ｐゴシック" charset="-128"/>
              </a:rPr>
              <a:pPr/>
              <a:t>1</a:t>
            </a:fld>
            <a:endParaRPr lang="en-US">
              <a:solidFill>
                <a:srgbClr val="000000"/>
              </a:solidFill>
              <a:ea typeface="ＭＳ Ｐゴシック" charset="-128"/>
              <a:cs typeface="ＭＳ Ｐゴシック" charset="-128"/>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r>
              <a:rPr lang="en-US" baseline="0" dirty="0" smtClean="0">
                <a:latin typeface="Arial" charset="0"/>
                <a:ea typeface="ＭＳ Ｐゴシック" charset="-128"/>
                <a:cs typeface="ＭＳ Ｐゴシック" charset="-128"/>
              </a:rPr>
              <a:t>I will be presenting you our work on sketch based shape retrieval and this is joint work with Ronald Richter, </a:t>
            </a:r>
            <a:r>
              <a:rPr lang="en-US" baseline="0" dirty="0" err="1" smtClean="0">
                <a:latin typeface="Arial" charset="0"/>
                <a:ea typeface="ＭＳ Ｐゴシック" charset="-128"/>
                <a:cs typeface="ＭＳ Ｐゴシック" charset="-128"/>
              </a:rPr>
              <a:t>Tamy</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Boubekeur</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Kristian</a:t>
            </a:r>
            <a:r>
              <a:rPr lang="en-US" baseline="0" dirty="0" smtClean="0">
                <a:latin typeface="Arial" charset="0"/>
                <a:ea typeface="ＭＳ Ｐゴシック" charset="-128"/>
                <a:cs typeface="ＭＳ Ｐゴシック" charset="-128"/>
              </a:rPr>
              <a:t> Hildebrand and Marc </a:t>
            </a:r>
            <a:r>
              <a:rPr lang="en-US" baseline="0" dirty="0" err="1" smtClean="0">
                <a:latin typeface="Arial" charset="0"/>
                <a:ea typeface="ＭＳ Ｐゴシック" charset="-128"/>
                <a:cs typeface="ＭＳ Ｐゴシック" charset="-128"/>
              </a:rPr>
              <a:t>Alexa</a:t>
            </a:r>
            <a:r>
              <a:rPr lang="en-US" baseline="0" dirty="0" smtClean="0">
                <a:latin typeface="Arial" charset="0"/>
                <a:ea typeface="ＭＳ Ｐゴシック" charset="-128"/>
                <a:cs typeface="ＭＳ Ｐゴシック" charset="-128"/>
              </a:rPr>
              <a:t>.</a:t>
            </a:r>
          </a:p>
          <a:p>
            <a:pPr eaLnBrk="1" hangingPunct="1"/>
            <a:r>
              <a:rPr lang="en-US" baseline="0" dirty="0" smtClean="0">
                <a:latin typeface="Arial" charset="0"/>
                <a:ea typeface="ＭＳ Ｐゴシック" charset="-128"/>
                <a:cs typeface="ＭＳ Ｐゴシック" charset="-128"/>
              </a:rPr>
              <a:t>(CLICK-&gt;next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 </a:t>
            </a:r>
            <a:r>
              <a:rPr lang="de-DE" dirty="0" err="1" smtClean="0"/>
              <a:t>remember</a:t>
            </a:r>
            <a:r>
              <a:rPr lang="de-DE" dirty="0" smtClean="0"/>
              <a:t> </a:t>
            </a:r>
            <a:r>
              <a:rPr lang="de-DE" dirty="0" err="1" smtClean="0"/>
              <a:t>the</a:t>
            </a:r>
            <a:r>
              <a:rPr lang="de-DE" dirty="0" smtClean="0"/>
              <a:t> </a:t>
            </a:r>
            <a:r>
              <a:rPr lang="de-DE" dirty="0" err="1" smtClean="0"/>
              <a:t>first</a:t>
            </a:r>
            <a:r>
              <a:rPr lang="de-DE" dirty="0" smtClean="0"/>
              <a:t> </a:t>
            </a:r>
            <a:r>
              <a:rPr lang="de-DE" dirty="0" err="1" smtClean="0"/>
              <a:t>point</a:t>
            </a:r>
            <a:r>
              <a:rPr lang="de-DE" dirty="0" smtClean="0"/>
              <a:t> </a:t>
            </a:r>
            <a:r>
              <a:rPr lang="de-DE" dirty="0" err="1" smtClean="0"/>
              <a:t>from</a:t>
            </a:r>
            <a:r>
              <a:rPr lang="de-DE" dirty="0" smtClean="0"/>
              <a:t> </a:t>
            </a:r>
            <a:r>
              <a:rPr lang="de-DE" dirty="0" err="1" smtClean="0"/>
              <a:t>the</a:t>
            </a:r>
            <a:r>
              <a:rPr lang="de-DE" dirty="0" smtClean="0"/>
              <a:t> </a:t>
            </a:r>
            <a:r>
              <a:rPr lang="de-DE" dirty="0" err="1" smtClean="0"/>
              <a:t>previous</a:t>
            </a:r>
            <a:r>
              <a:rPr lang="de-DE" dirty="0" smtClean="0"/>
              <a:t> </a:t>
            </a:r>
            <a:r>
              <a:rPr lang="de-DE" dirty="0" err="1" smtClean="0"/>
              <a:t>slide</a:t>
            </a:r>
            <a:r>
              <a:rPr lang="de-DE" dirty="0" smtClean="0"/>
              <a:t>:</a:t>
            </a:r>
            <a:r>
              <a:rPr lang="de-DE" baseline="0" dirty="0" smtClean="0"/>
              <a:t> </a:t>
            </a:r>
            <a:r>
              <a:rPr lang="de-DE" baseline="0" dirty="0" err="1" smtClean="0"/>
              <a:t>we</a:t>
            </a:r>
            <a:r>
              <a:rPr lang="de-DE" baseline="0" dirty="0" smtClean="0"/>
              <a:t> </a:t>
            </a:r>
            <a:r>
              <a:rPr lang="de-DE" baseline="0" dirty="0" err="1" smtClean="0"/>
              <a:t>somehow</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match</a:t>
            </a:r>
            <a:r>
              <a:rPr lang="de-DE" baseline="0" dirty="0" smtClean="0"/>
              <a:t> </a:t>
            </a:r>
            <a:r>
              <a:rPr lang="de-DE" baseline="0" dirty="0" err="1" smtClean="0"/>
              <a:t>the</a:t>
            </a:r>
            <a:r>
              <a:rPr lang="de-DE" baseline="0" dirty="0" smtClean="0"/>
              <a:t> </a:t>
            </a:r>
            <a:r>
              <a:rPr lang="de-DE" baseline="0" dirty="0" err="1" smtClean="0"/>
              <a:t>sketch</a:t>
            </a:r>
            <a:r>
              <a:rPr lang="de-DE" baseline="0" dirty="0" smtClean="0"/>
              <a:t> </a:t>
            </a:r>
            <a:r>
              <a:rPr lang="de-DE" baseline="0" dirty="0" err="1" smtClean="0"/>
              <a:t>to</a:t>
            </a:r>
            <a:r>
              <a:rPr lang="de-DE" baseline="0" dirty="0" smtClean="0"/>
              <a:t> a 3D </a:t>
            </a:r>
            <a:r>
              <a:rPr lang="de-DE" baseline="0" dirty="0" err="1" smtClean="0"/>
              <a:t>model</a:t>
            </a:r>
            <a:r>
              <a:rPr lang="de-DE" baseline="0" dirty="0" smtClean="0"/>
              <a:t>. </a:t>
            </a:r>
            <a:r>
              <a:rPr lang="de-DE" baseline="0" dirty="0" err="1" smtClean="0"/>
              <a:t>We</a:t>
            </a:r>
            <a:r>
              <a:rPr lang="de-DE" baseline="0" dirty="0" smtClean="0"/>
              <a:t> </a:t>
            </a:r>
            <a:r>
              <a:rPr lang="de-DE" baseline="0" dirty="0" err="1" smtClean="0"/>
              <a:t>propose</a:t>
            </a:r>
            <a:r>
              <a:rPr lang="de-DE" baseline="0" dirty="0" smtClean="0"/>
              <a:t> a </a:t>
            </a:r>
            <a:r>
              <a:rPr lang="de-DE" baseline="0" dirty="0" err="1" smtClean="0"/>
              <a:t>view</a:t>
            </a:r>
            <a:r>
              <a:rPr lang="de-DE" baseline="0" dirty="0" smtClean="0"/>
              <a:t> </a:t>
            </a:r>
            <a:r>
              <a:rPr lang="de-DE" baseline="0" dirty="0" err="1" smtClean="0"/>
              <a:t>based</a:t>
            </a:r>
            <a:r>
              <a:rPr lang="de-DE" baseline="0" dirty="0" smtClean="0"/>
              <a:t> </a:t>
            </a:r>
            <a:r>
              <a:rPr lang="de-DE" baseline="0" dirty="0" err="1" smtClean="0"/>
              <a:t>apprach</a:t>
            </a:r>
            <a:r>
              <a:rPr lang="de-DE" baseline="0" dirty="0" smtClean="0"/>
              <a:t> </a:t>
            </a:r>
            <a:r>
              <a:rPr lang="de-DE" baseline="0" dirty="0" err="1" smtClean="0"/>
              <a:t>rather</a:t>
            </a:r>
            <a:r>
              <a:rPr lang="de-DE" baseline="0" dirty="0" smtClean="0"/>
              <a:t> </a:t>
            </a:r>
            <a:r>
              <a:rPr lang="de-DE" baseline="0" dirty="0" err="1" smtClean="0"/>
              <a:t>than</a:t>
            </a:r>
            <a:r>
              <a:rPr lang="de-DE" baseline="0" dirty="0" smtClean="0"/>
              <a:t> a </a:t>
            </a:r>
            <a:r>
              <a:rPr lang="de-DE" baseline="0" dirty="0" err="1" smtClean="0"/>
              <a:t>direct</a:t>
            </a:r>
            <a:r>
              <a:rPr lang="de-DE" baseline="0" dirty="0" smtClean="0"/>
              <a:t> </a:t>
            </a:r>
            <a:r>
              <a:rPr lang="de-DE" baseline="0" dirty="0" err="1" smtClean="0"/>
              <a:t>mapping</a:t>
            </a:r>
            <a:r>
              <a:rPr lang="de-DE" baseline="0" dirty="0" smtClean="0"/>
              <a:t> </a:t>
            </a:r>
            <a:r>
              <a:rPr lang="de-DE" baseline="0" dirty="0" err="1" smtClean="0"/>
              <a:t>of</a:t>
            </a:r>
            <a:r>
              <a:rPr lang="de-DE" baseline="0" dirty="0" smtClean="0"/>
              <a:t> </a:t>
            </a:r>
            <a:r>
              <a:rPr lang="de-DE" baseline="0" dirty="0" err="1" smtClean="0"/>
              <a:t>the</a:t>
            </a:r>
            <a:r>
              <a:rPr lang="de-DE" baseline="0" dirty="0" smtClean="0"/>
              <a:t> 2D </a:t>
            </a:r>
            <a:r>
              <a:rPr lang="de-DE" baseline="0" dirty="0" err="1" smtClean="0"/>
              <a:t>sketch</a:t>
            </a:r>
            <a:r>
              <a:rPr lang="de-DE" baseline="0" dirty="0" smtClean="0"/>
              <a:t> </a:t>
            </a:r>
            <a:r>
              <a:rPr lang="de-DE" baseline="0" dirty="0" err="1" smtClean="0"/>
              <a:t>to</a:t>
            </a:r>
            <a:r>
              <a:rPr lang="de-DE" baseline="0" dirty="0" smtClean="0"/>
              <a:t> 3D. So </a:t>
            </a:r>
            <a:r>
              <a:rPr lang="de-DE" baseline="0" dirty="0" err="1" smtClean="0"/>
              <a:t>given</a:t>
            </a:r>
            <a:r>
              <a:rPr lang="de-DE" baseline="0" dirty="0" smtClean="0"/>
              <a:t> </a:t>
            </a:r>
            <a:r>
              <a:rPr lang="de-DE" baseline="0" dirty="0" err="1" smtClean="0"/>
              <a:t>this</a:t>
            </a:r>
            <a:r>
              <a:rPr lang="de-DE" baseline="0" dirty="0" smtClean="0"/>
              <a:t> </a:t>
            </a:r>
            <a:r>
              <a:rPr lang="de-DE" baseline="0" dirty="0" err="1" smtClean="0"/>
              <a:t>mesh</a:t>
            </a:r>
            <a:r>
              <a:rPr lang="de-DE" baseline="0" dirty="0" smtClean="0"/>
              <a:t> </a:t>
            </a:r>
            <a:r>
              <a:rPr lang="de-DE" baseline="0" dirty="0" err="1" smtClean="0"/>
              <a:t>of</a:t>
            </a:r>
            <a:r>
              <a:rPr lang="de-DE" baseline="0" dirty="0" smtClean="0"/>
              <a:t> a </a:t>
            </a:r>
            <a:r>
              <a:rPr lang="de-DE" baseline="0" dirty="0" err="1" smtClean="0"/>
              <a:t>sketch</a:t>
            </a:r>
            <a:r>
              <a:rPr lang="de-DE" baseline="0" dirty="0" smtClean="0"/>
              <a:t> (CLICK) </a:t>
            </a:r>
            <a:r>
              <a:rPr lang="de-DE" baseline="0" dirty="0" err="1" smtClean="0"/>
              <a:t>we</a:t>
            </a:r>
            <a:r>
              <a:rPr lang="de-DE" baseline="0" dirty="0" smtClean="0"/>
              <a:t> </a:t>
            </a:r>
            <a:r>
              <a:rPr lang="de-DE" baseline="0" dirty="0" err="1" smtClean="0"/>
              <a:t>select</a:t>
            </a:r>
            <a:r>
              <a:rPr lang="de-DE" baseline="0" dirty="0" smtClean="0"/>
              <a:t> a </a:t>
            </a:r>
            <a:r>
              <a:rPr lang="de-DE" baseline="0" dirty="0" err="1" smtClean="0"/>
              <a:t>view</a:t>
            </a:r>
            <a:r>
              <a:rPr lang="de-DE" baseline="0" dirty="0" smtClean="0"/>
              <a:t> </a:t>
            </a:r>
            <a:r>
              <a:rPr lang="de-DE" baseline="0" dirty="0" err="1" smtClean="0"/>
              <a:t>and</a:t>
            </a:r>
            <a:r>
              <a:rPr lang="de-DE" baseline="0" dirty="0" smtClean="0"/>
              <a:t> </a:t>
            </a:r>
            <a:r>
              <a:rPr lang="de-DE" baseline="0" dirty="0" err="1" smtClean="0"/>
              <a:t>extract</a:t>
            </a:r>
            <a:r>
              <a:rPr lang="de-DE" baseline="0" dirty="0" smtClean="0"/>
              <a:t> a </a:t>
            </a:r>
            <a:r>
              <a:rPr lang="de-DE" baseline="0" dirty="0" err="1" smtClean="0"/>
              <a:t>set</a:t>
            </a:r>
            <a:r>
              <a:rPr lang="de-DE" baseline="0" dirty="0" smtClean="0"/>
              <a:t> </a:t>
            </a:r>
            <a:r>
              <a:rPr lang="de-DE" baseline="0" dirty="0" err="1" smtClean="0"/>
              <a:t>of</a:t>
            </a:r>
            <a:r>
              <a:rPr lang="de-DE" baseline="0" dirty="0" smtClean="0"/>
              <a:t> </a:t>
            </a:r>
            <a:r>
              <a:rPr lang="de-DE" baseline="0" dirty="0" err="1" smtClean="0"/>
              <a:t>line-drawings</a:t>
            </a:r>
            <a:r>
              <a:rPr lang="de-DE" baseline="0" dirty="0" smtClean="0"/>
              <a:t> out </a:t>
            </a:r>
            <a:r>
              <a:rPr lang="de-DE" baseline="0" dirty="0" err="1" smtClean="0"/>
              <a:t>of</a:t>
            </a:r>
            <a:r>
              <a:rPr lang="de-DE" baseline="0" dirty="0" smtClean="0"/>
              <a:t> </a:t>
            </a:r>
            <a:r>
              <a:rPr lang="de-DE" baseline="0" dirty="0" err="1" smtClean="0"/>
              <a:t>it</a:t>
            </a:r>
            <a:r>
              <a:rPr lang="de-DE" baseline="0" dirty="0" smtClean="0"/>
              <a:t> (CLICK). This </a:t>
            </a:r>
            <a:r>
              <a:rPr lang="de-DE" baseline="0" dirty="0" err="1" smtClean="0"/>
              <a:t>reduces</a:t>
            </a:r>
            <a:r>
              <a:rPr lang="de-DE" baseline="0" dirty="0" smtClean="0"/>
              <a:t> </a:t>
            </a:r>
            <a:r>
              <a:rPr lang="de-DE" baseline="0" dirty="0" err="1" smtClean="0"/>
              <a:t>the</a:t>
            </a:r>
            <a:r>
              <a:rPr lang="de-DE" baseline="0" dirty="0" smtClean="0"/>
              <a:t> </a:t>
            </a:r>
            <a:r>
              <a:rPr lang="de-DE" baseline="0" dirty="0" err="1" smtClean="0"/>
              <a:t>problem</a:t>
            </a:r>
            <a:r>
              <a:rPr lang="de-DE" baseline="0" dirty="0" smtClean="0"/>
              <a:t> </a:t>
            </a:r>
            <a:r>
              <a:rPr lang="de-DE" baseline="0" dirty="0" err="1" smtClean="0"/>
              <a:t>to</a:t>
            </a:r>
            <a:r>
              <a:rPr lang="de-DE" baseline="0" dirty="0" smtClean="0"/>
              <a:t> </a:t>
            </a:r>
            <a:r>
              <a:rPr lang="de-DE" baseline="0" dirty="0" err="1" smtClean="0"/>
              <a:t>matching</a:t>
            </a:r>
            <a:r>
              <a:rPr lang="de-DE" baseline="0" dirty="0" smtClean="0"/>
              <a:t> </a:t>
            </a:r>
            <a:r>
              <a:rPr lang="de-DE" baseline="0" dirty="0" err="1" smtClean="0"/>
              <a:t>two</a:t>
            </a:r>
            <a:r>
              <a:rPr lang="de-DE" baseline="0" dirty="0" smtClean="0"/>
              <a:t> </a:t>
            </a:r>
            <a:r>
              <a:rPr lang="de-DE" baseline="0" dirty="0" err="1" smtClean="0"/>
              <a:t>line</a:t>
            </a:r>
            <a:r>
              <a:rPr lang="de-DE" baseline="0" dirty="0" smtClean="0"/>
              <a:t> </a:t>
            </a:r>
            <a:r>
              <a:rPr lang="de-DE" baseline="0" dirty="0" err="1" smtClean="0"/>
              <a:t>drawings</a:t>
            </a:r>
            <a:r>
              <a:rPr lang="de-DE" baseline="0" dirty="0" smtClean="0"/>
              <a:t>. In </a:t>
            </a:r>
            <a:r>
              <a:rPr lang="de-DE" baseline="0" dirty="0" err="1" smtClean="0"/>
              <a:t>particular</a:t>
            </a:r>
            <a:r>
              <a:rPr lang="de-DE" baseline="0" dirty="0" smtClean="0"/>
              <a:t>, </a:t>
            </a:r>
            <a:r>
              <a:rPr lang="de-DE" baseline="0" dirty="0" err="1" smtClean="0"/>
              <a:t>the</a:t>
            </a:r>
            <a:r>
              <a:rPr lang="de-DE" baseline="0" dirty="0" smtClean="0"/>
              <a:t> </a:t>
            </a:r>
            <a:r>
              <a:rPr lang="de-DE" baseline="0" dirty="0" err="1" smtClean="0"/>
              <a:t>line</a:t>
            </a:r>
            <a:r>
              <a:rPr lang="de-DE" baseline="0" dirty="0" smtClean="0"/>
              <a:t> </a:t>
            </a:r>
            <a:r>
              <a:rPr lang="de-DE" baseline="0" dirty="0" err="1" smtClean="0"/>
              <a:t>types</a:t>
            </a:r>
            <a:r>
              <a:rPr lang="de-DE" baseline="0" dirty="0" smtClean="0"/>
              <a:t> </a:t>
            </a:r>
            <a:r>
              <a:rPr lang="de-DE" baseline="0" dirty="0" err="1" smtClean="0"/>
              <a:t>we</a:t>
            </a:r>
            <a:r>
              <a:rPr lang="de-DE" baseline="0" dirty="0" smtClean="0"/>
              <a:t> </a:t>
            </a:r>
            <a:r>
              <a:rPr lang="de-DE" baseline="0" dirty="0" err="1" smtClean="0"/>
              <a:t>extract</a:t>
            </a:r>
            <a:r>
              <a:rPr lang="de-DE" baseline="0" dirty="0" smtClean="0"/>
              <a:t> </a:t>
            </a:r>
            <a:r>
              <a:rPr lang="de-DE" baseline="0" dirty="0" err="1" smtClean="0"/>
              <a:t>are</a:t>
            </a:r>
            <a:r>
              <a:rPr lang="de-DE" baseline="0" dirty="0" smtClean="0"/>
              <a:t>: </a:t>
            </a:r>
            <a:r>
              <a:rPr lang="de-DE" baseline="0" dirty="0" err="1" smtClean="0"/>
              <a:t>Silhouettes</a:t>
            </a:r>
            <a:r>
              <a:rPr lang="de-DE" baseline="0" dirty="0" smtClean="0"/>
              <a:t>, </a:t>
            </a:r>
            <a:r>
              <a:rPr lang="de-DE" baseline="0" dirty="0" err="1" smtClean="0"/>
              <a:t>Occluding</a:t>
            </a:r>
            <a:r>
              <a:rPr lang="de-DE" baseline="0" dirty="0" smtClean="0"/>
              <a:t> </a:t>
            </a:r>
            <a:r>
              <a:rPr lang="de-DE" baseline="0" dirty="0" err="1" smtClean="0"/>
              <a:t>Contours</a:t>
            </a:r>
            <a:r>
              <a:rPr lang="de-DE" baseline="0" dirty="0" smtClean="0"/>
              <a:t>, </a:t>
            </a:r>
            <a:r>
              <a:rPr lang="de-DE" baseline="0" dirty="0" err="1" smtClean="0"/>
              <a:t>Canny</a:t>
            </a:r>
            <a:r>
              <a:rPr lang="de-DE" baseline="0" dirty="0" smtClean="0"/>
              <a:t> </a:t>
            </a:r>
            <a:r>
              <a:rPr lang="de-DE" baseline="0" dirty="0" err="1" smtClean="0"/>
              <a:t>lines</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depth</a:t>
            </a:r>
            <a:r>
              <a:rPr lang="de-DE" baseline="0" dirty="0" smtClean="0"/>
              <a:t> </a:t>
            </a:r>
            <a:r>
              <a:rPr lang="de-DE" baseline="0" dirty="0" err="1" smtClean="0"/>
              <a:t>map</a:t>
            </a:r>
            <a:r>
              <a:rPr lang="de-DE" baseline="0" dirty="0" smtClean="0"/>
              <a:t> </a:t>
            </a:r>
            <a:r>
              <a:rPr lang="de-DE" baseline="0" dirty="0" err="1" smtClean="0"/>
              <a:t>as</a:t>
            </a:r>
            <a:r>
              <a:rPr lang="de-DE" baseline="0" dirty="0" smtClean="0"/>
              <a:t> </a:t>
            </a:r>
            <a:r>
              <a:rPr lang="de-DE" baseline="0" dirty="0" err="1" smtClean="0"/>
              <a:t>well</a:t>
            </a:r>
            <a:r>
              <a:rPr lang="de-DE" baseline="0" dirty="0" smtClean="0"/>
              <a:t> </a:t>
            </a:r>
            <a:r>
              <a:rPr lang="de-DE" baseline="0" dirty="0" err="1" smtClean="0"/>
              <a:t>as</a:t>
            </a:r>
            <a:r>
              <a:rPr lang="de-DE" baseline="0" dirty="0" smtClean="0"/>
              <a:t> Suggestive </a:t>
            </a:r>
            <a:r>
              <a:rPr lang="de-DE" baseline="0" dirty="0" err="1" smtClean="0"/>
              <a:t>Contours</a:t>
            </a:r>
            <a:r>
              <a:rPr lang="de-DE" baseline="0" dirty="0" smtClean="0"/>
              <a:t>. In </a:t>
            </a:r>
            <a:r>
              <a:rPr lang="de-DE" baseline="0" dirty="0" err="1" smtClean="0"/>
              <a:t>the</a:t>
            </a:r>
            <a:r>
              <a:rPr lang="de-DE" baseline="0" dirty="0" smtClean="0"/>
              <a:t> </a:t>
            </a:r>
            <a:r>
              <a:rPr lang="de-DE" baseline="0" dirty="0" err="1" smtClean="0"/>
              <a:t>paper</a:t>
            </a:r>
            <a:r>
              <a:rPr lang="de-DE" baseline="0" dirty="0" smtClean="0"/>
              <a:t>, </a:t>
            </a:r>
            <a:r>
              <a:rPr lang="de-DE" baseline="0" dirty="0" err="1" smtClean="0"/>
              <a:t>we</a:t>
            </a:r>
            <a:r>
              <a:rPr lang="de-DE" baseline="0" dirty="0" smtClean="0"/>
              <a:t> </a:t>
            </a:r>
            <a:r>
              <a:rPr lang="de-DE" baseline="0" dirty="0" err="1" smtClean="0"/>
              <a:t>evaluate</a:t>
            </a:r>
            <a:r>
              <a:rPr lang="de-DE" baseline="0" dirty="0" smtClean="0"/>
              <a:t> </a:t>
            </a:r>
            <a:r>
              <a:rPr lang="de-DE" baseline="0" dirty="0" err="1" smtClean="0"/>
              <a:t>what</a:t>
            </a:r>
            <a:r>
              <a:rPr lang="de-DE" baseline="0" dirty="0" smtClean="0"/>
              <a:t> </a:t>
            </a:r>
            <a:r>
              <a:rPr lang="de-DE" baseline="0" dirty="0" err="1" smtClean="0"/>
              <a:t>kin</a:t>
            </a:r>
            <a:r>
              <a:rPr lang="de-DE" baseline="0" dirty="0" smtClean="0"/>
              <a:t> </a:t>
            </a:r>
            <a:r>
              <a:rPr lang="de-DE" baseline="0" dirty="0" err="1" smtClean="0"/>
              <a:t>dof</a:t>
            </a:r>
            <a:r>
              <a:rPr lang="de-DE" baseline="0" dirty="0" smtClean="0"/>
              <a:t> </a:t>
            </a:r>
            <a:r>
              <a:rPr lang="de-DE" baseline="0" dirty="0" err="1" smtClean="0"/>
              <a:t>lines</a:t>
            </a:r>
            <a:r>
              <a:rPr lang="de-DE" baseline="0" dirty="0" smtClean="0"/>
              <a:t> </a:t>
            </a:r>
            <a:r>
              <a:rPr lang="de-DE" baseline="0" dirty="0" err="1" smtClean="0"/>
              <a:t>work</a:t>
            </a:r>
            <a:r>
              <a:rPr lang="de-DE" baseline="0" dirty="0" smtClean="0"/>
              <a:t> </a:t>
            </a:r>
            <a:r>
              <a:rPr lang="de-DE" baseline="0" dirty="0" err="1" smtClean="0"/>
              <a:t>best</a:t>
            </a:r>
            <a:r>
              <a:rPr lang="de-DE" baseline="0" dirty="0" smtClean="0"/>
              <a:t> </a:t>
            </a:r>
            <a:r>
              <a:rPr lang="de-DE" baseline="0" dirty="0" err="1" smtClean="0"/>
              <a:t>and</a:t>
            </a:r>
            <a:r>
              <a:rPr lang="de-DE" baseline="0" dirty="0" smtClean="0"/>
              <a:t> find </a:t>
            </a:r>
            <a:r>
              <a:rPr lang="de-DE" baseline="0" dirty="0" err="1" smtClean="0"/>
              <a:t>that</a:t>
            </a:r>
            <a:r>
              <a:rPr lang="de-DE" baseline="0" dirty="0" smtClean="0"/>
              <a:t> Suggestive </a:t>
            </a:r>
            <a:r>
              <a:rPr lang="de-DE" baseline="0" dirty="0" err="1" smtClean="0"/>
              <a:t>contours</a:t>
            </a:r>
            <a:r>
              <a:rPr lang="de-DE" baseline="0" dirty="0" smtClean="0"/>
              <a:t> </a:t>
            </a:r>
            <a:r>
              <a:rPr lang="de-DE" baseline="0" dirty="0" err="1" smtClean="0"/>
              <a:t>perform</a:t>
            </a:r>
            <a:r>
              <a:rPr lang="de-DE" baseline="0" dirty="0" smtClean="0"/>
              <a:t> </a:t>
            </a:r>
            <a:r>
              <a:rPr lang="de-DE" baseline="0" dirty="0" err="1" smtClean="0"/>
              <a:t>slightly</a:t>
            </a:r>
            <a:r>
              <a:rPr lang="de-DE" baseline="0" dirty="0" smtClean="0"/>
              <a:t> </a:t>
            </a:r>
            <a:r>
              <a:rPr lang="de-DE" baseline="0" dirty="0" err="1" smtClean="0"/>
              <a:t>better</a:t>
            </a:r>
            <a:r>
              <a:rPr lang="de-DE" baseline="0" dirty="0" smtClean="0"/>
              <a:t> </a:t>
            </a:r>
            <a:r>
              <a:rPr lang="de-DE" baseline="0" dirty="0" err="1" smtClean="0"/>
              <a:t>than</a:t>
            </a:r>
            <a:r>
              <a:rPr lang="de-DE" baseline="0" dirty="0" smtClean="0"/>
              <a:t> </a:t>
            </a:r>
            <a:r>
              <a:rPr lang="de-DE" baseline="0" dirty="0" err="1" smtClean="0"/>
              <a:t>the</a:t>
            </a:r>
            <a:r>
              <a:rPr lang="de-DE" baseline="0" dirty="0" smtClean="0"/>
              <a:t> </a:t>
            </a:r>
            <a:r>
              <a:rPr lang="de-DE" baseline="0" dirty="0" err="1" smtClean="0"/>
              <a:t>rest</a:t>
            </a:r>
            <a:r>
              <a:rPr lang="de-DE" baseline="0" dirty="0" smtClean="0"/>
              <a:t>.</a:t>
            </a:r>
          </a:p>
          <a:p>
            <a:endParaRPr lang="de-DE" baseline="0" dirty="0" smtClean="0"/>
          </a:p>
          <a:p>
            <a:r>
              <a:rPr lang="de-DE" baseline="0" dirty="0" err="1" smtClean="0"/>
              <a:t>There</a:t>
            </a:r>
            <a:r>
              <a:rPr lang="de-DE" baseline="0" dirty="0" smtClean="0"/>
              <a:t> </a:t>
            </a:r>
            <a:r>
              <a:rPr lang="de-DE" baseline="0" dirty="0" err="1" smtClean="0"/>
              <a:t>are</a:t>
            </a:r>
            <a:r>
              <a:rPr lang="de-DE" baseline="0" dirty="0" smtClean="0"/>
              <a:t> </a:t>
            </a:r>
            <a:r>
              <a:rPr lang="de-DE" baseline="0" dirty="0" err="1" smtClean="0"/>
              <a:t>several</a:t>
            </a:r>
            <a:r>
              <a:rPr lang="de-DE" baseline="0" dirty="0" smtClean="0"/>
              <a:t> </a:t>
            </a:r>
            <a:r>
              <a:rPr lang="de-DE" baseline="0" dirty="0" err="1" smtClean="0"/>
              <a:t>good</a:t>
            </a:r>
            <a:r>
              <a:rPr lang="de-DE" baseline="0" dirty="0" smtClean="0"/>
              <a:t> </a:t>
            </a:r>
            <a:r>
              <a:rPr lang="de-DE" baseline="0" dirty="0" err="1" smtClean="0"/>
              <a:t>reasons</a:t>
            </a:r>
            <a:r>
              <a:rPr lang="de-DE" baseline="0" dirty="0" smtClean="0"/>
              <a:t> </a:t>
            </a:r>
            <a:r>
              <a:rPr lang="de-DE" baseline="0" dirty="0" err="1" smtClean="0"/>
              <a:t>for</a:t>
            </a:r>
            <a:r>
              <a:rPr lang="de-DE" baseline="0" dirty="0" smtClean="0"/>
              <a:t> </a:t>
            </a:r>
            <a:r>
              <a:rPr lang="de-DE" baseline="0" dirty="0" err="1" smtClean="0"/>
              <a:t>performaing</a:t>
            </a:r>
            <a:r>
              <a:rPr lang="de-DE" baseline="0" dirty="0" smtClean="0"/>
              <a:t> </a:t>
            </a:r>
            <a:r>
              <a:rPr lang="de-DE" baseline="0" dirty="0" err="1" smtClean="0"/>
              <a:t>matching</a:t>
            </a:r>
            <a:r>
              <a:rPr lang="de-DE" baseline="0" dirty="0" smtClean="0"/>
              <a:t> in 2D </a:t>
            </a:r>
            <a:r>
              <a:rPr lang="de-DE" baseline="0" dirty="0" err="1" smtClean="0"/>
              <a:t>rather</a:t>
            </a:r>
            <a:r>
              <a:rPr lang="de-DE" baseline="0" dirty="0" smtClean="0"/>
              <a:t> </a:t>
            </a:r>
            <a:r>
              <a:rPr lang="de-DE" baseline="0" dirty="0" err="1" smtClean="0"/>
              <a:t>than</a:t>
            </a:r>
            <a:r>
              <a:rPr lang="de-DE" baseline="0" dirty="0" smtClean="0"/>
              <a:t> in 3D: (CLICK)</a:t>
            </a:r>
          </a:p>
          <a:p>
            <a:endParaRPr lang="de-DE" baseline="0" dirty="0" smtClean="0"/>
          </a:p>
          <a:p>
            <a:pPr marL="171450" indent="-171450">
              <a:buFontTx/>
              <a:buChar char="•"/>
            </a:pPr>
            <a:r>
              <a:rPr lang="de-DE" baseline="0" dirty="0" smtClean="0"/>
              <a:t>First </a:t>
            </a:r>
            <a:r>
              <a:rPr lang="de-DE" baseline="0" dirty="0" err="1" smtClean="0"/>
              <a:t>of</a:t>
            </a:r>
            <a:r>
              <a:rPr lang="de-DE" baseline="0" dirty="0" smtClean="0"/>
              <a:t> all, </a:t>
            </a:r>
            <a:r>
              <a:rPr lang="de-DE" baseline="0" dirty="0" err="1" smtClean="0"/>
              <a:t>there</a:t>
            </a:r>
            <a:r>
              <a:rPr lang="de-DE" baseline="0" dirty="0" smtClean="0"/>
              <a:t> </a:t>
            </a:r>
            <a:r>
              <a:rPr lang="de-DE" baseline="0" dirty="0" err="1" smtClean="0"/>
              <a:t>is</a:t>
            </a:r>
            <a:r>
              <a:rPr lang="de-DE" baseline="0" dirty="0" smtClean="0"/>
              <a:t> experimental </a:t>
            </a:r>
            <a:r>
              <a:rPr lang="de-DE" baseline="0" dirty="0" err="1" smtClean="0"/>
              <a:t>evidence</a:t>
            </a:r>
            <a:r>
              <a:rPr lang="de-DE" baseline="0" dirty="0" smtClean="0"/>
              <a:t> </a:t>
            </a:r>
            <a:r>
              <a:rPr lang="de-DE" baseline="0" dirty="0" err="1" smtClean="0"/>
              <a:t>that</a:t>
            </a:r>
            <a:r>
              <a:rPr lang="de-DE" baseline="0" dirty="0" smtClean="0"/>
              <a:t> </a:t>
            </a:r>
            <a:r>
              <a:rPr lang="de-DE" baseline="0" dirty="0" err="1" smtClean="0"/>
              <a:t>humans</a:t>
            </a:r>
            <a:r>
              <a:rPr lang="de-DE" baseline="0" dirty="0" smtClean="0"/>
              <a:t> </a:t>
            </a:r>
            <a:r>
              <a:rPr lang="de-DE" baseline="0" dirty="0" err="1" smtClean="0"/>
              <a:t>actually</a:t>
            </a:r>
            <a:r>
              <a:rPr lang="de-DE" baseline="0" dirty="0" smtClean="0"/>
              <a:t> do </a:t>
            </a:r>
            <a:r>
              <a:rPr lang="de-DE" baseline="0" dirty="0" err="1" smtClean="0"/>
              <a:t>the</a:t>
            </a:r>
            <a:r>
              <a:rPr lang="de-DE" baseline="0" dirty="0" smtClean="0"/>
              <a:t> same </a:t>
            </a:r>
            <a:r>
              <a:rPr lang="de-DE" baseline="0" dirty="0" err="1" smtClean="0"/>
              <a:t>and</a:t>
            </a:r>
            <a:r>
              <a:rPr lang="de-DE" baseline="0" dirty="0" smtClean="0"/>
              <a:t> </a:t>
            </a:r>
            <a:r>
              <a:rPr lang="de-DE" baseline="0" dirty="0" err="1" smtClean="0"/>
              <a:t>represent</a:t>
            </a:r>
            <a:r>
              <a:rPr lang="de-DE" baseline="0" dirty="0" smtClean="0"/>
              <a:t> a 3D </a:t>
            </a:r>
            <a:r>
              <a:rPr lang="de-DE" baseline="0" dirty="0" err="1" smtClean="0"/>
              <a:t>model</a:t>
            </a:r>
            <a:r>
              <a:rPr lang="de-DE" baseline="0" dirty="0" smtClean="0"/>
              <a:t> </a:t>
            </a:r>
            <a:r>
              <a:rPr lang="de-DE" baseline="0" dirty="0" err="1" smtClean="0"/>
              <a:t>using</a:t>
            </a:r>
            <a:r>
              <a:rPr lang="de-DE" baseline="0" dirty="0" smtClean="0"/>
              <a:t> just a </a:t>
            </a:r>
            <a:r>
              <a:rPr lang="de-DE" baseline="0" dirty="0" err="1" smtClean="0"/>
              <a:t>few</a:t>
            </a:r>
            <a:r>
              <a:rPr lang="de-DE" baseline="0" dirty="0" smtClean="0"/>
              <a:t> </a:t>
            </a:r>
            <a:r>
              <a:rPr lang="de-DE" baseline="0" dirty="0" err="1" smtClean="0"/>
              <a:t>views</a:t>
            </a:r>
            <a:r>
              <a:rPr lang="de-DE" baseline="0" dirty="0" smtClean="0"/>
              <a:t>. (CLICK)</a:t>
            </a:r>
          </a:p>
          <a:p>
            <a:pPr marL="171450" indent="-171450">
              <a:buFontTx/>
              <a:buChar char="•"/>
            </a:pPr>
            <a:r>
              <a:rPr lang="de-DE" baseline="0" dirty="0" err="1" smtClean="0"/>
              <a:t>And</a:t>
            </a:r>
            <a:r>
              <a:rPr lang="de-DE" baseline="0" dirty="0" smtClean="0"/>
              <a:t> also, </a:t>
            </a:r>
            <a:r>
              <a:rPr lang="de-DE" baseline="0" dirty="0" err="1" smtClean="0"/>
              <a:t>conveniently</a:t>
            </a:r>
            <a:r>
              <a:rPr lang="de-DE" baseline="0" dirty="0" smtClean="0"/>
              <a:t> </a:t>
            </a:r>
            <a:r>
              <a:rPr lang="de-DE" baseline="0" dirty="0" err="1" smtClean="0"/>
              <a:t>for</a:t>
            </a:r>
            <a:r>
              <a:rPr lang="de-DE" baseline="0" dirty="0" smtClean="0"/>
              <a:t> </a:t>
            </a:r>
            <a:r>
              <a:rPr lang="de-DE" baseline="0" dirty="0" err="1" smtClean="0"/>
              <a:t>us</a:t>
            </a:r>
            <a:r>
              <a:rPr lang="de-DE" baseline="0" dirty="0" smtClean="0"/>
              <a:t>, </a:t>
            </a:r>
            <a:r>
              <a:rPr lang="de-DE" baseline="0" dirty="0" err="1" smtClean="0"/>
              <a:t>recent</a:t>
            </a:r>
            <a:r>
              <a:rPr lang="de-DE" baseline="0" dirty="0" smtClean="0"/>
              <a:t> </a:t>
            </a:r>
            <a:r>
              <a:rPr lang="de-DE" baseline="0" dirty="0" err="1" smtClean="0"/>
              <a:t>studies</a:t>
            </a:r>
            <a:r>
              <a:rPr lang="de-DE" baseline="0" dirty="0" smtClean="0"/>
              <a:t> </a:t>
            </a:r>
            <a:r>
              <a:rPr lang="de-DE" baseline="0" dirty="0" err="1" smtClean="0"/>
              <a:t>have</a:t>
            </a:r>
            <a:r>
              <a:rPr lang="de-DE" baseline="0" dirty="0" smtClean="0"/>
              <a:t> </a:t>
            </a:r>
            <a:r>
              <a:rPr lang="de-DE" baseline="0" dirty="0" err="1" smtClean="0"/>
              <a:t>shown</a:t>
            </a:r>
            <a:r>
              <a:rPr lang="de-DE" baseline="0" dirty="0" smtClean="0"/>
              <a:t> </a:t>
            </a:r>
            <a:r>
              <a:rPr lang="de-DE" baseline="0" dirty="0" err="1" smtClean="0"/>
              <a:t>that</a:t>
            </a:r>
            <a:r>
              <a:rPr lang="de-DE" baseline="0" dirty="0" smtClean="0"/>
              <a:t> 90% </a:t>
            </a:r>
            <a:r>
              <a:rPr lang="de-DE" baseline="0" dirty="0" err="1" smtClean="0"/>
              <a:t>of</a:t>
            </a:r>
            <a:r>
              <a:rPr lang="de-DE" baseline="0" dirty="0" smtClean="0"/>
              <a:t> all </a:t>
            </a:r>
            <a:r>
              <a:rPr lang="de-DE" baseline="0" dirty="0" err="1" smtClean="0"/>
              <a:t>lines</a:t>
            </a:r>
            <a:r>
              <a:rPr lang="de-DE" baseline="0" dirty="0" smtClean="0"/>
              <a:t> </a:t>
            </a:r>
            <a:r>
              <a:rPr lang="de-DE" baseline="0" dirty="0" err="1" smtClean="0"/>
              <a:t>drawn</a:t>
            </a:r>
            <a:r>
              <a:rPr lang="de-DE" baseline="0" dirty="0" smtClean="0"/>
              <a:t> </a:t>
            </a:r>
            <a:r>
              <a:rPr lang="de-DE" baseline="0" dirty="0" err="1" smtClean="0"/>
              <a:t>by</a:t>
            </a:r>
            <a:r>
              <a:rPr lang="de-DE" baseline="0" dirty="0" smtClean="0"/>
              <a:t> </a:t>
            </a:r>
            <a:r>
              <a:rPr lang="de-DE" baseline="0" dirty="0" err="1" smtClean="0"/>
              <a:t>artist</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explained</a:t>
            </a:r>
            <a:r>
              <a:rPr lang="de-DE" baseline="0" dirty="0" smtClean="0"/>
              <a:t> </a:t>
            </a:r>
            <a:r>
              <a:rPr lang="de-DE" baseline="0" dirty="0" err="1" smtClean="0"/>
              <a:t>by</a:t>
            </a:r>
            <a:r>
              <a:rPr lang="de-DE" baseline="0" dirty="0" smtClean="0"/>
              <a:t> </a:t>
            </a:r>
            <a:r>
              <a:rPr lang="de-DE" baseline="0" dirty="0" err="1" smtClean="0"/>
              <a:t>current</a:t>
            </a:r>
            <a:r>
              <a:rPr lang="de-DE" baseline="0" dirty="0" smtClean="0"/>
              <a:t> </a:t>
            </a:r>
            <a:r>
              <a:rPr lang="de-DE" baseline="0" dirty="0" err="1" smtClean="0"/>
              <a:t>computer</a:t>
            </a:r>
            <a:r>
              <a:rPr lang="de-DE" baseline="0" dirty="0" smtClean="0"/>
              <a:t> </a:t>
            </a:r>
            <a:r>
              <a:rPr lang="de-DE" baseline="0" dirty="0" err="1" smtClean="0"/>
              <a:t>line</a:t>
            </a:r>
            <a:r>
              <a:rPr lang="de-DE" baseline="0" dirty="0" smtClean="0"/>
              <a:t> </a:t>
            </a:r>
            <a:r>
              <a:rPr lang="de-DE" baseline="0" dirty="0" err="1" smtClean="0"/>
              <a:t>drawing</a:t>
            </a:r>
            <a:r>
              <a:rPr lang="de-DE" baseline="0" dirty="0" smtClean="0"/>
              <a:t> </a:t>
            </a:r>
            <a:r>
              <a:rPr lang="de-DE" baseline="0" dirty="0" err="1" smtClean="0"/>
              <a:t>algorithms</a:t>
            </a:r>
            <a:r>
              <a:rPr lang="de-DE" baseline="0" dirty="0" smtClean="0"/>
              <a:t>. This </a:t>
            </a:r>
            <a:r>
              <a:rPr lang="de-DE" baseline="0" dirty="0" err="1" smtClean="0"/>
              <a:t>means</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use</a:t>
            </a:r>
            <a:r>
              <a:rPr lang="de-DE" baseline="0" dirty="0" smtClean="0"/>
              <a:t> </a:t>
            </a:r>
            <a:r>
              <a:rPr lang="de-DE" baseline="0" dirty="0" err="1" smtClean="0"/>
              <a:t>those</a:t>
            </a:r>
            <a:r>
              <a:rPr lang="de-DE" baseline="0" dirty="0" smtClean="0"/>
              <a:t> </a:t>
            </a:r>
            <a:r>
              <a:rPr lang="de-DE" baseline="0" dirty="0" err="1" smtClean="0"/>
              <a:t>line</a:t>
            </a:r>
            <a:r>
              <a:rPr lang="de-DE" baseline="0" dirty="0" smtClean="0"/>
              <a:t> </a:t>
            </a:r>
            <a:r>
              <a:rPr lang="de-DE" baseline="0" dirty="0" err="1" smtClean="0"/>
              <a:t>drawing</a:t>
            </a:r>
            <a:r>
              <a:rPr lang="de-DE" baseline="0" dirty="0" smtClean="0"/>
              <a:t> </a:t>
            </a:r>
            <a:r>
              <a:rPr lang="de-DE" baseline="0" dirty="0" err="1" smtClean="0"/>
              <a:t>algorithms</a:t>
            </a:r>
            <a:r>
              <a:rPr lang="de-DE" baseline="0" dirty="0" smtClean="0"/>
              <a:t> </a:t>
            </a:r>
            <a:r>
              <a:rPr lang="de-DE" baseline="0" dirty="0" err="1" smtClean="0"/>
              <a:t>to</a:t>
            </a:r>
            <a:r>
              <a:rPr lang="de-DE" baseline="0" dirty="0" smtClean="0"/>
              <a:t> </a:t>
            </a:r>
            <a:r>
              <a:rPr lang="de-DE" baseline="0" dirty="0" err="1" smtClean="0"/>
              <a:t>produce</a:t>
            </a:r>
            <a:r>
              <a:rPr lang="de-DE" baseline="0" dirty="0" smtClean="0"/>
              <a:t> a </a:t>
            </a:r>
            <a:r>
              <a:rPr lang="de-DE" baseline="0" dirty="0" err="1" smtClean="0"/>
              <a:t>rendering</a:t>
            </a:r>
            <a:r>
              <a:rPr lang="de-DE" baseline="0" dirty="0" smtClean="0"/>
              <a:t> </a:t>
            </a:r>
            <a:r>
              <a:rPr lang="de-DE" baseline="0" dirty="0" err="1" smtClean="0"/>
              <a:t>that</a:t>
            </a:r>
            <a:r>
              <a:rPr lang="de-DE" baseline="0" dirty="0" smtClean="0"/>
              <a:t> </a:t>
            </a:r>
            <a:r>
              <a:rPr lang="de-DE" baseline="0" dirty="0" err="1" smtClean="0"/>
              <a:t>is</a:t>
            </a:r>
            <a:r>
              <a:rPr lang="de-DE" baseline="0" dirty="0" smtClean="0"/>
              <a:t> </a:t>
            </a:r>
            <a:r>
              <a:rPr lang="de-DE" baseline="0" dirty="0" err="1" smtClean="0"/>
              <a:t>pretty</a:t>
            </a:r>
            <a:r>
              <a:rPr lang="de-DE" baseline="0" dirty="0" smtClean="0"/>
              <a:t> </a:t>
            </a:r>
            <a:r>
              <a:rPr lang="de-DE" baseline="0" dirty="0" err="1" smtClean="0"/>
              <a:t>close</a:t>
            </a:r>
            <a:r>
              <a:rPr lang="de-DE" baseline="0" dirty="0" smtClean="0"/>
              <a:t> </a:t>
            </a:r>
            <a:r>
              <a:rPr lang="de-DE" baseline="0" dirty="0" err="1" smtClean="0"/>
              <a:t>to</a:t>
            </a:r>
            <a:r>
              <a:rPr lang="de-DE" baseline="0" dirty="0" smtClean="0"/>
              <a:t> </a:t>
            </a:r>
            <a:r>
              <a:rPr lang="de-DE" baseline="0" dirty="0" err="1" smtClean="0"/>
              <a:t>how</a:t>
            </a:r>
            <a:r>
              <a:rPr lang="de-DE" baseline="0" dirty="0" smtClean="0"/>
              <a:t> a human </a:t>
            </a:r>
            <a:r>
              <a:rPr lang="de-DE" baseline="0" dirty="0" err="1" smtClean="0"/>
              <a:t>would</a:t>
            </a:r>
            <a:r>
              <a:rPr lang="de-DE" baseline="0" dirty="0" smtClean="0"/>
              <a:t> </a:t>
            </a:r>
            <a:r>
              <a:rPr lang="de-DE" baseline="0" dirty="0" err="1" smtClean="0"/>
              <a:t>have</a:t>
            </a:r>
            <a:r>
              <a:rPr lang="de-DE" baseline="0" dirty="0" smtClean="0"/>
              <a:t> </a:t>
            </a:r>
            <a:r>
              <a:rPr lang="de-DE" baseline="0" dirty="0" err="1" smtClean="0"/>
              <a:t>drawn</a:t>
            </a:r>
            <a:r>
              <a:rPr lang="de-DE" baseline="0" dirty="0" smtClean="0"/>
              <a:t> it.</a:t>
            </a:r>
          </a:p>
          <a:p>
            <a:endParaRPr lang="de-DE" baseline="0" dirty="0" smtClean="0"/>
          </a:p>
          <a:p>
            <a:r>
              <a:rPr lang="de-DE" baseline="0" dirty="0" smtClean="0"/>
              <a:t>(CLICK-&gt;</a:t>
            </a:r>
            <a:r>
              <a:rPr lang="de-DE" baseline="0" dirty="0" err="1" smtClean="0"/>
              <a:t>next</a:t>
            </a:r>
            <a:r>
              <a:rPr lang="de-DE" baseline="0" dirty="0" smtClean="0"/>
              <a:t> </a:t>
            </a:r>
            <a:r>
              <a:rPr lang="de-DE" baseline="0" dirty="0" err="1" smtClean="0"/>
              <a:t>slide</a:t>
            </a:r>
            <a:r>
              <a:rPr lang="de-DE" baseline="0" dirty="0" smtClean="0"/>
              <a:t>)</a:t>
            </a:r>
            <a:endParaRPr lang="de-DE" dirty="0" smtClean="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359459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As I </a:t>
            </a:r>
            <a:r>
              <a:rPr lang="de-DE" dirty="0" err="1" smtClean="0"/>
              <a:t>have</a:t>
            </a:r>
            <a:r>
              <a:rPr lang="de-DE" dirty="0" smtClean="0"/>
              <a:t> </a:t>
            </a:r>
            <a:r>
              <a:rPr lang="de-DE" dirty="0" err="1" smtClean="0"/>
              <a:t>mentioned</a:t>
            </a:r>
            <a:r>
              <a:rPr lang="de-DE" dirty="0" smtClean="0"/>
              <a:t> </a:t>
            </a:r>
            <a:r>
              <a:rPr lang="de-DE" dirty="0" err="1" smtClean="0"/>
              <a:t>before</a:t>
            </a:r>
            <a:r>
              <a:rPr lang="de-DE" dirty="0" smtClean="0"/>
              <a:t>, </a:t>
            </a:r>
            <a:r>
              <a:rPr lang="de-DE" dirty="0" err="1" smtClean="0"/>
              <a:t>we</a:t>
            </a:r>
            <a:r>
              <a:rPr lang="de-DE" dirty="0" smtClean="0"/>
              <a:t> </a:t>
            </a:r>
            <a:r>
              <a:rPr lang="de-DE" dirty="0" err="1" smtClean="0"/>
              <a:t>don‘t</a:t>
            </a:r>
            <a:r>
              <a:rPr lang="de-DE" dirty="0" smtClean="0"/>
              <a:t> </a:t>
            </a:r>
            <a:r>
              <a:rPr lang="de-DE" dirty="0" err="1" smtClean="0"/>
              <a:t>know</a:t>
            </a:r>
            <a:r>
              <a:rPr lang="de-DE" dirty="0" smtClean="0"/>
              <a:t> </a:t>
            </a:r>
            <a:r>
              <a:rPr lang="de-DE" dirty="0" err="1" smtClean="0"/>
              <a:t>from</a:t>
            </a:r>
            <a:r>
              <a:rPr lang="de-DE" dirty="0" smtClean="0"/>
              <a:t> </a:t>
            </a:r>
            <a:r>
              <a:rPr lang="de-DE" dirty="0" err="1" smtClean="0"/>
              <a:t>which</a:t>
            </a:r>
            <a:r>
              <a:rPr lang="de-DE" baseline="0" dirty="0" smtClean="0"/>
              <a:t> </a:t>
            </a:r>
            <a:r>
              <a:rPr lang="de-DE" baseline="0" dirty="0" err="1" smtClean="0"/>
              <a:t>direction</a:t>
            </a:r>
            <a:r>
              <a:rPr lang="de-DE" baseline="0" dirty="0" smtClean="0"/>
              <a:t> </a:t>
            </a:r>
            <a:r>
              <a:rPr lang="de-DE" baseline="0" dirty="0" err="1" smtClean="0"/>
              <a:t>our</a:t>
            </a:r>
            <a:r>
              <a:rPr lang="de-DE" baseline="0" dirty="0" smtClean="0"/>
              <a:t> </a:t>
            </a:r>
            <a:r>
              <a:rPr lang="de-DE" baseline="0" dirty="0" err="1" smtClean="0"/>
              <a:t>users</a:t>
            </a:r>
            <a:r>
              <a:rPr lang="de-DE" baseline="0" dirty="0" smtClean="0"/>
              <a:t> </a:t>
            </a:r>
            <a:r>
              <a:rPr lang="de-DE" baseline="0" dirty="0" err="1" smtClean="0"/>
              <a:t>are</a:t>
            </a:r>
            <a:r>
              <a:rPr lang="de-DE" baseline="0" dirty="0" smtClean="0"/>
              <a:t> </a:t>
            </a:r>
            <a:r>
              <a:rPr lang="de-DE" baseline="0" dirty="0" err="1" smtClean="0"/>
              <a:t>going</a:t>
            </a:r>
            <a:r>
              <a:rPr lang="de-DE" baseline="0" dirty="0" smtClean="0"/>
              <a:t> </a:t>
            </a:r>
            <a:r>
              <a:rPr lang="de-DE" baseline="0" dirty="0" err="1" smtClean="0"/>
              <a:t>to</a:t>
            </a:r>
            <a:r>
              <a:rPr lang="de-DE" baseline="0" dirty="0" smtClean="0"/>
              <a:t> </a:t>
            </a:r>
            <a:r>
              <a:rPr lang="de-DE" baseline="0" dirty="0" err="1" smtClean="0"/>
              <a:t>sketch</a:t>
            </a:r>
            <a:r>
              <a:rPr lang="de-DE" baseline="0" dirty="0" smtClean="0"/>
              <a:t> an </a:t>
            </a:r>
            <a:r>
              <a:rPr lang="de-DE" baseline="0" dirty="0" err="1" smtClean="0"/>
              <a:t>object</a:t>
            </a:r>
            <a:r>
              <a:rPr lang="de-DE" baseline="0" dirty="0" smtClean="0"/>
              <a:t>. So </a:t>
            </a:r>
            <a:r>
              <a:rPr lang="de-DE" baseline="0" dirty="0" err="1" smtClean="0"/>
              <a:t>it</a:t>
            </a:r>
            <a:r>
              <a:rPr lang="de-DE" baseline="0" dirty="0" smtClean="0"/>
              <a:t> </a:t>
            </a:r>
            <a:r>
              <a:rPr lang="de-DE" baseline="0" dirty="0" err="1" smtClean="0"/>
              <a:t>is</a:t>
            </a:r>
            <a:r>
              <a:rPr lang="de-DE" baseline="0" dirty="0" smtClean="0"/>
              <a:t> essential </a:t>
            </a:r>
            <a:r>
              <a:rPr lang="de-DE" baseline="0" dirty="0" err="1" smtClean="0"/>
              <a:t>to</a:t>
            </a:r>
            <a:r>
              <a:rPr lang="de-DE" baseline="0" dirty="0" smtClean="0"/>
              <a:t> </a:t>
            </a:r>
            <a:r>
              <a:rPr lang="de-DE" baseline="0" dirty="0" err="1" smtClean="0"/>
              <a:t>make</a:t>
            </a:r>
            <a:r>
              <a:rPr lang="de-DE" baseline="0" dirty="0" smtClean="0"/>
              <a:t> </a:t>
            </a:r>
            <a:r>
              <a:rPr lang="de-DE" baseline="0" dirty="0" err="1" smtClean="0"/>
              <a:t>sure</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capture</a:t>
            </a:r>
            <a:r>
              <a:rPr lang="de-DE" baseline="0" dirty="0" smtClean="0"/>
              <a:t> all </a:t>
            </a:r>
            <a:r>
              <a:rPr lang="de-DE" baseline="0" dirty="0" err="1" smtClean="0"/>
              <a:t>possible</a:t>
            </a:r>
            <a:r>
              <a:rPr lang="de-DE" baseline="0" dirty="0" smtClean="0"/>
              <a:t> </a:t>
            </a:r>
            <a:r>
              <a:rPr lang="de-DE" baseline="0" dirty="0" err="1" smtClean="0"/>
              <a:t>direction</a:t>
            </a:r>
            <a:r>
              <a:rPr lang="de-DE" baseline="0" dirty="0" smtClean="0"/>
              <a:t>. </a:t>
            </a:r>
            <a:r>
              <a:rPr lang="de-DE" baseline="0" dirty="0" err="1" smtClean="0"/>
              <a:t>To</a:t>
            </a:r>
            <a:r>
              <a:rPr lang="de-DE" baseline="0" dirty="0" smtClean="0"/>
              <a:t> do so, </a:t>
            </a:r>
            <a:r>
              <a:rPr lang="de-DE" baseline="0" dirty="0" err="1" smtClean="0"/>
              <a:t>we</a:t>
            </a:r>
            <a:r>
              <a:rPr lang="de-DE" baseline="0" dirty="0" smtClean="0"/>
              <a:t> </a:t>
            </a:r>
            <a:r>
              <a:rPr lang="de-DE" baseline="0" dirty="0" err="1" smtClean="0"/>
              <a:t>generate</a:t>
            </a:r>
            <a:r>
              <a:rPr lang="de-DE" baseline="0" dirty="0" smtClean="0"/>
              <a:t> sample </a:t>
            </a:r>
            <a:r>
              <a:rPr lang="de-DE" baseline="0" dirty="0" err="1" smtClean="0"/>
              <a:t>points</a:t>
            </a:r>
            <a:r>
              <a:rPr lang="de-DE" baseline="0" dirty="0" smtClean="0"/>
              <a:t> on </a:t>
            </a:r>
            <a:r>
              <a:rPr lang="de-DE" baseline="0" dirty="0" err="1" smtClean="0"/>
              <a:t>the</a:t>
            </a:r>
            <a:r>
              <a:rPr lang="de-DE" baseline="0" dirty="0" smtClean="0"/>
              <a:t> </a:t>
            </a:r>
            <a:r>
              <a:rPr lang="de-DE" baseline="0" dirty="0" err="1" smtClean="0"/>
              <a:t>bounding</a:t>
            </a:r>
            <a:r>
              <a:rPr lang="de-DE" baseline="0" dirty="0" smtClean="0"/>
              <a:t> </a:t>
            </a:r>
            <a:r>
              <a:rPr lang="de-DE" baseline="0" dirty="0" err="1" smtClean="0"/>
              <a:t>sphere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mesh</a:t>
            </a:r>
            <a:r>
              <a:rPr lang="de-DE" baseline="0" dirty="0" smtClean="0"/>
              <a:t> (CLICK) </a:t>
            </a:r>
            <a:r>
              <a:rPr lang="de-DE" baseline="0" dirty="0" err="1" smtClean="0"/>
              <a:t>and</a:t>
            </a:r>
            <a:r>
              <a:rPr lang="de-DE" baseline="0" dirty="0" smtClean="0"/>
              <a:t> </a:t>
            </a:r>
            <a:r>
              <a:rPr lang="de-DE" baseline="0" dirty="0" err="1" smtClean="0"/>
              <a:t>use</a:t>
            </a:r>
            <a:r>
              <a:rPr lang="de-DE" baseline="0" dirty="0" smtClean="0"/>
              <a:t> </a:t>
            </a:r>
            <a:r>
              <a:rPr lang="de-DE" baseline="0" dirty="0" err="1" smtClean="0"/>
              <a:t>those</a:t>
            </a:r>
            <a:r>
              <a:rPr lang="de-DE" baseline="0" dirty="0" smtClean="0"/>
              <a:t> </a:t>
            </a:r>
            <a:r>
              <a:rPr lang="de-DE" baseline="0" dirty="0" err="1" smtClean="0"/>
              <a:t>as</a:t>
            </a:r>
            <a:r>
              <a:rPr lang="de-DE" baseline="0" dirty="0" smtClean="0"/>
              <a:t> </a:t>
            </a:r>
            <a:r>
              <a:rPr lang="de-DE" baseline="0" dirty="0" err="1" smtClean="0"/>
              <a:t>positions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camera</a:t>
            </a:r>
            <a:r>
              <a:rPr lang="de-DE" baseline="0" dirty="0" smtClean="0"/>
              <a:t> </a:t>
            </a:r>
            <a:r>
              <a:rPr lang="de-DE" baseline="0" dirty="0" err="1" smtClean="0"/>
              <a:t>looking</a:t>
            </a:r>
            <a:r>
              <a:rPr lang="de-DE" baseline="0" dirty="0" smtClean="0"/>
              <a:t> </a:t>
            </a:r>
            <a:r>
              <a:rPr lang="de-DE" baseline="0" dirty="0" err="1" smtClean="0"/>
              <a:t>into</a:t>
            </a:r>
            <a:r>
              <a:rPr lang="de-DE" baseline="0" dirty="0" smtClean="0"/>
              <a:t> </a:t>
            </a:r>
            <a:r>
              <a:rPr lang="de-DE" baseline="0" dirty="0" err="1" smtClean="0"/>
              <a:t>the</a:t>
            </a:r>
            <a:r>
              <a:rPr lang="de-DE" baseline="0" dirty="0" smtClean="0"/>
              <a:t> </a:t>
            </a:r>
            <a:r>
              <a:rPr lang="de-DE" baseline="0" dirty="0" err="1" smtClean="0"/>
              <a:t>center</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mesh</a:t>
            </a:r>
            <a:r>
              <a:rPr lang="de-DE" baseline="0" dirty="0" smtClean="0"/>
              <a:t>. (CLICK). This </a:t>
            </a:r>
            <a:r>
              <a:rPr lang="de-DE" baseline="0" dirty="0" err="1" smtClean="0"/>
              <a:t>gives</a:t>
            </a:r>
            <a:r>
              <a:rPr lang="de-DE" baseline="0" dirty="0" smtClean="0"/>
              <a:t> </a:t>
            </a:r>
            <a:r>
              <a:rPr lang="de-DE" baseline="0" dirty="0" err="1" smtClean="0"/>
              <a:t>us</a:t>
            </a:r>
            <a:r>
              <a:rPr lang="de-DE" baseline="0" dirty="0" smtClean="0"/>
              <a:t> a </a:t>
            </a:r>
            <a:r>
              <a:rPr lang="de-DE" baseline="0" dirty="0" err="1" smtClean="0"/>
              <a:t>set</a:t>
            </a:r>
            <a:r>
              <a:rPr lang="de-DE" baseline="0" dirty="0" smtClean="0"/>
              <a:t> </a:t>
            </a:r>
            <a:r>
              <a:rPr lang="de-DE" baseline="0" dirty="0" err="1" smtClean="0"/>
              <a:t>of</a:t>
            </a:r>
            <a:r>
              <a:rPr lang="de-DE" baseline="0" dirty="0" smtClean="0"/>
              <a:t> </a:t>
            </a:r>
            <a:r>
              <a:rPr lang="de-DE" baseline="0" dirty="0" err="1" smtClean="0"/>
              <a:t>views</a:t>
            </a:r>
            <a:r>
              <a:rPr lang="de-DE" baseline="0" dirty="0" smtClean="0"/>
              <a:t> </a:t>
            </a:r>
            <a:r>
              <a:rPr lang="de-DE" baseline="0" dirty="0" err="1" smtClean="0"/>
              <a:t>which</a:t>
            </a:r>
            <a:r>
              <a:rPr lang="de-DE" baseline="0" dirty="0" smtClean="0"/>
              <a:t> </a:t>
            </a:r>
            <a:r>
              <a:rPr lang="de-DE" baseline="0" dirty="0" err="1" smtClean="0"/>
              <a:t>we</a:t>
            </a:r>
            <a:r>
              <a:rPr lang="de-DE" baseline="0" dirty="0" smtClean="0"/>
              <a:t> </a:t>
            </a:r>
            <a:r>
              <a:rPr lang="de-DE" baseline="0" dirty="0" err="1" smtClean="0"/>
              <a:t>render</a:t>
            </a:r>
            <a:r>
              <a:rPr lang="de-DE" baseline="0" dirty="0" smtClean="0"/>
              <a:t> </a:t>
            </a:r>
            <a:r>
              <a:rPr lang="de-DE" baseline="0" dirty="0" err="1" smtClean="0"/>
              <a:t>using</a:t>
            </a:r>
            <a:r>
              <a:rPr lang="de-DE" baseline="0" dirty="0" smtClean="0"/>
              <a:t> a </a:t>
            </a:r>
            <a:r>
              <a:rPr lang="de-DE" baseline="0" dirty="0" err="1" smtClean="0"/>
              <a:t>given</a:t>
            </a:r>
            <a:r>
              <a:rPr lang="de-DE" baseline="0" dirty="0" smtClean="0"/>
              <a:t> </a:t>
            </a:r>
            <a:r>
              <a:rPr lang="de-DE" baseline="0" dirty="0" err="1" smtClean="0"/>
              <a:t>line</a:t>
            </a:r>
            <a:r>
              <a:rPr lang="de-DE" baseline="0" dirty="0" smtClean="0"/>
              <a:t> </a:t>
            </a:r>
            <a:r>
              <a:rPr lang="de-DE" baseline="0" dirty="0" err="1" smtClean="0"/>
              <a:t>drawing</a:t>
            </a:r>
            <a:r>
              <a:rPr lang="de-DE" baseline="0" dirty="0" smtClean="0"/>
              <a:t> </a:t>
            </a:r>
            <a:r>
              <a:rPr lang="de-DE" baseline="0" dirty="0" err="1" smtClean="0"/>
              <a:t>algorithm</a:t>
            </a:r>
            <a:r>
              <a:rPr lang="de-DE" baseline="0" dirty="0" smtClean="0"/>
              <a:t>. The final </a:t>
            </a:r>
            <a:r>
              <a:rPr lang="de-DE" baseline="0" dirty="0" err="1" smtClean="0"/>
              <a:t>choice</a:t>
            </a:r>
            <a:r>
              <a:rPr lang="de-DE" baseline="0" dirty="0" smtClean="0"/>
              <a:t> </a:t>
            </a: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make</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camera</a:t>
            </a:r>
            <a:r>
              <a:rPr lang="de-DE" baseline="0" dirty="0" smtClean="0"/>
              <a:t> </a:t>
            </a:r>
            <a:r>
              <a:rPr lang="de-DE" baseline="0" dirty="0" err="1" smtClean="0"/>
              <a:t>up-vector</a:t>
            </a:r>
            <a:r>
              <a:rPr lang="de-DE" baseline="0" dirty="0" smtClean="0"/>
              <a:t> </a:t>
            </a:r>
            <a:r>
              <a:rPr lang="de-DE" baseline="0" dirty="0" err="1" smtClean="0"/>
              <a:t>and</a:t>
            </a:r>
            <a:r>
              <a:rPr lang="de-DE" baseline="0" dirty="0" smtClean="0"/>
              <a:t> </a:t>
            </a:r>
            <a:r>
              <a:rPr lang="de-DE" baseline="0" dirty="0" err="1" smtClean="0"/>
              <a:t>we</a:t>
            </a:r>
            <a:r>
              <a:rPr lang="de-DE" baseline="0" dirty="0" smtClean="0"/>
              <a:t> </a:t>
            </a:r>
            <a:r>
              <a:rPr lang="de-DE" baseline="0" dirty="0" err="1" smtClean="0"/>
              <a:t>randomly</a:t>
            </a:r>
            <a:r>
              <a:rPr lang="de-DE" baseline="0" dirty="0" smtClean="0"/>
              <a:t> </a:t>
            </a:r>
            <a:r>
              <a:rPr lang="de-DE" baseline="0" dirty="0" err="1" smtClean="0"/>
              <a:t>select</a:t>
            </a:r>
            <a:r>
              <a:rPr lang="de-DE" baseline="0" dirty="0" smtClean="0"/>
              <a:t> </a:t>
            </a:r>
            <a:r>
              <a:rPr lang="de-DE" baseline="0" dirty="0" err="1" smtClean="0"/>
              <a:t>this</a:t>
            </a:r>
            <a:r>
              <a:rPr lang="de-DE" baseline="0" dirty="0" smtClean="0"/>
              <a:t>. As a </a:t>
            </a:r>
            <a:r>
              <a:rPr lang="de-DE" baseline="0" dirty="0" err="1" smtClean="0"/>
              <a:t>result</a:t>
            </a:r>
            <a:r>
              <a:rPr lang="de-DE" baseline="0" dirty="0" smtClean="0"/>
              <a:t>, </a:t>
            </a:r>
            <a:r>
              <a:rPr lang="de-DE" baseline="0" dirty="0" err="1" smtClean="0"/>
              <a:t>nearby</a:t>
            </a:r>
            <a:r>
              <a:rPr lang="de-DE" baseline="0" dirty="0" smtClean="0"/>
              <a:t> </a:t>
            </a:r>
            <a:r>
              <a:rPr lang="de-DE" baseline="0" dirty="0" err="1" smtClean="0"/>
              <a:t>views</a:t>
            </a:r>
            <a:r>
              <a:rPr lang="de-DE" baseline="0" dirty="0" smtClean="0"/>
              <a:t> </a:t>
            </a:r>
            <a:r>
              <a:rPr lang="de-DE" baseline="0" dirty="0" err="1" smtClean="0"/>
              <a:t>have</a:t>
            </a:r>
            <a:r>
              <a:rPr lang="de-DE" baseline="0" dirty="0" smtClean="0"/>
              <a:t> different </a:t>
            </a:r>
            <a:r>
              <a:rPr lang="de-DE" baseline="0" dirty="0" err="1" smtClean="0"/>
              <a:t>orientations</a:t>
            </a:r>
            <a:r>
              <a:rPr lang="de-DE" baseline="0" dirty="0" smtClean="0"/>
              <a:t> (CLICK) </a:t>
            </a:r>
            <a:r>
              <a:rPr lang="de-DE" baseline="0" dirty="0" err="1" smtClean="0"/>
              <a:t>and</a:t>
            </a:r>
            <a:r>
              <a:rPr lang="de-DE" baseline="0" dirty="0" smtClean="0"/>
              <a:t> </a:t>
            </a:r>
            <a:r>
              <a:rPr lang="de-DE" baseline="0" dirty="0" err="1" smtClean="0"/>
              <a:t>this</a:t>
            </a:r>
            <a:r>
              <a:rPr lang="de-DE" baseline="0" dirty="0" smtClean="0"/>
              <a:t> </a:t>
            </a:r>
            <a:r>
              <a:rPr lang="de-DE" baseline="0" dirty="0" err="1" smtClean="0"/>
              <a:t>approximates</a:t>
            </a:r>
            <a:r>
              <a:rPr lang="de-DE" baseline="0" dirty="0" smtClean="0"/>
              <a:t> a global </a:t>
            </a:r>
            <a:r>
              <a:rPr lang="de-DE" baseline="0" dirty="0" err="1" smtClean="0"/>
              <a:t>rotation</a:t>
            </a:r>
            <a:r>
              <a:rPr lang="de-DE" baseline="0" dirty="0" smtClean="0"/>
              <a:t> invariant </a:t>
            </a:r>
            <a:r>
              <a:rPr lang="de-DE" baseline="0" dirty="0" err="1" smtClean="0"/>
              <a:t>encoding</a:t>
            </a:r>
            <a:r>
              <a:rPr lang="de-DE" baseline="0" dirty="0" smtClean="0"/>
              <a:t>.</a:t>
            </a:r>
          </a:p>
          <a:p>
            <a:endParaRPr lang="de-DE" baseline="0" dirty="0" smtClean="0"/>
          </a:p>
          <a:p>
            <a:r>
              <a:rPr lang="de-DE" baseline="0" dirty="0" smtClean="0"/>
              <a:t>(CLICK-&gt;</a:t>
            </a:r>
            <a:r>
              <a:rPr lang="de-DE" baseline="0" dirty="0" err="1" smtClean="0"/>
              <a:t>next</a:t>
            </a:r>
            <a:r>
              <a:rPr lang="de-DE" baseline="0" dirty="0" smtClean="0"/>
              <a:t> </a:t>
            </a:r>
            <a:r>
              <a:rPr lang="de-DE" baseline="0" dirty="0" err="1" smtClean="0"/>
              <a:t>slide</a:t>
            </a:r>
            <a:r>
              <a:rPr lang="de-DE" baseline="0" dirty="0" smtClean="0"/>
              <a:t>)</a:t>
            </a:r>
            <a:endParaRPr lang="de-DE" dirty="0" smtClean="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3667377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We</a:t>
            </a:r>
            <a:r>
              <a:rPr lang="de-DE" dirty="0" smtClean="0"/>
              <a:t> </a:t>
            </a:r>
            <a:r>
              <a:rPr lang="de-DE" dirty="0" err="1" smtClean="0"/>
              <a:t>now</a:t>
            </a:r>
            <a:r>
              <a:rPr lang="de-DE" dirty="0" smtClean="0"/>
              <a:t> </a:t>
            </a:r>
            <a:r>
              <a:rPr lang="de-DE" dirty="0" err="1" smtClean="0"/>
              <a:t>have</a:t>
            </a:r>
            <a:r>
              <a:rPr lang="de-DE" dirty="0" smtClean="0"/>
              <a:t> </a:t>
            </a:r>
            <a:r>
              <a:rPr lang="de-DE" dirty="0" err="1" smtClean="0"/>
              <a:t>represented</a:t>
            </a:r>
            <a:r>
              <a:rPr lang="de-DE" dirty="0" smtClean="0"/>
              <a:t> </a:t>
            </a:r>
            <a:r>
              <a:rPr lang="de-DE" dirty="0" err="1" smtClean="0"/>
              <a:t>each</a:t>
            </a:r>
            <a:r>
              <a:rPr lang="de-DE" dirty="0" smtClean="0"/>
              <a:t> </a:t>
            </a:r>
            <a:r>
              <a:rPr lang="de-DE" dirty="0" err="1" smtClean="0"/>
              <a:t>mesh</a:t>
            </a:r>
            <a:r>
              <a:rPr lang="de-DE" dirty="0" smtClean="0"/>
              <a:t> </a:t>
            </a:r>
            <a:r>
              <a:rPr lang="de-DE" dirty="0" err="1" smtClean="0"/>
              <a:t>using</a:t>
            </a:r>
            <a:r>
              <a:rPr lang="de-DE" dirty="0" smtClean="0"/>
              <a:t> a </a:t>
            </a:r>
            <a:r>
              <a:rPr lang="de-DE" dirty="0" err="1" smtClean="0"/>
              <a:t>number</a:t>
            </a:r>
            <a:r>
              <a:rPr lang="de-DE" dirty="0" smtClean="0"/>
              <a:t> </a:t>
            </a:r>
            <a:r>
              <a:rPr lang="de-DE" dirty="0" err="1" smtClean="0"/>
              <a:t>of</a:t>
            </a:r>
            <a:r>
              <a:rPr lang="de-DE" dirty="0" smtClean="0"/>
              <a:t> 2D </a:t>
            </a:r>
            <a:r>
              <a:rPr lang="de-DE" dirty="0" err="1" smtClean="0"/>
              <a:t>images</a:t>
            </a:r>
            <a:r>
              <a:rPr lang="de-DE" dirty="0" smtClean="0"/>
              <a:t> </a:t>
            </a:r>
            <a:r>
              <a:rPr lang="de-DE" dirty="0" err="1" smtClean="0"/>
              <a:t>and</a:t>
            </a:r>
            <a:r>
              <a:rPr lang="de-DE" baseline="0" dirty="0" smtClean="0"/>
              <a:t> </a:t>
            </a:r>
            <a:r>
              <a:rPr lang="de-DE" baseline="0" dirty="0" err="1" smtClean="0"/>
              <a:t>our</a:t>
            </a:r>
            <a:r>
              <a:rPr lang="de-DE" baseline="0" dirty="0" smtClean="0"/>
              <a:t> </a:t>
            </a:r>
            <a:r>
              <a:rPr lang="de-DE" baseline="0" dirty="0" err="1" smtClean="0"/>
              <a:t>task</a:t>
            </a:r>
            <a:r>
              <a:rPr lang="de-DE" baseline="0" dirty="0" smtClean="0"/>
              <a:t> </a:t>
            </a:r>
            <a:r>
              <a:rPr lang="de-DE" baseline="0" dirty="0" err="1" smtClean="0"/>
              <a:t>is</a:t>
            </a:r>
            <a:r>
              <a:rPr lang="de-DE" baseline="0" dirty="0" smtClean="0"/>
              <a:t> </a:t>
            </a:r>
            <a:r>
              <a:rPr lang="de-DE" baseline="0" dirty="0" err="1" smtClean="0"/>
              <a:t>reduced</a:t>
            </a:r>
            <a:r>
              <a:rPr lang="de-DE" baseline="0" dirty="0" smtClean="0"/>
              <a:t> </a:t>
            </a:r>
            <a:r>
              <a:rPr lang="de-DE" baseline="0" dirty="0" err="1" smtClean="0"/>
              <a:t>to</a:t>
            </a:r>
            <a:r>
              <a:rPr lang="de-DE" baseline="0" dirty="0" smtClean="0"/>
              <a:t> </a:t>
            </a:r>
            <a:r>
              <a:rPr lang="de-DE" baseline="0" dirty="0" err="1" smtClean="0"/>
              <a:t>comparing</a:t>
            </a:r>
            <a:r>
              <a:rPr lang="de-DE" baseline="0" dirty="0" smtClean="0"/>
              <a:t> a </a:t>
            </a:r>
            <a:r>
              <a:rPr lang="de-DE" baseline="0" dirty="0" err="1" smtClean="0"/>
              <a:t>user</a:t>
            </a:r>
            <a:r>
              <a:rPr lang="de-DE" baseline="0" dirty="0" smtClean="0"/>
              <a:t> </a:t>
            </a:r>
            <a:r>
              <a:rPr lang="de-DE" baseline="0" dirty="0" err="1" smtClean="0"/>
              <a:t>sketch</a:t>
            </a:r>
            <a:r>
              <a:rPr lang="de-DE" baseline="0" dirty="0" smtClean="0"/>
              <a:t> </a:t>
            </a:r>
            <a:r>
              <a:rPr lang="de-DE" baseline="0" dirty="0" err="1" smtClean="0"/>
              <a:t>to</a:t>
            </a:r>
            <a:r>
              <a:rPr lang="de-DE" baseline="0" dirty="0" smtClean="0"/>
              <a:t> a computer-</a:t>
            </a:r>
            <a:r>
              <a:rPr lang="de-DE" baseline="0" dirty="0" err="1" smtClean="0"/>
              <a:t>generated</a:t>
            </a:r>
            <a:r>
              <a:rPr lang="de-DE" baseline="0" dirty="0" smtClean="0"/>
              <a:t> </a:t>
            </a:r>
            <a:r>
              <a:rPr lang="de-DE" baseline="0" dirty="0" err="1" smtClean="0"/>
              <a:t>line</a:t>
            </a:r>
            <a:r>
              <a:rPr lang="de-DE" baseline="0" dirty="0" smtClean="0"/>
              <a:t> </a:t>
            </a:r>
            <a:r>
              <a:rPr lang="de-DE" baseline="0" dirty="0" err="1" smtClean="0"/>
              <a:t>drawing</a:t>
            </a:r>
            <a:r>
              <a:rPr lang="de-DE" baseline="0" dirty="0" smtClean="0"/>
              <a:t>. In </a:t>
            </a:r>
            <a:r>
              <a:rPr lang="de-DE" baseline="0" dirty="0" err="1" smtClean="0"/>
              <a:t>other</a:t>
            </a:r>
            <a:r>
              <a:rPr lang="de-DE" baseline="0" dirty="0" smtClean="0"/>
              <a:t> </a:t>
            </a:r>
            <a:r>
              <a:rPr lang="de-DE" baseline="0" dirty="0" err="1" smtClean="0"/>
              <a:t>words</a:t>
            </a:r>
            <a:r>
              <a:rPr lang="de-DE" baseline="0" dirty="0" smtClean="0"/>
              <a:t>, </a:t>
            </a: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define</a:t>
            </a:r>
            <a:r>
              <a:rPr lang="de-DE" baseline="0" dirty="0" smtClean="0"/>
              <a:t> a </a:t>
            </a:r>
            <a:r>
              <a:rPr lang="de-DE" baseline="0" dirty="0" err="1" smtClean="0"/>
              <a:t>similarity</a:t>
            </a:r>
            <a:r>
              <a:rPr lang="de-DE" baseline="0" dirty="0" smtClean="0"/>
              <a:t> </a:t>
            </a:r>
            <a:r>
              <a:rPr lang="de-DE" baseline="0" dirty="0" err="1" smtClean="0"/>
              <a:t>function</a:t>
            </a:r>
            <a:r>
              <a:rPr lang="de-DE" baseline="0" dirty="0" smtClean="0"/>
              <a:t> (CLICK). A </a:t>
            </a:r>
            <a:r>
              <a:rPr lang="de-DE" baseline="0" dirty="0" err="1" smtClean="0"/>
              <a:t>very</a:t>
            </a:r>
            <a:r>
              <a:rPr lang="de-DE" baseline="0" dirty="0" smtClean="0"/>
              <a:t> simple </a:t>
            </a:r>
            <a:r>
              <a:rPr lang="de-DE" baseline="0" dirty="0" err="1" smtClean="0"/>
              <a:t>measure</a:t>
            </a:r>
            <a:r>
              <a:rPr lang="de-DE" baseline="0" dirty="0" smtClean="0"/>
              <a:t> </a:t>
            </a:r>
            <a:r>
              <a:rPr lang="de-DE" baseline="0" dirty="0" err="1" smtClean="0"/>
              <a:t>would</a:t>
            </a:r>
            <a:r>
              <a:rPr lang="de-DE" baseline="0" dirty="0" smtClean="0"/>
              <a:t> </a:t>
            </a:r>
            <a:r>
              <a:rPr lang="de-DE" baseline="0" dirty="0" err="1" smtClean="0"/>
              <a:t>be</a:t>
            </a:r>
            <a:r>
              <a:rPr lang="de-DE" baseline="0" dirty="0" smtClean="0"/>
              <a:t> </a:t>
            </a:r>
            <a:r>
              <a:rPr lang="de-DE" baseline="0" dirty="0" err="1" smtClean="0"/>
              <a:t>to</a:t>
            </a:r>
            <a:r>
              <a:rPr lang="de-DE" baseline="0" dirty="0" smtClean="0"/>
              <a:t> </a:t>
            </a:r>
            <a:r>
              <a:rPr lang="de-DE" baseline="0" dirty="0" err="1" smtClean="0"/>
              <a:t>compute</a:t>
            </a:r>
            <a:r>
              <a:rPr lang="de-DE" baseline="0" dirty="0" smtClean="0"/>
              <a:t> </a:t>
            </a:r>
            <a:r>
              <a:rPr lang="de-DE" baseline="0" dirty="0" err="1" smtClean="0"/>
              <a:t>the</a:t>
            </a:r>
            <a:r>
              <a:rPr lang="de-DE" baseline="0" dirty="0" smtClean="0"/>
              <a:t> </a:t>
            </a:r>
            <a:r>
              <a:rPr lang="de-DE" baseline="0" dirty="0" err="1" smtClean="0"/>
              <a:t>sum</a:t>
            </a:r>
            <a:r>
              <a:rPr lang="de-DE" baseline="0" dirty="0" smtClean="0"/>
              <a:t> </a:t>
            </a:r>
            <a:r>
              <a:rPr lang="de-DE" baseline="0" dirty="0" err="1" smtClean="0"/>
              <a:t>of</a:t>
            </a:r>
            <a:r>
              <a:rPr lang="de-DE" baseline="0" dirty="0" smtClean="0"/>
              <a:t> </a:t>
            </a:r>
            <a:r>
              <a:rPr lang="de-DE" baseline="0" dirty="0" err="1" smtClean="0"/>
              <a:t>squared</a:t>
            </a:r>
            <a:r>
              <a:rPr lang="de-DE" baseline="0" dirty="0" smtClean="0"/>
              <a:t> </a:t>
            </a:r>
            <a:r>
              <a:rPr lang="de-DE" baseline="0" dirty="0" err="1" smtClean="0"/>
              <a:t>differences</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two</a:t>
            </a:r>
            <a:r>
              <a:rPr lang="de-DE" baseline="0" dirty="0" smtClean="0"/>
              <a:t> </a:t>
            </a:r>
            <a:r>
              <a:rPr lang="de-DE" baseline="0" dirty="0" err="1" smtClean="0"/>
              <a:t>bitmap</a:t>
            </a:r>
            <a:r>
              <a:rPr lang="de-DE" baseline="0" dirty="0" smtClean="0"/>
              <a:t> </a:t>
            </a:r>
            <a:r>
              <a:rPr lang="de-DE" baseline="0" dirty="0" err="1" smtClean="0"/>
              <a:t>representation</a:t>
            </a:r>
            <a:r>
              <a:rPr lang="de-DE" baseline="0" dirty="0" smtClean="0"/>
              <a:t>, but </a:t>
            </a:r>
            <a:r>
              <a:rPr lang="de-DE" baseline="0" dirty="0" err="1" smtClean="0"/>
              <a:t>this</a:t>
            </a:r>
            <a:r>
              <a:rPr lang="de-DE" baseline="0" dirty="0" smtClean="0"/>
              <a:t> </a:t>
            </a:r>
            <a:r>
              <a:rPr lang="de-DE" baseline="0" dirty="0" err="1" smtClean="0"/>
              <a:t>is</a:t>
            </a:r>
            <a:r>
              <a:rPr lang="de-DE" baseline="0" dirty="0" smtClean="0"/>
              <a:t> </a:t>
            </a:r>
            <a:r>
              <a:rPr lang="de-DE" baseline="0" dirty="0" err="1" smtClean="0"/>
              <a:t>know</a:t>
            </a:r>
            <a:r>
              <a:rPr lang="de-DE" baseline="0" dirty="0" smtClean="0"/>
              <a:t> not </a:t>
            </a:r>
            <a:r>
              <a:rPr lang="de-DE" baseline="0" dirty="0" err="1" smtClean="0"/>
              <a:t>to</a:t>
            </a:r>
            <a:r>
              <a:rPr lang="de-DE" baseline="0" dirty="0" smtClean="0"/>
              <a:t> </a:t>
            </a:r>
            <a:r>
              <a:rPr lang="de-DE" baseline="0" dirty="0" err="1" smtClean="0"/>
              <a:t>work</a:t>
            </a:r>
            <a:r>
              <a:rPr lang="de-DE" baseline="0" dirty="0" smtClean="0"/>
              <a:t> </a:t>
            </a:r>
            <a:r>
              <a:rPr lang="de-DE" baseline="0" dirty="0" err="1" smtClean="0"/>
              <a:t>well</a:t>
            </a:r>
            <a:r>
              <a:rPr lang="de-DE" baseline="0" dirty="0" smtClean="0"/>
              <a:t> due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following</a:t>
            </a:r>
            <a:r>
              <a:rPr lang="de-DE" baseline="0" dirty="0" smtClean="0"/>
              <a:t> </a:t>
            </a:r>
            <a:r>
              <a:rPr lang="de-DE" baseline="0" dirty="0" err="1" smtClean="0"/>
              <a:t>reasons</a:t>
            </a:r>
            <a:r>
              <a:rPr lang="de-DE" baseline="0" dirty="0" smtClean="0"/>
              <a:t>:</a:t>
            </a:r>
          </a:p>
          <a:p>
            <a:endParaRPr lang="de-DE" baseline="0" dirty="0" smtClean="0"/>
          </a:p>
          <a:p>
            <a:r>
              <a:rPr lang="de-DE" baseline="0" dirty="0" smtClean="0"/>
              <a:t>* </a:t>
            </a:r>
            <a:r>
              <a:rPr lang="de-DE" baseline="0" dirty="0" err="1" smtClean="0"/>
              <a:t>there</a:t>
            </a:r>
            <a:r>
              <a:rPr lang="de-DE" baseline="0" dirty="0" smtClean="0"/>
              <a:t> </a:t>
            </a:r>
            <a:r>
              <a:rPr lang="de-DE" baseline="0" dirty="0" err="1" smtClean="0"/>
              <a:t>is</a:t>
            </a:r>
            <a:r>
              <a:rPr lang="de-DE" baseline="0" dirty="0" smtClean="0"/>
              <a:t> a </a:t>
            </a:r>
            <a:r>
              <a:rPr lang="de-DE" baseline="0" dirty="0" err="1" smtClean="0"/>
              <a:t>lot</a:t>
            </a:r>
            <a:r>
              <a:rPr lang="de-DE" baseline="0" dirty="0" smtClean="0"/>
              <a:t> </a:t>
            </a:r>
            <a:r>
              <a:rPr lang="de-DE" baseline="0" dirty="0" err="1" smtClean="0"/>
              <a:t>of</a:t>
            </a:r>
            <a:r>
              <a:rPr lang="de-DE" baseline="0" dirty="0" smtClean="0"/>
              <a:t> </a:t>
            </a:r>
            <a:r>
              <a:rPr lang="de-DE" baseline="0" dirty="0" err="1" smtClean="0"/>
              <a:t>abstraction</a:t>
            </a:r>
            <a:r>
              <a:rPr lang="de-DE" baseline="0" dirty="0" smtClean="0"/>
              <a:t> in </a:t>
            </a:r>
            <a:r>
              <a:rPr lang="de-DE" baseline="0" dirty="0" err="1" smtClean="0"/>
              <a:t>the</a:t>
            </a:r>
            <a:r>
              <a:rPr lang="de-DE" baseline="0" dirty="0" smtClean="0"/>
              <a:t> </a:t>
            </a:r>
            <a:r>
              <a:rPr lang="de-DE" baseline="0" dirty="0" err="1" smtClean="0"/>
              <a:t>sketch</a:t>
            </a:r>
            <a:endParaRPr lang="de-DE" baseline="0" dirty="0" smtClean="0"/>
          </a:p>
          <a:p>
            <a:pPr marL="0" indent="0">
              <a:buFontTx/>
              <a:buNone/>
            </a:pPr>
            <a:r>
              <a:rPr lang="de-DE" baseline="0" dirty="0" smtClean="0"/>
              <a:t>* </a:t>
            </a:r>
            <a:r>
              <a:rPr lang="de-DE" baseline="0" dirty="0" err="1" smtClean="0"/>
              <a:t>the</a:t>
            </a:r>
            <a:r>
              <a:rPr lang="de-DE" baseline="0" dirty="0" smtClean="0"/>
              <a:t> </a:t>
            </a:r>
            <a:r>
              <a:rPr lang="de-DE" baseline="0" dirty="0" err="1" smtClean="0"/>
              <a:t>sketch</a:t>
            </a:r>
            <a:r>
              <a:rPr lang="de-DE" baseline="0" dirty="0" smtClean="0"/>
              <a:t> </a:t>
            </a:r>
            <a:r>
              <a:rPr lang="de-DE" baseline="0" dirty="0" err="1" smtClean="0"/>
              <a:t>typically</a:t>
            </a:r>
            <a:r>
              <a:rPr lang="de-DE" baseline="0" dirty="0" smtClean="0"/>
              <a:t> </a:t>
            </a:r>
            <a:r>
              <a:rPr lang="de-DE" baseline="0" dirty="0" err="1" smtClean="0"/>
              <a:t>only</a:t>
            </a:r>
            <a:r>
              <a:rPr lang="de-DE" baseline="0" dirty="0" smtClean="0"/>
              <a:t> </a:t>
            </a:r>
            <a:r>
              <a:rPr lang="de-DE" baseline="0" dirty="0" err="1" smtClean="0"/>
              <a:t>contains</a:t>
            </a:r>
            <a:r>
              <a:rPr lang="de-DE" baseline="0" dirty="0" smtClean="0"/>
              <a:t> a </a:t>
            </a:r>
            <a:r>
              <a:rPr lang="de-DE" baseline="0" dirty="0" err="1" smtClean="0"/>
              <a:t>subset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feature</a:t>
            </a:r>
            <a:r>
              <a:rPr lang="de-DE" baseline="0" dirty="0" smtClean="0"/>
              <a:t> </a:t>
            </a:r>
            <a:r>
              <a:rPr lang="de-DE" baseline="0" dirty="0" err="1" smtClean="0"/>
              <a:t>lines</a:t>
            </a:r>
            <a:r>
              <a:rPr lang="de-DE" baseline="0" dirty="0" smtClean="0"/>
              <a:t> </a:t>
            </a:r>
            <a:r>
              <a:rPr lang="de-DE" baseline="0" dirty="0" err="1" smtClean="0"/>
              <a:t>available</a:t>
            </a:r>
            <a:r>
              <a:rPr lang="de-DE" baseline="0" dirty="0" smtClean="0"/>
              <a:t> in </a:t>
            </a:r>
            <a:r>
              <a:rPr lang="de-DE" baseline="0" dirty="0" err="1" smtClean="0"/>
              <a:t>the</a:t>
            </a:r>
            <a:r>
              <a:rPr lang="de-DE" baseline="0" dirty="0" smtClean="0"/>
              <a:t> computer-</a:t>
            </a:r>
            <a:r>
              <a:rPr lang="de-DE" baseline="0" dirty="0" err="1" smtClean="0"/>
              <a:t>generated</a:t>
            </a:r>
            <a:r>
              <a:rPr lang="de-DE" baseline="0" dirty="0" smtClean="0"/>
              <a:t> </a:t>
            </a:r>
            <a:r>
              <a:rPr lang="de-DE" baseline="0" dirty="0" err="1" smtClean="0"/>
              <a:t>linedrawing</a:t>
            </a:r>
            <a:r>
              <a:rPr lang="de-DE" baseline="0" dirty="0" smtClean="0"/>
              <a:t>.</a:t>
            </a:r>
          </a:p>
          <a:p>
            <a:pPr marL="171450" indent="-171450">
              <a:buFontTx/>
              <a:buChar char="•"/>
            </a:pPr>
            <a:r>
              <a:rPr lang="de-DE" baseline="0" dirty="0" err="1" smtClean="0"/>
              <a:t>Finally</a:t>
            </a:r>
            <a:r>
              <a:rPr lang="de-DE" baseline="0" dirty="0" smtClean="0"/>
              <a:t>, </a:t>
            </a:r>
            <a:r>
              <a:rPr lang="de-DE" baseline="0" dirty="0" err="1" smtClean="0"/>
              <a:t>the</a:t>
            </a:r>
            <a:r>
              <a:rPr lang="de-DE" baseline="0" dirty="0" smtClean="0"/>
              <a:t> </a:t>
            </a:r>
            <a:r>
              <a:rPr lang="de-DE" baseline="0" dirty="0" err="1" smtClean="0"/>
              <a:t>matching</a:t>
            </a:r>
            <a:r>
              <a:rPr lang="de-DE" baseline="0" dirty="0" smtClean="0"/>
              <a:t> </a:t>
            </a:r>
            <a:r>
              <a:rPr lang="de-DE" baseline="0" dirty="0" err="1" smtClean="0"/>
              <a:t>should</a:t>
            </a:r>
            <a:r>
              <a:rPr lang="de-DE" baseline="0" dirty="0" smtClean="0"/>
              <a:t> </a:t>
            </a:r>
            <a:r>
              <a:rPr lang="de-DE" baseline="0" dirty="0" err="1" smtClean="0"/>
              <a:t>be</a:t>
            </a:r>
            <a:r>
              <a:rPr lang="de-DE" baseline="0" dirty="0" smtClean="0"/>
              <a:t> </a:t>
            </a:r>
            <a:r>
              <a:rPr lang="de-DE" baseline="0" dirty="0" err="1" smtClean="0"/>
              <a:t>very</a:t>
            </a:r>
            <a:r>
              <a:rPr lang="de-DE" baseline="0" dirty="0" smtClean="0"/>
              <a:t> </a:t>
            </a:r>
            <a:r>
              <a:rPr lang="de-DE" baseline="0" dirty="0" err="1" smtClean="0"/>
              <a:t>efficient</a:t>
            </a:r>
            <a:r>
              <a:rPr lang="de-DE" baseline="0" dirty="0" smtClean="0"/>
              <a:t> </a:t>
            </a:r>
            <a:r>
              <a:rPr lang="de-DE" baseline="0" dirty="0" err="1" smtClean="0"/>
              <a:t>as</a:t>
            </a:r>
            <a:r>
              <a:rPr lang="de-DE" baseline="0" dirty="0" smtClean="0"/>
              <a:t> </a:t>
            </a:r>
            <a:r>
              <a:rPr lang="de-DE" baseline="0" dirty="0" err="1" smtClean="0"/>
              <a:t>we</a:t>
            </a:r>
            <a:r>
              <a:rPr lang="de-DE" baseline="0" dirty="0" smtClean="0"/>
              <a:t> </a:t>
            </a:r>
            <a:r>
              <a:rPr lang="de-DE" baseline="0" dirty="0" err="1" smtClean="0"/>
              <a:t>potentially</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run</a:t>
            </a:r>
            <a:r>
              <a:rPr lang="de-DE" baseline="0" dirty="0" smtClean="0"/>
              <a:t> </a:t>
            </a:r>
            <a:r>
              <a:rPr lang="de-DE" baseline="0" dirty="0" err="1" smtClean="0"/>
              <a:t>it</a:t>
            </a:r>
            <a:r>
              <a:rPr lang="de-DE" baseline="0" dirty="0" smtClean="0"/>
              <a:t> on a large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models</a:t>
            </a:r>
            <a:r>
              <a:rPr lang="de-DE" baseline="0" dirty="0" smtClean="0"/>
              <a:t>.</a:t>
            </a:r>
          </a:p>
          <a:p>
            <a:pPr marL="171450" indent="-171450">
              <a:buFontTx/>
              <a:buChar char="•"/>
            </a:pPr>
            <a:endParaRPr lang="de-DE" baseline="0" dirty="0" smtClean="0"/>
          </a:p>
          <a:p>
            <a:pPr marL="0" indent="0">
              <a:buFontTx/>
              <a:buNone/>
            </a:pPr>
            <a:r>
              <a:rPr lang="de-DE" baseline="0" dirty="0" smtClean="0"/>
              <a:t>As a </a:t>
            </a:r>
            <a:r>
              <a:rPr lang="de-DE" baseline="0" dirty="0" err="1" smtClean="0"/>
              <a:t>consequence</a:t>
            </a:r>
            <a:r>
              <a:rPr lang="de-DE" baseline="0" dirty="0" smtClean="0"/>
              <a:t>, </a:t>
            </a:r>
            <a:r>
              <a:rPr lang="de-DE" baseline="0" dirty="0" err="1" smtClean="0"/>
              <a:t>we</a:t>
            </a:r>
            <a:r>
              <a:rPr lang="de-DE" baseline="0" dirty="0" smtClean="0"/>
              <a:t> </a:t>
            </a:r>
            <a:r>
              <a:rPr lang="de-DE" baseline="0" dirty="0" err="1" smtClean="0"/>
              <a:t>encode</a:t>
            </a:r>
            <a:r>
              <a:rPr lang="de-DE" baseline="0" dirty="0" smtClean="0"/>
              <a:t> </a:t>
            </a:r>
            <a:r>
              <a:rPr lang="de-DE" baseline="0" dirty="0" err="1" smtClean="0"/>
              <a:t>our</a:t>
            </a:r>
            <a:r>
              <a:rPr lang="de-DE" baseline="0" dirty="0" smtClean="0"/>
              <a:t> </a:t>
            </a:r>
            <a:r>
              <a:rPr lang="de-DE" baseline="0" dirty="0" err="1" smtClean="0"/>
              <a:t>sketches</a:t>
            </a:r>
            <a:r>
              <a:rPr lang="de-DE" baseline="0" dirty="0" smtClean="0"/>
              <a:t> </a:t>
            </a:r>
            <a:r>
              <a:rPr lang="de-DE" baseline="0" dirty="0" err="1" smtClean="0"/>
              <a:t>first</a:t>
            </a:r>
            <a:r>
              <a:rPr lang="de-DE" baseline="0" dirty="0" smtClean="0"/>
              <a:t>, </a:t>
            </a:r>
            <a:r>
              <a:rPr lang="de-DE" baseline="0" dirty="0" err="1" smtClean="0"/>
              <a:t>using</a:t>
            </a:r>
            <a:r>
              <a:rPr lang="de-DE" baseline="0" dirty="0" smtClean="0"/>
              <a:t> a </a:t>
            </a:r>
            <a:r>
              <a:rPr lang="de-DE" baseline="0" dirty="0" err="1" smtClean="0"/>
              <a:t>feature</a:t>
            </a:r>
            <a:r>
              <a:rPr lang="de-DE" baseline="0" dirty="0" smtClean="0"/>
              <a:t> </a:t>
            </a:r>
            <a:r>
              <a:rPr lang="de-DE" baseline="0" dirty="0" err="1" smtClean="0"/>
              <a:t>transfrom</a:t>
            </a:r>
            <a:r>
              <a:rPr lang="de-DE" baseline="0" dirty="0" smtClean="0"/>
              <a:t> </a:t>
            </a:r>
            <a:r>
              <a:rPr lang="de-DE" baseline="0" dirty="0" err="1" smtClean="0"/>
              <a:t>that</a:t>
            </a:r>
            <a:r>
              <a:rPr lang="de-DE" baseline="0" dirty="0" smtClean="0"/>
              <a:t> </a:t>
            </a:r>
            <a:r>
              <a:rPr lang="de-DE" baseline="0" dirty="0" err="1" smtClean="0"/>
              <a:t>ideally</a:t>
            </a:r>
            <a:r>
              <a:rPr lang="de-DE" baseline="0" dirty="0" smtClean="0"/>
              <a:t> </a:t>
            </a:r>
            <a:r>
              <a:rPr lang="de-DE" baseline="0" dirty="0" err="1" smtClean="0"/>
              <a:t>has</a:t>
            </a:r>
            <a:r>
              <a:rPr lang="de-DE" baseline="0" dirty="0" smtClean="0"/>
              <a:t> all </a:t>
            </a:r>
            <a:r>
              <a:rPr lang="de-DE" baseline="0" dirty="0" err="1" smtClean="0"/>
              <a:t>those</a:t>
            </a:r>
            <a:r>
              <a:rPr lang="de-DE" baseline="0" dirty="0" smtClean="0"/>
              <a:t> </a:t>
            </a:r>
            <a:r>
              <a:rPr lang="de-DE" baseline="0" dirty="0" err="1" smtClean="0"/>
              <a:t>properties</a:t>
            </a:r>
            <a:r>
              <a:rPr lang="de-DE" baseline="0" dirty="0" smtClean="0"/>
              <a:t>.</a:t>
            </a:r>
          </a:p>
          <a:p>
            <a:pPr marL="0" indent="0">
              <a:buFontTx/>
              <a:buNone/>
            </a:pPr>
            <a:endParaRPr lang="de-DE" baseline="0" dirty="0" smtClean="0"/>
          </a:p>
          <a:p>
            <a:pPr marL="0" indent="0">
              <a:buFontTx/>
              <a:buNone/>
            </a:pPr>
            <a:r>
              <a:rPr lang="de-DE" baseline="0" dirty="0" smtClean="0"/>
              <a:t>(CLICK -&gt; </a:t>
            </a:r>
            <a:r>
              <a:rPr lang="de-DE" baseline="0" dirty="0" err="1" smtClean="0"/>
              <a:t>next</a:t>
            </a:r>
            <a:r>
              <a:rPr lang="de-DE" baseline="0" dirty="0" smtClean="0"/>
              <a:t> </a:t>
            </a:r>
            <a:r>
              <a:rPr lang="de-DE" baseline="0" dirty="0" err="1" smtClean="0"/>
              <a:t>slide</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221101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On</a:t>
            </a:r>
            <a:r>
              <a:rPr lang="de-DE" baseline="0" dirty="0" smtClean="0"/>
              <a:t> </a:t>
            </a:r>
            <a:r>
              <a:rPr lang="de-DE" baseline="0" dirty="0" err="1" smtClean="0"/>
              <a:t>this</a:t>
            </a:r>
            <a:r>
              <a:rPr lang="de-DE" baseline="0" dirty="0" smtClean="0"/>
              <a:t> </a:t>
            </a:r>
            <a:r>
              <a:rPr lang="de-DE" baseline="0" dirty="0" err="1" smtClean="0"/>
              <a:t>slide</a:t>
            </a:r>
            <a:r>
              <a:rPr lang="de-DE" baseline="0" dirty="0" smtClean="0"/>
              <a:t>, I will </a:t>
            </a:r>
            <a:r>
              <a:rPr lang="de-DE" baseline="0" dirty="0" err="1" smtClean="0"/>
              <a:t>show</a:t>
            </a:r>
            <a:r>
              <a:rPr lang="de-DE" baseline="0" dirty="0" smtClean="0"/>
              <a:t> </a:t>
            </a:r>
            <a:r>
              <a:rPr lang="de-DE" baseline="0" dirty="0" err="1" smtClean="0"/>
              <a:t>you</a:t>
            </a:r>
            <a:r>
              <a:rPr lang="de-DE" baseline="0" dirty="0" smtClean="0"/>
              <a:t> </a:t>
            </a:r>
            <a:r>
              <a:rPr lang="de-DE" baseline="0" dirty="0" err="1" smtClean="0"/>
              <a:t>our</a:t>
            </a:r>
            <a:r>
              <a:rPr lang="de-DE" baseline="0" dirty="0" smtClean="0"/>
              <a:t> </a:t>
            </a:r>
            <a:r>
              <a:rPr lang="de-DE" baseline="0" dirty="0" err="1" smtClean="0"/>
              <a:t>local</a:t>
            </a:r>
            <a:r>
              <a:rPr lang="de-DE" baseline="0" dirty="0" smtClean="0"/>
              <a:t> </a:t>
            </a:r>
            <a:r>
              <a:rPr lang="de-DE" baseline="0" dirty="0" err="1" smtClean="0"/>
              <a:t>feature</a:t>
            </a:r>
            <a:r>
              <a:rPr lang="de-DE" baseline="0" dirty="0" smtClean="0"/>
              <a:t> </a:t>
            </a:r>
            <a:r>
              <a:rPr lang="de-DE" baseline="0" dirty="0" err="1" smtClean="0"/>
              <a:t>definition</a:t>
            </a:r>
            <a:r>
              <a:rPr lang="de-DE" baseline="0" dirty="0" smtClean="0"/>
              <a:t>. </a:t>
            </a:r>
            <a:r>
              <a:rPr lang="de-DE" baseline="0" dirty="0" err="1" smtClean="0"/>
              <a:t>Given</a:t>
            </a:r>
            <a:r>
              <a:rPr lang="de-DE" baseline="0" dirty="0" smtClean="0"/>
              <a:t> a </a:t>
            </a:r>
            <a:r>
              <a:rPr lang="de-DE" baseline="0" dirty="0" err="1" smtClean="0"/>
              <a:t>sketch</a:t>
            </a:r>
            <a:r>
              <a:rPr lang="de-DE" baseline="0" dirty="0" smtClean="0"/>
              <a:t>, </a:t>
            </a:r>
            <a:r>
              <a:rPr lang="de-DE" baseline="0" dirty="0" err="1" smtClean="0"/>
              <a:t>we</a:t>
            </a:r>
            <a:r>
              <a:rPr lang="de-DE" baseline="0" dirty="0" smtClean="0"/>
              <a:t> </a:t>
            </a:r>
            <a:r>
              <a:rPr lang="de-DE" baseline="0" dirty="0" err="1" smtClean="0"/>
              <a:t>convolve</a:t>
            </a:r>
            <a:r>
              <a:rPr lang="de-DE" baseline="0" dirty="0" smtClean="0"/>
              <a:t> </a:t>
            </a:r>
            <a:r>
              <a:rPr lang="de-DE" baseline="0" dirty="0" err="1" smtClean="0"/>
              <a:t>this</a:t>
            </a:r>
            <a:r>
              <a:rPr lang="de-DE" baseline="0" dirty="0" smtClean="0"/>
              <a:t> </a:t>
            </a:r>
            <a:r>
              <a:rPr lang="de-DE" baseline="0" dirty="0" err="1" smtClean="0"/>
              <a:t>with</a:t>
            </a:r>
            <a:r>
              <a:rPr lang="de-DE" baseline="0" dirty="0" smtClean="0"/>
              <a:t> a Gabor </a:t>
            </a:r>
            <a:r>
              <a:rPr lang="de-DE" baseline="0" dirty="0" err="1" smtClean="0"/>
              <a:t>filter</a:t>
            </a:r>
            <a:r>
              <a:rPr lang="de-DE" baseline="0" dirty="0" smtClean="0"/>
              <a:t> </a:t>
            </a:r>
            <a:r>
              <a:rPr lang="de-DE" baseline="0" dirty="0" err="1" smtClean="0"/>
              <a:t>having</a:t>
            </a:r>
            <a:r>
              <a:rPr lang="de-DE" baseline="0" dirty="0" smtClean="0"/>
              <a:t> a </a:t>
            </a:r>
            <a:r>
              <a:rPr lang="de-DE" baseline="0" dirty="0" err="1" smtClean="0"/>
              <a:t>certain</a:t>
            </a:r>
            <a:r>
              <a:rPr lang="de-DE" baseline="0" dirty="0" smtClean="0"/>
              <a:t> </a:t>
            </a:r>
            <a:r>
              <a:rPr lang="de-DE" baseline="0" dirty="0" err="1" smtClean="0"/>
              <a:t>orientation</a:t>
            </a:r>
            <a:r>
              <a:rPr lang="de-DE" baseline="0" dirty="0" smtClean="0"/>
              <a:t> </a:t>
            </a:r>
            <a:r>
              <a:rPr lang="de-DE" baseline="0" dirty="0" err="1" smtClean="0"/>
              <a:t>and</a:t>
            </a:r>
            <a:r>
              <a:rPr lang="de-DE" baseline="0" dirty="0" smtClean="0"/>
              <a:t> </a:t>
            </a:r>
            <a:r>
              <a:rPr lang="de-DE" baseline="0" dirty="0" err="1" smtClean="0"/>
              <a:t>peak</a:t>
            </a:r>
            <a:r>
              <a:rPr lang="de-DE" baseline="0" dirty="0" smtClean="0"/>
              <a:t> </a:t>
            </a:r>
            <a:r>
              <a:rPr lang="de-DE" baseline="0" dirty="0" err="1" smtClean="0"/>
              <a:t>frequency</a:t>
            </a:r>
            <a:r>
              <a:rPr lang="de-DE" baseline="0" dirty="0" smtClean="0"/>
              <a:t> </a:t>
            </a:r>
            <a:r>
              <a:rPr lang="de-DE" baseline="0" dirty="0" err="1" smtClean="0"/>
              <a:t>response</a:t>
            </a:r>
            <a:r>
              <a:rPr lang="de-DE" baseline="0" dirty="0" smtClean="0"/>
              <a:t> (CLICK). I will </a:t>
            </a:r>
            <a:r>
              <a:rPr lang="de-DE" baseline="0" dirty="0" err="1" smtClean="0"/>
              <a:t>give</a:t>
            </a:r>
            <a:r>
              <a:rPr lang="de-DE" baseline="0" dirty="0" smtClean="0"/>
              <a:t> </a:t>
            </a:r>
            <a:r>
              <a:rPr lang="de-DE" baseline="0" dirty="0" err="1" smtClean="0"/>
              <a:t>you</a:t>
            </a:r>
            <a:r>
              <a:rPr lang="de-DE" baseline="0" dirty="0" smtClean="0"/>
              <a:t> a </a:t>
            </a:r>
            <a:r>
              <a:rPr lang="de-DE" baseline="0" dirty="0" err="1" smtClean="0"/>
              <a:t>bit</a:t>
            </a:r>
            <a:r>
              <a:rPr lang="de-DE" baseline="0" dirty="0" smtClean="0"/>
              <a:t> </a:t>
            </a:r>
            <a:r>
              <a:rPr lang="de-DE" baseline="0" dirty="0" err="1" smtClean="0"/>
              <a:t>more</a:t>
            </a:r>
            <a:r>
              <a:rPr lang="de-DE" baseline="0" dirty="0" smtClean="0"/>
              <a:t> </a:t>
            </a:r>
            <a:r>
              <a:rPr lang="de-DE" baseline="0" dirty="0" err="1" smtClean="0"/>
              <a:t>detail</a:t>
            </a:r>
            <a:r>
              <a:rPr lang="de-DE" baseline="0" dirty="0" smtClean="0"/>
              <a:t> </a:t>
            </a:r>
            <a:r>
              <a:rPr lang="de-DE" baseline="0" dirty="0" err="1" smtClean="0"/>
              <a:t>about</a:t>
            </a:r>
            <a:r>
              <a:rPr lang="de-DE" baseline="0" dirty="0" smtClean="0"/>
              <a:t> </a:t>
            </a:r>
            <a:r>
              <a:rPr lang="de-DE" baseline="0" dirty="0" err="1" smtClean="0"/>
              <a:t>this</a:t>
            </a:r>
            <a:r>
              <a:rPr lang="de-DE" baseline="0" dirty="0" smtClean="0"/>
              <a:t> </a:t>
            </a:r>
            <a:r>
              <a:rPr lang="de-DE" baseline="0" dirty="0" err="1" smtClean="0"/>
              <a:t>filter</a:t>
            </a:r>
            <a:r>
              <a:rPr lang="de-DE" baseline="0" dirty="0" smtClean="0"/>
              <a:t> in a </a:t>
            </a:r>
            <a:r>
              <a:rPr lang="de-DE" baseline="0" dirty="0" err="1" smtClean="0"/>
              <a:t>minute</a:t>
            </a:r>
            <a:r>
              <a:rPr lang="de-DE" baseline="0" dirty="0" smtClean="0"/>
              <a:t>. This </a:t>
            </a:r>
            <a:r>
              <a:rPr lang="de-DE" baseline="0" dirty="0" err="1" smtClean="0"/>
              <a:t>gives</a:t>
            </a:r>
            <a:r>
              <a:rPr lang="de-DE" baseline="0" dirty="0" smtClean="0"/>
              <a:t> </a:t>
            </a:r>
            <a:r>
              <a:rPr lang="de-DE" baseline="0" dirty="0" err="1" smtClean="0"/>
              <a:t>us</a:t>
            </a:r>
            <a:r>
              <a:rPr lang="de-DE" baseline="0" dirty="0" smtClean="0"/>
              <a:t> a </a:t>
            </a:r>
            <a:r>
              <a:rPr lang="de-DE" baseline="0" dirty="0" err="1" smtClean="0"/>
              <a:t>response</a:t>
            </a:r>
            <a:r>
              <a:rPr lang="de-DE" baseline="0" dirty="0" smtClean="0"/>
              <a:t> </a:t>
            </a:r>
            <a:r>
              <a:rPr lang="de-DE" baseline="0" dirty="0" err="1" smtClean="0"/>
              <a:t>image</a:t>
            </a:r>
            <a:r>
              <a:rPr lang="de-DE" baseline="0" dirty="0" smtClean="0"/>
              <a:t> (CLICK) </a:t>
            </a:r>
            <a:r>
              <a:rPr lang="de-DE" baseline="0" dirty="0" err="1" smtClean="0"/>
              <a:t>with</a:t>
            </a:r>
            <a:r>
              <a:rPr lang="de-DE" baseline="0" dirty="0" smtClean="0"/>
              <a:t> high </a:t>
            </a:r>
            <a:r>
              <a:rPr lang="de-DE" baseline="0" dirty="0" err="1" smtClean="0"/>
              <a:t>response</a:t>
            </a:r>
            <a:r>
              <a:rPr lang="de-DE" baseline="0" dirty="0" smtClean="0"/>
              <a:t> </a:t>
            </a:r>
            <a:r>
              <a:rPr lang="de-DE" baseline="0" dirty="0" err="1" smtClean="0"/>
              <a:t>values</a:t>
            </a:r>
            <a:r>
              <a:rPr lang="de-DE" baseline="0" dirty="0" smtClean="0"/>
              <a:t> </a:t>
            </a:r>
            <a:r>
              <a:rPr lang="de-DE" baseline="0" dirty="0" err="1" smtClean="0"/>
              <a:t>for</a:t>
            </a:r>
            <a:r>
              <a:rPr lang="de-DE" baseline="0" dirty="0" smtClean="0"/>
              <a:t> </a:t>
            </a:r>
            <a:r>
              <a:rPr lang="de-DE" baseline="0" dirty="0" err="1" smtClean="0"/>
              <a:t>those</a:t>
            </a:r>
            <a:r>
              <a:rPr lang="de-DE" baseline="0" dirty="0" smtClean="0"/>
              <a:t> </a:t>
            </a:r>
            <a:r>
              <a:rPr lang="de-DE" baseline="0" dirty="0" err="1" smtClean="0"/>
              <a:t>image</a:t>
            </a:r>
            <a:r>
              <a:rPr lang="de-DE" baseline="0" dirty="0" smtClean="0"/>
              <a:t> </a:t>
            </a:r>
            <a:r>
              <a:rPr lang="de-DE" baseline="0" dirty="0" err="1" smtClean="0"/>
              <a:t>elements</a:t>
            </a:r>
            <a:r>
              <a:rPr lang="de-DE" baseline="0" dirty="0" smtClean="0"/>
              <a:t> </a:t>
            </a:r>
            <a:r>
              <a:rPr lang="de-DE" baseline="0" dirty="0" err="1" smtClean="0"/>
              <a:t>that</a:t>
            </a:r>
            <a:r>
              <a:rPr lang="de-DE" baseline="0" dirty="0" smtClean="0"/>
              <a:t> </a:t>
            </a:r>
            <a:r>
              <a:rPr lang="de-DE" baseline="0" dirty="0" err="1" smtClean="0"/>
              <a:t>correspond</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selected</a:t>
            </a:r>
            <a:r>
              <a:rPr lang="de-DE" baseline="0" dirty="0" smtClean="0"/>
              <a:t> </a:t>
            </a:r>
            <a:r>
              <a:rPr lang="de-DE" baseline="0" dirty="0" err="1" smtClean="0"/>
              <a:t>orientation</a:t>
            </a:r>
            <a:r>
              <a:rPr lang="de-DE" baseline="0" dirty="0" smtClean="0"/>
              <a:t> </a:t>
            </a:r>
            <a:r>
              <a:rPr lang="de-DE" baseline="0" dirty="0" err="1" smtClean="0"/>
              <a:t>and</a:t>
            </a:r>
            <a:r>
              <a:rPr lang="de-DE" baseline="0" dirty="0" smtClean="0"/>
              <a:t> </a:t>
            </a:r>
            <a:r>
              <a:rPr lang="de-DE" baseline="0" dirty="0" err="1" smtClean="0"/>
              <a:t>frequency</a:t>
            </a:r>
            <a:r>
              <a:rPr lang="de-DE" baseline="0" dirty="0" smtClean="0"/>
              <a:t>. </a:t>
            </a:r>
            <a:r>
              <a:rPr lang="de-DE" baseline="0" dirty="0" err="1" smtClean="0"/>
              <a:t>Of</a:t>
            </a:r>
            <a:r>
              <a:rPr lang="de-DE" baseline="0" dirty="0" smtClean="0"/>
              <a:t> </a:t>
            </a:r>
            <a:r>
              <a:rPr lang="de-DE" baseline="0" dirty="0" err="1" smtClean="0"/>
              <a:t>course</a:t>
            </a:r>
            <a:r>
              <a:rPr lang="de-DE" baseline="0" dirty="0" smtClean="0"/>
              <a:t>, </a:t>
            </a:r>
            <a:r>
              <a:rPr lang="de-DE" baseline="0" dirty="0" err="1" smtClean="0"/>
              <a:t>there</a:t>
            </a:r>
            <a:r>
              <a:rPr lang="de-DE" baseline="0" dirty="0" smtClean="0"/>
              <a:t> </a:t>
            </a:r>
            <a:r>
              <a:rPr lang="de-DE" baseline="0" dirty="0" err="1" smtClean="0"/>
              <a:t>are</a:t>
            </a:r>
            <a:r>
              <a:rPr lang="de-DE" baseline="0" dirty="0" smtClean="0"/>
              <a:t> </a:t>
            </a:r>
            <a:r>
              <a:rPr lang="de-DE" baseline="0" dirty="0" err="1" smtClean="0"/>
              <a:t>lines</a:t>
            </a:r>
            <a:r>
              <a:rPr lang="de-DE" baseline="0" dirty="0" smtClean="0"/>
              <a:t> </a:t>
            </a:r>
            <a:r>
              <a:rPr lang="de-DE" baseline="0" dirty="0" err="1" smtClean="0"/>
              <a:t>at</a:t>
            </a:r>
            <a:r>
              <a:rPr lang="de-DE" baseline="0" dirty="0" smtClean="0"/>
              <a:t> </a:t>
            </a:r>
            <a:r>
              <a:rPr lang="de-DE" baseline="0" dirty="0" err="1" smtClean="0"/>
              <a:t>many</a:t>
            </a:r>
            <a:r>
              <a:rPr lang="de-DE" baseline="0" dirty="0" smtClean="0"/>
              <a:t> different </a:t>
            </a:r>
            <a:r>
              <a:rPr lang="de-DE" baseline="0" dirty="0" err="1" smtClean="0"/>
              <a:t>orientations</a:t>
            </a:r>
            <a:r>
              <a:rPr lang="de-DE" baseline="0" dirty="0" smtClean="0"/>
              <a:t> in a </a:t>
            </a:r>
            <a:r>
              <a:rPr lang="de-DE" baseline="0" dirty="0" err="1" smtClean="0"/>
              <a:t>sketch</a:t>
            </a:r>
            <a:r>
              <a:rPr lang="de-DE" baseline="0" dirty="0" smtClean="0"/>
              <a:t> </a:t>
            </a:r>
            <a:r>
              <a:rPr lang="de-DE" baseline="0" dirty="0" err="1" smtClean="0"/>
              <a:t>and</a:t>
            </a:r>
            <a:r>
              <a:rPr lang="de-DE" baseline="0" dirty="0" smtClean="0"/>
              <a:t> </a:t>
            </a:r>
            <a:r>
              <a:rPr lang="de-DE" baseline="0" dirty="0" err="1" smtClean="0"/>
              <a:t>we</a:t>
            </a:r>
            <a:r>
              <a:rPr lang="de-DE" baseline="0" dirty="0" smtClean="0"/>
              <a:t> </a:t>
            </a:r>
            <a:r>
              <a:rPr lang="de-DE" baseline="0" dirty="0" err="1" smtClean="0"/>
              <a:t>thus</a:t>
            </a:r>
            <a:r>
              <a:rPr lang="de-DE" baseline="0" dirty="0" smtClean="0"/>
              <a:t> </a:t>
            </a:r>
            <a:r>
              <a:rPr lang="de-DE" baseline="0" dirty="0" err="1" smtClean="0"/>
              <a:t>additionally</a:t>
            </a:r>
            <a:r>
              <a:rPr lang="de-DE" baseline="0" dirty="0" smtClean="0"/>
              <a:t> </a:t>
            </a:r>
            <a:r>
              <a:rPr lang="de-DE" baseline="0" dirty="0" err="1" smtClean="0"/>
              <a:t>convolve</a:t>
            </a:r>
            <a:r>
              <a:rPr lang="de-DE" baseline="0" dirty="0" smtClean="0"/>
              <a:t> </a:t>
            </a:r>
            <a:r>
              <a:rPr lang="de-DE" baseline="0" dirty="0" err="1" smtClean="0"/>
              <a:t>the</a:t>
            </a:r>
            <a:r>
              <a:rPr lang="de-DE" baseline="0" dirty="0" smtClean="0"/>
              <a:t> </a:t>
            </a:r>
            <a:r>
              <a:rPr lang="de-DE" baseline="0" dirty="0" err="1" smtClean="0"/>
              <a:t>sketch</a:t>
            </a:r>
            <a:r>
              <a:rPr lang="de-DE" baseline="0" dirty="0" smtClean="0"/>
              <a:t> </a:t>
            </a:r>
            <a:r>
              <a:rPr lang="de-DE" baseline="0" dirty="0" err="1" smtClean="0"/>
              <a:t>with</a:t>
            </a:r>
            <a:r>
              <a:rPr lang="de-DE" baseline="0" dirty="0" smtClean="0"/>
              <a:t> Gabor </a:t>
            </a:r>
            <a:r>
              <a:rPr lang="de-DE" baseline="0" dirty="0" err="1" smtClean="0"/>
              <a:t>filters</a:t>
            </a:r>
            <a:r>
              <a:rPr lang="de-DE" baseline="0" dirty="0" smtClean="0"/>
              <a:t> </a:t>
            </a:r>
            <a:r>
              <a:rPr lang="de-DE" baseline="0" dirty="0" err="1" smtClean="0"/>
              <a:t>having</a:t>
            </a:r>
            <a:r>
              <a:rPr lang="de-DE" baseline="0" dirty="0" smtClean="0"/>
              <a:t> different </a:t>
            </a:r>
            <a:r>
              <a:rPr lang="de-DE" baseline="0" dirty="0" err="1" smtClean="0"/>
              <a:t>orientations</a:t>
            </a:r>
            <a:r>
              <a:rPr lang="de-DE" baseline="0" dirty="0" smtClean="0"/>
              <a:t> (CLICK). Overall </a:t>
            </a:r>
            <a:r>
              <a:rPr lang="de-DE" baseline="0" dirty="0" err="1" smtClean="0"/>
              <a:t>we</a:t>
            </a:r>
            <a:r>
              <a:rPr lang="de-DE" baseline="0" dirty="0" smtClean="0"/>
              <a:t> </a:t>
            </a:r>
            <a:r>
              <a:rPr lang="de-DE" baseline="0" dirty="0" err="1" smtClean="0"/>
              <a:t>typically</a:t>
            </a:r>
            <a:r>
              <a:rPr lang="de-DE" baseline="0" dirty="0" smtClean="0"/>
              <a:t> </a:t>
            </a:r>
            <a:r>
              <a:rPr lang="de-DE" baseline="0" dirty="0" err="1" smtClean="0"/>
              <a:t>use</a:t>
            </a:r>
            <a:r>
              <a:rPr lang="de-DE" baseline="0" dirty="0" smtClean="0"/>
              <a:t> in </a:t>
            </a:r>
            <a:r>
              <a:rPr lang="de-DE" baseline="0" dirty="0" err="1" smtClean="0"/>
              <a:t>the</a:t>
            </a:r>
            <a:r>
              <a:rPr lang="de-DE" baseline="0" dirty="0" smtClean="0"/>
              <a:t> </a:t>
            </a:r>
            <a:r>
              <a:rPr lang="de-DE" baseline="0" dirty="0" err="1" smtClean="0"/>
              <a:t>order</a:t>
            </a:r>
            <a:r>
              <a:rPr lang="de-DE" baseline="0" dirty="0" smtClean="0"/>
              <a:t> </a:t>
            </a:r>
            <a:r>
              <a:rPr lang="de-DE" baseline="0" dirty="0" err="1" smtClean="0"/>
              <a:t>of</a:t>
            </a:r>
            <a:r>
              <a:rPr lang="de-DE" baseline="0" dirty="0" smtClean="0"/>
              <a:t> 4-8 </a:t>
            </a:r>
            <a:r>
              <a:rPr lang="de-DE" baseline="0" dirty="0" err="1" smtClean="0"/>
              <a:t>orientations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79795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7EB4-89B2-7441-977B-1C55B6BFD016}" type="slidenum">
              <a:rPr lang="de-DE" smtClean="0"/>
              <a:t>16</a:t>
            </a:fld>
            <a:endParaRPr lang="de-DE"/>
          </a:p>
        </p:txBody>
      </p:sp>
    </p:spTree>
    <p:extLst>
      <p:ext uri="{BB962C8B-B14F-4D97-AF65-F5344CB8AC3E}">
        <p14:creationId xmlns:p14="http://schemas.microsoft.com/office/powerpoint/2010/main" val="157167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 </a:t>
            </a:r>
            <a:r>
              <a:rPr lang="de-DE" dirty="0" err="1" smtClean="0"/>
              <a:t>given</a:t>
            </a:r>
            <a:r>
              <a:rPr lang="de-DE" dirty="0" smtClean="0"/>
              <a:t> </a:t>
            </a:r>
            <a:r>
              <a:rPr lang="de-DE" dirty="0" err="1" smtClean="0"/>
              <a:t>this</a:t>
            </a:r>
            <a:r>
              <a:rPr lang="de-DE" dirty="0" smtClean="0"/>
              <a:t> </a:t>
            </a:r>
            <a:r>
              <a:rPr lang="de-DE" dirty="0" err="1" smtClean="0"/>
              <a:t>sketch</a:t>
            </a:r>
            <a:r>
              <a:rPr lang="de-DE" dirty="0" smtClean="0"/>
              <a:t>, I </a:t>
            </a:r>
            <a:r>
              <a:rPr lang="de-DE" dirty="0" err="1" smtClean="0"/>
              <a:t>have</a:t>
            </a:r>
            <a:r>
              <a:rPr lang="de-DE" dirty="0" smtClean="0"/>
              <a:t> </a:t>
            </a:r>
            <a:r>
              <a:rPr lang="de-DE" dirty="0" err="1" smtClean="0"/>
              <a:t>shown</a:t>
            </a:r>
            <a:r>
              <a:rPr lang="de-DE" baseline="0" dirty="0" smtClean="0"/>
              <a:t> </a:t>
            </a:r>
            <a:r>
              <a:rPr lang="de-DE" baseline="0" dirty="0" err="1" smtClean="0"/>
              <a:t>you</a:t>
            </a:r>
            <a:r>
              <a:rPr lang="de-DE" baseline="0" dirty="0" smtClean="0"/>
              <a:t> on </a:t>
            </a:r>
            <a:r>
              <a:rPr lang="de-DE" baseline="0" dirty="0" err="1" smtClean="0"/>
              <a:t>the</a:t>
            </a:r>
            <a:r>
              <a:rPr lang="de-DE" baseline="0" dirty="0" smtClean="0"/>
              <a:t> </a:t>
            </a:r>
            <a:r>
              <a:rPr lang="de-DE" baseline="0" dirty="0" err="1" smtClean="0"/>
              <a:t>previous</a:t>
            </a:r>
            <a:r>
              <a:rPr lang="de-DE" baseline="0" dirty="0" smtClean="0"/>
              <a:t> </a:t>
            </a:r>
            <a:r>
              <a:rPr lang="de-DE" baseline="0" dirty="0" err="1" smtClean="0"/>
              <a:t>slides</a:t>
            </a:r>
            <a:r>
              <a:rPr lang="de-DE" baseline="0" dirty="0" smtClean="0"/>
              <a:t> </a:t>
            </a:r>
            <a:r>
              <a:rPr lang="de-DE" baseline="0" dirty="0" err="1" smtClean="0"/>
              <a:t>how</a:t>
            </a:r>
            <a:r>
              <a:rPr lang="de-DE" baseline="0" dirty="0" smtClean="0"/>
              <a:t> </a:t>
            </a:r>
            <a:r>
              <a:rPr lang="de-DE" baseline="0" dirty="0" err="1" smtClean="0"/>
              <a:t>to</a:t>
            </a:r>
            <a:r>
              <a:rPr lang="de-DE" baseline="0" dirty="0" smtClean="0"/>
              <a:t> </a:t>
            </a:r>
            <a:r>
              <a:rPr lang="de-DE" baseline="0" dirty="0" err="1" smtClean="0"/>
              <a:t>extract</a:t>
            </a:r>
            <a:r>
              <a:rPr lang="de-DE" baseline="0" dirty="0" smtClean="0"/>
              <a:t> a </a:t>
            </a:r>
            <a:r>
              <a:rPr lang="de-DE" baseline="0" dirty="0" err="1" smtClean="0"/>
              <a:t>set</a:t>
            </a:r>
            <a:r>
              <a:rPr lang="de-DE" baseline="0" dirty="0" smtClean="0"/>
              <a:t> </a:t>
            </a:r>
            <a:r>
              <a:rPr lang="de-DE" baseline="0" dirty="0" err="1" smtClean="0"/>
              <a:t>of</a:t>
            </a:r>
            <a:r>
              <a:rPr lang="de-DE" baseline="0" dirty="0" smtClean="0"/>
              <a:t> </a:t>
            </a:r>
            <a:r>
              <a:rPr lang="de-DE" baseline="0" dirty="0" err="1" smtClean="0"/>
              <a:t>local</a:t>
            </a:r>
            <a:r>
              <a:rPr lang="de-DE" baseline="0" dirty="0" smtClean="0"/>
              <a:t> </a:t>
            </a:r>
            <a:r>
              <a:rPr lang="de-DE" baseline="0" dirty="0" err="1" smtClean="0"/>
              <a:t>feature</a:t>
            </a:r>
            <a:r>
              <a:rPr lang="de-DE" baseline="0" dirty="0" smtClean="0"/>
              <a:t> (CLICK). This </a:t>
            </a:r>
            <a:r>
              <a:rPr lang="de-DE" baseline="0" dirty="0" err="1" smtClean="0"/>
              <a:t>representation</a:t>
            </a:r>
            <a:r>
              <a:rPr lang="de-DE" baseline="0" dirty="0" smtClean="0"/>
              <a:t> </a:t>
            </a:r>
            <a:r>
              <a:rPr lang="de-DE" baseline="0" dirty="0" err="1" smtClean="0"/>
              <a:t>is</a:t>
            </a:r>
            <a:r>
              <a:rPr lang="de-DE" baseline="0" dirty="0" smtClean="0"/>
              <a:t> still </a:t>
            </a:r>
            <a:r>
              <a:rPr lang="de-DE" baseline="0" dirty="0" err="1" smtClean="0"/>
              <a:t>very</a:t>
            </a:r>
            <a:r>
              <a:rPr lang="de-DE" baseline="0" dirty="0" smtClean="0"/>
              <a:t> high dimensional </a:t>
            </a:r>
            <a:r>
              <a:rPr lang="de-DE" baseline="0" dirty="0" err="1" smtClean="0"/>
              <a:t>because</a:t>
            </a:r>
            <a:r>
              <a:rPr lang="de-DE" baseline="0" dirty="0" smtClean="0"/>
              <a:t> </a:t>
            </a:r>
            <a:r>
              <a:rPr lang="de-DE" baseline="0" dirty="0" err="1" smtClean="0"/>
              <a:t>we</a:t>
            </a:r>
            <a:r>
              <a:rPr lang="de-DE" baseline="0" dirty="0" smtClean="0"/>
              <a:t> </a:t>
            </a:r>
            <a:r>
              <a:rPr lang="de-DE" baseline="0" dirty="0" err="1" smtClean="0"/>
              <a:t>typically</a:t>
            </a:r>
            <a:r>
              <a:rPr lang="de-DE" baseline="0" dirty="0" smtClean="0"/>
              <a:t> </a:t>
            </a:r>
            <a:r>
              <a:rPr lang="de-DE" baseline="0" dirty="0" err="1" smtClean="0"/>
              <a:t>extract</a:t>
            </a:r>
            <a:r>
              <a:rPr lang="de-DE" baseline="0" dirty="0" smtClean="0"/>
              <a:t> 1000 </a:t>
            </a:r>
            <a:r>
              <a:rPr lang="de-DE" baseline="0" dirty="0" err="1" smtClean="0"/>
              <a:t>local</a:t>
            </a:r>
            <a:r>
              <a:rPr lang="de-DE" baseline="0" dirty="0" smtClean="0"/>
              <a:t> </a:t>
            </a:r>
            <a:r>
              <a:rPr lang="de-DE" baseline="0" dirty="0" err="1" smtClean="0"/>
              <a:t>features</a:t>
            </a:r>
            <a:r>
              <a:rPr lang="de-DE" baseline="0" dirty="0" smtClean="0"/>
              <a:t> </a:t>
            </a:r>
            <a:r>
              <a:rPr lang="de-DE" baseline="0" dirty="0" err="1" smtClean="0"/>
              <a:t>each</a:t>
            </a:r>
            <a:r>
              <a:rPr lang="de-DE" baseline="0" dirty="0" smtClean="0"/>
              <a:t> </a:t>
            </a:r>
            <a:r>
              <a:rPr lang="de-DE" baseline="0" dirty="0" err="1" smtClean="0"/>
              <a:t>of</a:t>
            </a:r>
            <a:r>
              <a:rPr lang="de-DE" baseline="0" dirty="0" smtClean="0"/>
              <a:t> </a:t>
            </a:r>
            <a:r>
              <a:rPr lang="de-DE" baseline="0" dirty="0" err="1" smtClean="0"/>
              <a:t>which</a:t>
            </a:r>
            <a:r>
              <a:rPr lang="de-DE" baseline="0" dirty="0" smtClean="0"/>
              <a:t> </a:t>
            </a:r>
            <a:r>
              <a:rPr lang="de-DE" baseline="0" dirty="0" err="1" smtClean="0"/>
              <a:t>is</a:t>
            </a:r>
            <a:r>
              <a:rPr lang="de-DE" baseline="0" dirty="0" smtClean="0"/>
              <a:t> 64-dimensional.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further</a:t>
            </a:r>
            <a:r>
              <a:rPr lang="de-DE" baseline="0" dirty="0" smtClean="0"/>
              <a:t> </a:t>
            </a:r>
            <a:r>
              <a:rPr lang="de-DE" baseline="0" dirty="0" err="1" smtClean="0"/>
              <a:t>reduce</a:t>
            </a:r>
            <a:r>
              <a:rPr lang="de-DE" baseline="0" dirty="0" smtClean="0"/>
              <a:t> </a:t>
            </a:r>
            <a:r>
              <a:rPr lang="de-DE" baseline="0" dirty="0" err="1" smtClean="0"/>
              <a:t>this</a:t>
            </a:r>
            <a:r>
              <a:rPr lang="de-DE" baseline="0" dirty="0" smtClean="0"/>
              <a:t> </a:t>
            </a:r>
            <a:r>
              <a:rPr lang="de-DE" baseline="0" dirty="0" err="1" smtClean="0"/>
              <a:t>into</a:t>
            </a:r>
            <a:r>
              <a:rPr lang="de-DE" baseline="0" dirty="0" smtClean="0"/>
              <a:t> a </a:t>
            </a:r>
            <a:r>
              <a:rPr lang="de-DE" baseline="0" dirty="0" err="1" smtClean="0"/>
              <a:t>single</a:t>
            </a:r>
            <a:r>
              <a:rPr lang="de-DE" baseline="0" dirty="0" smtClean="0"/>
              <a:t> </a:t>
            </a:r>
            <a:r>
              <a:rPr lang="de-DE" baseline="0" dirty="0" err="1" smtClean="0"/>
              <a:t>feature</a:t>
            </a:r>
            <a:r>
              <a:rPr lang="de-DE" baseline="0" dirty="0" smtClean="0"/>
              <a:t> </a:t>
            </a:r>
            <a:r>
              <a:rPr lang="de-DE" baseline="0" dirty="0" err="1" smtClean="0"/>
              <a:t>vector</a:t>
            </a:r>
            <a:r>
              <a:rPr lang="de-DE" baseline="0" dirty="0" smtClean="0"/>
              <a:t> </a:t>
            </a:r>
            <a:r>
              <a:rPr lang="de-DE" baseline="0" dirty="0" err="1" smtClean="0"/>
              <a:t>that</a:t>
            </a:r>
            <a:r>
              <a:rPr lang="de-DE" baseline="0" dirty="0" smtClean="0"/>
              <a:t> </a:t>
            </a:r>
            <a:r>
              <a:rPr lang="de-DE" baseline="0" dirty="0" err="1" smtClean="0"/>
              <a:t>describes</a:t>
            </a:r>
            <a:r>
              <a:rPr lang="de-DE" baseline="0" dirty="0" smtClean="0"/>
              <a:t> </a:t>
            </a:r>
            <a:r>
              <a:rPr lang="de-DE" baseline="0" dirty="0" err="1" smtClean="0"/>
              <a:t>the</a:t>
            </a:r>
            <a:r>
              <a:rPr lang="de-DE" baseline="0" dirty="0" smtClean="0"/>
              <a:t> </a:t>
            </a:r>
            <a:r>
              <a:rPr lang="de-DE" baseline="0" dirty="0" err="1" smtClean="0"/>
              <a:t>sketch</a:t>
            </a:r>
            <a:r>
              <a:rPr lang="de-DE" baseline="0" dirty="0" smtClean="0"/>
              <a:t>. </a:t>
            </a:r>
            <a:r>
              <a:rPr lang="de-DE" baseline="0" dirty="0" err="1" smtClean="0"/>
              <a:t>To</a:t>
            </a:r>
            <a:r>
              <a:rPr lang="de-DE" baseline="0" dirty="0" smtClean="0"/>
              <a:t> </a:t>
            </a:r>
            <a:r>
              <a:rPr lang="de-DE" baseline="0" dirty="0" err="1" smtClean="0"/>
              <a:t>give</a:t>
            </a:r>
            <a:r>
              <a:rPr lang="de-DE" baseline="0" dirty="0" smtClean="0"/>
              <a:t> </a:t>
            </a:r>
            <a:r>
              <a:rPr lang="de-DE" baseline="0" dirty="0" err="1" smtClean="0"/>
              <a:t>you</a:t>
            </a:r>
            <a:r>
              <a:rPr lang="de-DE" baseline="0" dirty="0" smtClean="0"/>
              <a:t> </a:t>
            </a:r>
            <a:r>
              <a:rPr lang="de-DE" baseline="0" dirty="0" err="1" smtClean="0"/>
              <a:t>some</a:t>
            </a:r>
            <a:r>
              <a:rPr lang="de-DE" baseline="0" dirty="0" smtClean="0"/>
              <a:t> </a:t>
            </a:r>
            <a:r>
              <a:rPr lang="de-DE" baseline="0" dirty="0" err="1" smtClean="0"/>
              <a:t>intution</a:t>
            </a:r>
            <a:r>
              <a:rPr lang="de-DE" baseline="0" dirty="0" smtClean="0"/>
              <a:t>, </a:t>
            </a:r>
            <a:r>
              <a:rPr lang="de-DE" baseline="0" dirty="0" err="1" smtClean="0"/>
              <a:t>this</a:t>
            </a:r>
            <a:r>
              <a:rPr lang="de-DE" baseline="0" dirty="0" smtClean="0"/>
              <a:t> </a:t>
            </a:r>
            <a:r>
              <a:rPr lang="de-DE" baseline="0" dirty="0" err="1" smtClean="0"/>
              <a:t>feature</a:t>
            </a:r>
            <a:r>
              <a:rPr lang="de-DE" baseline="0" dirty="0" smtClean="0"/>
              <a:t> </a:t>
            </a:r>
            <a:r>
              <a:rPr lang="de-DE" baseline="0" dirty="0" err="1" smtClean="0"/>
              <a:t>vector</a:t>
            </a:r>
            <a:r>
              <a:rPr lang="de-DE" baseline="0" dirty="0" smtClean="0"/>
              <a:t> </a:t>
            </a:r>
            <a:r>
              <a:rPr lang="de-DE" baseline="0" dirty="0" err="1" smtClean="0"/>
              <a:t>is</a:t>
            </a:r>
            <a:r>
              <a:rPr lang="de-DE" baseline="0" dirty="0" smtClean="0"/>
              <a:t> </a:t>
            </a:r>
            <a:r>
              <a:rPr lang="de-DE" baseline="0" dirty="0" err="1" smtClean="0"/>
              <a:t>roughly</a:t>
            </a:r>
            <a:r>
              <a:rPr lang="de-DE" baseline="0" dirty="0" smtClean="0"/>
              <a:t> 1000-dimensional.</a:t>
            </a:r>
          </a:p>
          <a:p>
            <a:r>
              <a:rPr lang="de-DE" baseline="0" dirty="0" smtClean="0"/>
              <a:t>This additional </a:t>
            </a:r>
            <a:r>
              <a:rPr lang="de-DE" baseline="0" dirty="0" err="1" smtClean="0"/>
              <a:t>step</a:t>
            </a:r>
            <a:r>
              <a:rPr lang="de-DE" baseline="0" dirty="0" smtClean="0"/>
              <a:t> will not </a:t>
            </a:r>
            <a:r>
              <a:rPr lang="de-DE" baseline="0" dirty="0" err="1" smtClean="0"/>
              <a:t>only</a:t>
            </a:r>
            <a:r>
              <a:rPr lang="de-DE" baseline="0" dirty="0" smtClean="0"/>
              <a:t> </a:t>
            </a:r>
            <a:r>
              <a:rPr lang="de-DE" baseline="0" dirty="0" err="1" smtClean="0"/>
              <a:t>make</a:t>
            </a:r>
            <a:r>
              <a:rPr lang="de-DE" baseline="0" dirty="0" smtClean="0"/>
              <a:t> </a:t>
            </a:r>
            <a:r>
              <a:rPr lang="de-DE" baseline="0" dirty="0" err="1" smtClean="0"/>
              <a:t>the</a:t>
            </a:r>
            <a:r>
              <a:rPr lang="de-DE" baseline="0" dirty="0" smtClean="0"/>
              <a:t> </a:t>
            </a:r>
            <a:r>
              <a:rPr lang="de-DE" baseline="0" dirty="0" err="1" smtClean="0"/>
              <a:t>feature</a:t>
            </a:r>
            <a:r>
              <a:rPr lang="de-DE" baseline="0" dirty="0" smtClean="0"/>
              <a:t> </a:t>
            </a:r>
            <a:r>
              <a:rPr lang="de-DE" baseline="0" dirty="0" err="1" smtClean="0"/>
              <a:t>vector</a:t>
            </a:r>
            <a:r>
              <a:rPr lang="de-DE" baseline="0" dirty="0" smtClean="0"/>
              <a:t> </a:t>
            </a:r>
            <a:r>
              <a:rPr lang="de-DE" baseline="0" dirty="0" err="1" smtClean="0"/>
              <a:t>much</a:t>
            </a:r>
            <a:r>
              <a:rPr lang="de-DE" baseline="0" dirty="0" smtClean="0"/>
              <a:t> </a:t>
            </a:r>
            <a:r>
              <a:rPr lang="de-DE" baseline="0" dirty="0" err="1" smtClean="0"/>
              <a:t>lower</a:t>
            </a:r>
            <a:r>
              <a:rPr lang="de-DE" baseline="0" dirty="0" smtClean="0"/>
              <a:t>-dimensional but also </a:t>
            </a:r>
            <a:r>
              <a:rPr lang="de-DE" baseline="0" dirty="0" err="1" smtClean="0"/>
              <a:t>makes</a:t>
            </a:r>
            <a:r>
              <a:rPr lang="de-DE" baseline="0" dirty="0" smtClean="0"/>
              <a:t> </a:t>
            </a:r>
            <a:r>
              <a:rPr lang="de-DE" baseline="0" dirty="0" err="1" smtClean="0"/>
              <a:t>the</a:t>
            </a:r>
            <a:r>
              <a:rPr lang="de-DE" baseline="0" dirty="0" smtClean="0"/>
              <a:t> </a:t>
            </a:r>
            <a:r>
              <a:rPr lang="de-DE" baseline="0" dirty="0" err="1" smtClean="0"/>
              <a:t>representation</a:t>
            </a:r>
            <a:r>
              <a:rPr lang="de-DE" baseline="0" dirty="0" smtClean="0"/>
              <a:t> </a:t>
            </a:r>
            <a:r>
              <a:rPr lang="de-DE" baseline="0" dirty="0" err="1" smtClean="0"/>
              <a:t>translation</a:t>
            </a:r>
            <a:r>
              <a:rPr lang="de-DE" baseline="0" dirty="0" smtClean="0"/>
              <a:t> invariant.</a:t>
            </a:r>
          </a:p>
          <a:p>
            <a:endParaRPr lang="de-DE" baseline="0" dirty="0" smtClean="0"/>
          </a:p>
          <a:p>
            <a:r>
              <a:rPr lang="de-DE" baseline="0" dirty="0" smtClean="0"/>
              <a:t>CLICK -&gt; </a:t>
            </a:r>
            <a:r>
              <a:rPr lang="de-DE" baseline="0" dirty="0" err="1" smtClean="0"/>
              <a:t>next</a:t>
            </a:r>
            <a:r>
              <a:rPr lang="de-DE" baseline="0" dirty="0" smtClean="0"/>
              <a:t> </a:t>
            </a:r>
            <a:r>
              <a:rPr lang="de-DE" baseline="0" dirty="0" err="1" smtClean="0"/>
              <a:t>slide</a:t>
            </a:r>
            <a:endParaRPr lang="de-DE" baseline="0" dirty="0" smtClean="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99144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perform the following steps: First we generate many sample locations in image space (CLICK). Next we extract small rectangular image patches at those sample locations (CLICK 5x). Note that we have now transformed the sketch into a set of local image patches, with no information about at which spatial location those patches appeared in the sketch. This is why this is called a bag-of-features representation. As the next step, we represent each patch as a histogram of edge orientations (CLICK) …</a:t>
            </a:r>
          </a:p>
          <a:p>
            <a:r>
              <a:rPr lang="en-US" baseline="0" dirty="0" smtClean="0"/>
              <a:t>(CLICK-&gt;NEXT SLIDE)</a:t>
            </a:r>
            <a:endParaRPr lang="en-US" dirty="0"/>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18</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Now</a:t>
            </a:r>
            <a:r>
              <a:rPr lang="de-DE" dirty="0" smtClean="0"/>
              <a:t> </a:t>
            </a:r>
            <a:r>
              <a:rPr lang="de-DE" dirty="0" err="1" smtClean="0"/>
              <a:t>how</a:t>
            </a:r>
            <a:r>
              <a:rPr lang="de-DE" dirty="0" smtClean="0"/>
              <a:t> </a:t>
            </a:r>
            <a:r>
              <a:rPr lang="de-DE" dirty="0" err="1" smtClean="0"/>
              <a:t>can</a:t>
            </a:r>
            <a:r>
              <a:rPr lang="de-DE" dirty="0" smtClean="0"/>
              <a:t> </a:t>
            </a:r>
            <a:r>
              <a:rPr lang="de-DE" dirty="0" err="1" smtClean="0"/>
              <a:t>we</a:t>
            </a:r>
            <a:r>
              <a:rPr lang="de-DE" dirty="0" smtClean="0"/>
              <a:t> </a:t>
            </a:r>
            <a:r>
              <a:rPr lang="de-DE" dirty="0" err="1" smtClean="0"/>
              <a:t>evaluate</a:t>
            </a:r>
            <a:r>
              <a:rPr lang="de-DE" dirty="0" smtClean="0"/>
              <a:t> </a:t>
            </a:r>
            <a:r>
              <a:rPr lang="de-DE" dirty="0" err="1" smtClean="0"/>
              <a:t>the</a:t>
            </a:r>
            <a:r>
              <a:rPr lang="de-DE" dirty="0" smtClean="0"/>
              <a:t> </a:t>
            </a:r>
            <a:r>
              <a:rPr lang="de-DE" dirty="0" err="1" smtClean="0"/>
              <a:t>performance</a:t>
            </a:r>
            <a:r>
              <a:rPr lang="de-DE" dirty="0" smtClean="0"/>
              <a:t> </a:t>
            </a:r>
            <a:r>
              <a:rPr lang="de-DE" dirty="0" err="1" smtClean="0"/>
              <a:t>of</a:t>
            </a:r>
            <a:r>
              <a:rPr lang="de-DE" dirty="0" smtClean="0"/>
              <a:t> </a:t>
            </a:r>
            <a:r>
              <a:rPr lang="de-DE" dirty="0" err="1" smtClean="0"/>
              <a:t>our</a:t>
            </a:r>
            <a:r>
              <a:rPr lang="de-DE" dirty="0" smtClean="0"/>
              <a:t> </a:t>
            </a:r>
            <a:r>
              <a:rPr lang="de-DE" dirty="0" err="1" smtClean="0"/>
              <a:t>approache</a:t>
            </a:r>
            <a:r>
              <a:rPr lang="de-DE" dirty="0" smtClean="0"/>
              <a:t> </a:t>
            </a:r>
            <a:r>
              <a:rPr lang="de-DE" dirty="0" err="1" smtClean="0"/>
              <a:t>and</a:t>
            </a:r>
            <a:r>
              <a:rPr lang="de-DE" dirty="0" smtClean="0"/>
              <a:t> </a:t>
            </a:r>
            <a:r>
              <a:rPr lang="de-DE" dirty="0" err="1" smtClean="0"/>
              <a:t>compare</a:t>
            </a:r>
            <a:r>
              <a:rPr lang="de-DE" dirty="0" smtClean="0"/>
              <a:t> </a:t>
            </a:r>
            <a:r>
              <a:rPr lang="de-DE" dirty="0" err="1" smtClean="0"/>
              <a:t>it</a:t>
            </a:r>
            <a:r>
              <a:rPr lang="de-DE" dirty="0" smtClean="0"/>
              <a:t> </a:t>
            </a:r>
            <a:r>
              <a:rPr lang="de-DE" dirty="0" err="1" smtClean="0"/>
              <a:t>to</a:t>
            </a:r>
            <a:r>
              <a:rPr lang="de-DE" dirty="0" smtClean="0"/>
              <a:t> </a:t>
            </a:r>
            <a:r>
              <a:rPr lang="de-DE" dirty="0" err="1" smtClean="0"/>
              <a:t>previous</a:t>
            </a:r>
            <a:r>
              <a:rPr lang="de-DE" dirty="0" smtClean="0"/>
              <a:t> </a:t>
            </a:r>
            <a:r>
              <a:rPr lang="de-DE" dirty="0" err="1" smtClean="0"/>
              <a:t>approaches</a:t>
            </a:r>
            <a:r>
              <a:rPr lang="de-DE" dirty="0" smtClean="0"/>
              <a:t>?</a:t>
            </a:r>
          </a:p>
          <a:p>
            <a:r>
              <a:rPr lang="de-DE" dirty="0" err="1" smtClean="0"/>
              <a:t>Given</a:t>
            </a:r>
            <a:r>
              <a:rPr lang="de-DE" dirty="0" smtClean="0"/>
              <a:t> </a:t>
            </a:r>
            <a:r>
              <a:rPr lang="de-DE" dirty="0" err="1" smtClean="0"/>
              <a:t>the</a:t>
            </a:r>
            <a:r>
              <a:rPr lang="de-DE" dirty="0" smtClean="0"/>
              <a:t> </a:t>
            </a:r>
            <a:r>
              <a:rPr lang="de-DE" dirty="0" err="1" smtClean="0"/>
              <a:t>sketch</a:t>
            </a:r>
            <a:r>
              <a:rPr lang="de-DE" baseline="0" dirty="0" smtClean="0"/>
              <a:t> </a:t>
            </a:r>
            <a:r>
              <a:rPr lang="de-DE" baseline="0" dirty="0" err="1" smtClean="0"/>
              <a:t>dataset</a:t>
            </a:r>
            <a:r>
              <a:rPr lang="de-DE" baseline="0" dirty="0" smtClean="0"/>
              <a:t> I will </a:t>
            </a:r>
            <a:r>
              <a:rPr lang="de-DE" baseline="0" dirty="0" err="1" smtClean="0"/>
              <a:t>now</a:t>
            </a:r>
            <a:r>
              <a:rPr lang="de-DE" baseline="0" dirty="0" smtClean="0"/>
              <a:t> </a:t>
            </a:r>
            <a:r>
              <a:rPr lang="de-DE" baseline="0" dirty="0" err="1" smtClean="0"/>
              <a:t>show</a:t>
            </a:r>
            <a:r>
              <a:rPr lang="de-DE" baseline="0" dirty="0" smtClean="0"/>
              <a:t> </a:t>
            </a:r>
            <a:r>
              <a:rPr lang="de-DE" baseline="0" dirty="0" err="1" smtClean="0"/>
              <a:t>how</a:t>
            </a:r>
            <a:r>
              <a:rPr lang="de-DE" baseline="0" dirty="0" smtClean="0"/>
              <a:t> </a:t>
            </a:r>
            <a:r>
              <a:rPr lang="de-DE" baseline="0" dirty="0" err="1" smtClean="0"/>
              <a:t>we</a:t>
            </a:r>
            <a:r>
              <a:rPr lang="de-DE" baseline="0" dirty="0" smtClean="0"/>
              <a:t> </a:t>
            </a:r>
            <a:r>
              <a:rPr lang="de-DE" baseline="0" dirty="0" err="1" smtClean="0"/>
              <a:t>made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t>
            </a:r>
            <a:r>
              <a:rPr lang="de-DE" baseline="0" dirty="0" err="1" smtClean="0"/>
              <a:t>our</a:t>
            </a:r>
            <a:r>
              <a:rPr lang="de-DE" baseline="0" dirty="0" smtClean="0"/>
              <a:t> </a:t>
            </a:r>
            <a:r>
              <a:rPr lang="de-DE" baseline="0" dirty="0" err="1" smtClean="0"/>
              <a:t>sketch</a:t>
            </a:r>
            <a:r>
              <a:rPr lang="de-DE" baseline="0" dirty="0" smtClean="0"/>
              <a:t> </a:t>
            </a:r>
            <a:r>
              <a:rPr lang="de-DE" baseline="0" dirty="0" err="1" smtClean="0"/>
              <a:t>dataset</a:t>
            </a:r>
            <a:r>
              <a:rPr lang="de-DE" baseline="0" dirty="0" smtClean="0"/>
              <a:t> </a:t>
            </a:r>
            <a:r>
              <a:rPr lang="de-DE" baseline="0" dirty="0" err="1" smtClean="0"/>
              <a:t>to</a:t>
            </a:r>
            <a:r>
              <a:rPr lang="de-DE" baseline="0" dirty="0" smtClean="0"/>
              <a:t> </a:t>
            </a:r>
            <a:r>
              <a:rPr lang="de-DE" baseline="0" dirty="0" err="1" smtClean="0"/>
              <a:t>establish</a:t>
            </a:r>
            <a:r>
              <a:rPr lang="de-DE" baseline="0" dirty="0" smtClean="0"/>
              <a:t> </a:t>
            </a:r>
            <a:r>
              <a:rPr lang="de-DE" baseline="0" dirty="0" err="1" smtClean="0"/>
              <a:t>the</a:t>
            </a:r>
            <a:r>
              <a:rPr lang="de-DE" baseline="0" dirty="0" smtClean="0"/>
              <a:t> </a:t>
            </a:r>
            <a:r>
              <a:rPr lang="de-DE" baseline="0" dirty="0" err="1" smtClean="0"/>
              <a:t>first</a:t>
            </a:r>
            <a:r>
              <a:rPr lang="de-DE" baseline="0" dirty="0" smtClean="0"/>
              <a:t> large-</a:t>
            </a:r>
            <a:r>
              <a:rPr lang="de-DE" baseline="0" dirty="0" err="1" smtClean="0"/>
              <a:t>scale</a:t>
            </a:r>
            <a:r>
              <a:rPr lang="de-DE" baseline="0" dirty="0" smtClean="0"/>
              <a:t> </a:t>
            </a:r>
            <a:r>
              <a:rPr lang="de-DE" baseline="0" dirty="0" err="1" smtClean="0"/>
              <a:t>objective</a:t>
            </a:r>
            <a:r>
              <a:rPr lang="de-DE" baseline="0" dirty="0" smtClean="0"/>
              <a:t> </a:t>
            </a:r>
            <a:r>
              <a:rPr lang="de-DE" baseline="0" dirty="0" err="1" smtClean="0"/>
              <a:t>benchmark</a:t>
            </a:r>
            <a:r>
              <a:rPr lang="de-DE" baseline="0" dirty="0" smtClean="0"/>
              <a:t> </a:t>
            </a:r>
            <a:r>
              <a:rPr lang="de-DE" baseline="0" dirty="0" err="1" smtClean="0"/>
              <a:t>for</a:t>
            </a:r>
            <a:r>
              <a:rPr lang="de-DE" baseline="0" dirty="0" smtClean="0"/>
              <a:t> sketch-</a:t>
            </a:r>
            <a:r>
              <a:rPr lang="de-DE" baseline="0" dirty="0" err="1" smtClean="0"/>
              <a:t>based</a:t>
            </a:r>
            <a:r>
              <a:rPr lang="de-DE" baseline="0" dirty="0" smtClean="0"/>
              <a:t> </a:t>
            </a:r>
            <a:r>
              <a:rPr lang="de-DE" baseline="0" dirty="0" err="1" smtClean="0"/>
              <a:t>shape</a:t>
            </a:r>
            <a:r>
              <a:rPr lang="de-DE" baseline="0" dirty="0" smtClean="0"/>
              <a:t> </a:t>
            </a:r>
            <a:r>
              <a:rPr lang="de-DE" baseline="0" dirty="0" err="1" smtClean="0"/>
              <a:t>retrieval</a:t>
            </a:r>
            <a:r>
              <a:rPr lang="de-DE" baseline="0" dirty="0" smtClean="0"/>
              <a:t>. </a:t>
            </a:r>
            <a:r>
              <a:rPr lang="de-DE" baseline="0" dirty="0" err="1" smtClean="0"/>
              <a:t>Given</a:t>
            </a:r>
            <a:r>
              <a:rPr lang="de-DE" baseline="0" dirty="0" smtClean="0"/>
              <a:t> a </a:t>
            </a:r>
            <a:r>
              <a:rPr lang="de-DE" baseline="0" dirty="0" err="1" smtClean="0"/>
              <a:t>query</a:t>
            </a:r>
            <a:r>
              <a:rPr lang="de-DE" baseline="0" dirty="0" smtClean="0"/>
              <a:t> </a:t>
            </a:r>
            <a:r>
              <a:rPr lang="de-DE" baseline="0" dirty="0" err="1" smtClean="0"/>
              <a:t>sketch</a:t>
            </a:r>
            <a:r>
              <a:rPr lang="de-DE" baseline="0" dirty="0" smtClean="0"/>
              <a:t> (</a:t>
            </a:r>
            <a:r>
              <a:rPr lang="de-DE" baseline="0" dirty="0" err="1" smtClean="0"/>
              <a:t>for</a:t>
            </a:r>
            <a:r>
              <a:rPr lang="de-DE" baseline="0" dirty="0" smtClean="0"/>
              <a:t> </a:t>
            </a:r>
            <a:r>
              <a:rPr lang="de-DE" baseline="0" dirty="0" err="1" smtClean="0"/>
              <a:t>we</a:t>
            </a:r>
            <a:r>
              <a:rPr lang="de-DE" baseline="0" dirty="0" smtClean="0"/>
              <a:t> </a:t>
            </a:r>
            <a:r>
              <a:rPr lang="de-DE" baseline="0" dirty="0" err="1" smtClean="0"/>
              <a:t>we</a:t>
            </a:r>
            <a:r>
              <a:rPr lang="de-DE" baseline="0" dirty="0" smtClean="0"/>
              <a:t> </a:t>
            </a:r>
            <a:r>
              <a:rPr lang="de-DE" baseline="0" dirty="0" err="1" smtClean="0"/>
              <a:t>know</a:t>
            </a:r>
            <a:r>
              <a:rPr lang="de-DE" baseline="0" dirty="0" smtClean="0"/>
              <a:t> </a:t>
            </a:r>
            <a:r>
              <a:rPr lang="de-DE" baseline="0" dirty="0" err="1" smtClean="0"/>
              <a:t>the</a:t>
            </a:r>
            <a:r>
              <a:rPr lang="de-DE" baseline="0" dirty="0" smtClean="0"/>
              <a:t> </a:t>
            </a:r>
            <a:r>
              <a:rPr lang="de-DE" baseline="0" dirty="0" err="1" smtClean="0"/>
              <a:t>category</a:t>
            </a:r>
            <a:r>
              <a:rPr lang="de-DE" baseline="0" dirty="0" smtClean="0"/>
              <a:t>) (CLICK) </a:t>
            </a:r>
            <a:r>
              <a:rPr lang="de-DE" baseline="0" dirty="0" err="1" smtClean="0"/>
              <a:t>we</a:t>
            </a:r>
            <a:r>
              <a:rPr lang="de-DE" baseline="0" dirty="0" smtClean="0"/>
              <a:t> </a:t>
            </a:r>
            <a:r>
              <a:rPr lang="de-DE" baseline="0" dirty="0" err="1" smtClean="0"/>
              <a:t>run</a:t>
            </a:r>
            <a:r>
              <a:rPr lang="de-DE" baseline="0" dirty="0" smtClean="0"/>
              <a:t> </a:t>
            </a:r>
            <a:r>
              <a:rPr lang="de-DE" baseline="0" dirty="0" err="1" smtClean="0"/>
              <a:t>the</a:t>
            </a:r>
            <a:r>
              <a:rPr lang="de-DE" baseline="0" dirty="0" smtClean="0"/>
              <a:t> </a:t>
            </a:r>
            <a:r>
              <a:rPr lang="de-DE" baseline="0" dirty="0" err="1" smtClean="0"/>
              <a:t>retrieval</a:t>
            </a:r>
            <a:r>
              <a:rPr lang="de-DE" baseline="0" dirty="0" smtClean="0"/>
              <a:t> </a:t>
            </a:r>
            <a:r>
              <a:rPr lang="de-DE" baseline="0" dirty="0" err="1" smtClean="0"/>
              <a:t>engine</a:t>
            </a:r>
            <a:r>
              <a:rPr lang="de-DE" baseline="0" dirty="0" smtClean="0"/>
              <a:t>. Next </a:t>
            </a:r>
            <a:r>
              <a:rPr lang="de-DE" baseline="0" dirty="0" err="1" smtClean="0"/>
              <a:t>we</a:t>
            </a:r>
            <a:r>
              <a:rPr lang="de-DE" baseline="0" dirty="0" smtClean="0"/>
              <a:t> </a:t>
            </a:r>
            <a:r>
              <a:rPr lang="de-DE" baseline="0" dirty="0" err="1" smtClean="0"/>
              <a:t>count</a:t>
            </a:r>
            <a:r>
              <a:rPr lang="de-DE" baseline="0" dirty="0" smtClean="0"/>
              <a:t> </a:t>
            </a:r>
            <a:r>
              <a:rPr lang="de-DE" baseline="0" dirty="0" err="1" smtClean="0"/>
              <a:t>the</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correct</a:t>
            </a:r>
            <a:r>
              <a:rPr lang="de-DE" baseline="0" dirty="0" smtClean="0"/>
              <a:t> </a:t>
            </a:r>
            <a:r>
              <a:rPr lang="de-DE" baseline="0" dirty="0" err="1" smtClean="0"/>
              <a:t>matches</a:t>
            </a:r>
            <a:r>
              <a:rPr lang="de-DE" baseline="0" dirty="0" smtClean="0"/>
              <a:t>, i.e. </a:t>
            </a:r>
            <a:r>
              <a:rPr lang="de-DE" baseline="0" dirty="0" err="1" smtClean="0"/>
              <a:t>those</a:t>
            </a:r>
            <a:r>
              <a:rPr lang="de-DE" baseline="0" dirty="0" smtClean="0"/>
              <a:t> </a:t>
            </a:r>
            <a:r>
              <a:rPr lang="de-DE" baseline="0" dirty="0" err="1" smtClean="0"/>
              <a:t>that</a:t>
            </a:r>
            <a:r>
              <a:rPr lang="de-DE" baseline="0" dirty="0" smtClean="0"/>
              <a:t> </a:t>
            </a:r>
            <a:r>
              <a:rPr lang="de-DE" baseline="0" dirty="0" err="1" smtClean="0"/>
              <a:t>belong</a:t>
            </a:r>
            <a:r>
              <a:rPr lang="de-DE" baseline="0" dirty="0" smtClean="0"/>
              <a:t> </a:t>
            </a:r>
            <a:r>
              <a:rPr lang="de-DE" baseline="0" dirty="0" err="1" smtClean="0"/>
              <a:t>to</a:t>
            </a:r>
            <a:r>
              <a:rPr lang="de-DE" baseline="0" dirty="0" smtClean="0"/>
              <a:t> </a:t>
            </a:r>
            <a:r>
              <a:rPr lang="de-DE" baseline="0" dirty="0" err="1" smtClean="0"/>
              <a:t>the</a:t>
            </a:r>
            <a:r>
              <a:rPr lang="de-DE" baseline="0" dirty="0" smtClean="0"/>
              <a:t> same </a:t>
            </a:r>
            <a:r>
              <a:rPr lang="de-DE" baseline="0" dirty="0" err="1" smtClean="0"/>
              <a:t>category</a:t>
            </a:r>
            <a:r>
              <a:rPr lang="de-DE" baseline="0" dirty="0" smtClean="0"/>
              <a:t> </a:t>
            </a:r>
            <a:r>
              <a:rPr lang="de-DE" baseline="0" dirty="0" err="1" smtClean="0"/>
              <a:t>as</a:t>
            </a:r>
            <a:r>
              <a:rPr lang="de-DE" baseline="0" dirty="0" smtClean="0"/>
              <a:t> </a:t>
            </a:r>
            <a:r>
              <a:rPr lang="de-DE" baseline="0" dirty="0" err="1" smtClean="0"/>
              <a:t>the</a:t>
            </a:r>
            <a:r>
              <a:rPr lang="de-DE" baseline="0" dirty="0" smtClean="0"/>
              <a:t> </a:t>
            </a:r>
            <a:r>
              <a:rPr lang="de-DE" baseline="0" dirty="0" err="1" smtClean="0"/>
              <a:t>query</a:t>
            </a:r>
            <a:r>
              <a:rPr lang="de-DE" baseline="0" dirty="0" smtClean="0"/>
              <a:t> (CLICK). This </a:t>
            </a:r>
            <a:r>
              <a:rPr lang="de-DE" baseline="0" dirty="0" err="1" smtClean="0"/>
              <a:t>is</a:t>
            </a:r>
            <a:r>
              <a:rPr lang="de-DE" baseline="0" dirty="0" smtClean="0"/>
              <a:t> a </a:t>
            </a:r>
            <a:r>
              <a:rPr lang="de-DE" baseline="0" dirty="0" err="1" smtClean="0"/>
              <a:t>very</a:t>
            </a:r>
            <a:r>
              <a:rPr lang="de-DE" baseline="0" dirty="0" smtClean="0"/>
              <a:t> </a:t>
            </a:r>
            <a:r>
              <a:rPr lang="de-DE" baseline="0" dirty="0" err="1" smtClean="0"/>
              <a:t>standard</a:t>
            </a:r>
            <a:r>
              <a:rPr lang="de-DE" baseline="0" dirty="0" smtClean="0"/>
              <a:t> </a:t>
            </a:r>
            <a:r>
              <a:rPr lang="de-DE" baseline="0" dirty="0" err="1" smtClean="0"/>
              <a:t>procedure</a:t>
            </a:r>
            <a:r>
              <a:rPr lang="de-DE" baseline="0" dirty="0" smtClean="0"/>
              <a:t> in </a:t>
            </a:r>
            <a:r>
              <a:rPr lang="de-DE" baseline="0" dirty="0" err="1" smtClean="0"/>
              <a:t>information</a:t>
            </a:r>
            <a:r>
              <a:rPr lang="de-DE" baseline="0" dirty="0" smtClean="0"/>
              <a:t> </a:t>
            </a:r>
            <a:r>
              <a:rPr lang="de-DE" baseline="0" dirty="0" err="1" smtClean="0"/>
              <a:t>retrieval</a:t>
            </a:r>
            <a:r>
              <a:rPr lang="de-DE" baseline="0" dirty="0" smtClean="0"/>
              <a:t> </a:t>
            </a:r>
            <a:r>
              <a:rPr lang="de-DE" baseline="0" dirty="0" err="1" smtClean="0"/>
              <a:t>and</a:t>
            </a:r>
            <a:r>
              <a:rPr lang="de-DE" baseline="0" dirty="0" smtClean="0"/>
              <a:t> </a:t>
            </a:r>
            <a:r>
              <a:rPr lang="de-DE" baseline="0" dirty="0" err="1" smtClean="0"/>
              <a:t>lets</a:t>
            </a:r>
            <a:r>
              <a:rPr lang="de-DE" baseline="0" dirty="0" smtClean="0"/>
              <a:t> </a:t>
            </a:r>
            <a:r>
              <a:rPr lang="de-DE" baseline="0" dirty="0" err="1" smtClean="0"/>
              <a:t>us</a:t>
            </a:r>
            <a:r>
              <a:rPr lang="de-DE" baseline="0" dirty="0" smtClean="0"/>
              <a:t> </a:t>
            </a:r>
            <a:r>
              <a:rPr lang="de-DE" baseline="0" dirty="0" err="1" smtClean="0"/>
              <a:t>compute</a:t>
            </a:r>
            <a:r>
              <a:rPr lang="de-DE" baseline="0" dirty="0" smtClean="0"/>
              <a:t> </a:t>
            </a:r>
            <a:r>
              <a:rPr lang="de-DE" baseline="0" dirty="0" err="1" smtClean="0"/>
              <a:t>measures</a:t>
            </a:r>
            <a:r>
              <a:rPr lang="de-DE" baseline="0" dirty="0" smtClean="0"/>
              <a:t> such </a:t>
            </a:r>
            <a:r>
              <a:rPr lang="de-DE" baseline="0" dirty="0" err="1" smtClean="0"/>
              <a:t>as</a:t>
            </a:r>
            <a:r>
              <a:rPr lang="de-DE" baseline="0" dirty="0" smtClean="0"/>
              <a:t> </a:t>
            </a:r>
            <a:r>
              <a:rPr lang="de-DE" baseline="0" dirty="0" err="1" smtClean="0"/>
              <a:t>precision</a:t>
            </a:r>
            <a:r>
              <a:rPr lang="de-DE" baseline="0" dirty="0" smtClean="0"/>
              <a:t> </a:t>
            </a:r>
            <a:r>
              <a:rPr lang="de-DE" baseline="0" dirty="0" err="1" smtClean="0"/>
              <a:t>recall</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then</a:t>
            </a:r>
            <a:r>
              <a:rPr lang="de-DE" baseline="0" dirty="0" smtClean="0"/>
              <a:t> </a:t>
            </a:r>
            <a:r>
              <a:rPr lang="de-DE" baseline="0" dirty="0" err="1" smtClean="0"/>
              <a:t>average</a:t>
            </a:r>
            <a:r>
              <a:rPr lang="de-DE" baseline="0" dirty="0" smtClean="0"/>
              <a:t> </a:t>
            </a:r>
            <a:r>
              <a:rPr lang="de-DE" baseline="0" dirty="0" err="1" smtClean="0"/>
              <a:t>the</a:t>
            </a:r>
            <a:r>
              <a:rPr lang="de-DE" baseline="0" dirty="0" smtClean="0"/>
              <a:t> </a:t>
            </a:r>
            <a:r>
              <a:rPr lang="de-DE" baseline="0" dirty="0" err="1" smtClean="0"/>
              <a:t>precision</a:t>
            </a:r>
            <a:r>
              <a:rPr lang="de-DE" baseline="0" dirty="0" smtClean="0"/>
              <a:t>/</a:t>
            </a:r>
            <a:r>
              <a:rPr lang="de-DE" baseline="0" dirty="0" err="1" smtClean="0"/>
              <a:t>recall</a:t>
            </a:r>
            <a:r>
              <a:rPr lang="de-DE" baseline="0" dirty="0" smtClean="0"/>
              <a:t> </a:t>
            </a:r>
            <a:r>
              <a:rPr lang="de-DE" baseline="0" dirty="0" err="1" smtClean="0"/>
              <a:t>curves</a:t>
            </a:r>
            <a:r>
              <a:rPr lang="de-DE" baseline="0" dirty="0" smtClean="0"/>
              <a:t> </a:t>
            </a:r>
            <a:r>
              <a:rPr lang="de-DE" baseline="0" dirty="0" err="1" smtClean="0"/>
              <a:t>for</a:t>
            </a:r>
            <a:r>
              <a:rPr lang="de-DE" baseline="0" dirty="0" smtClean="0"/>
              <a:t> all </a:t>
            </a:r>
            <a:r>
              <a:rPr lang="de-DE" baseline="0" dirty="0" err="1" smtClean="0"/>
              <a:t>query</a:t>
            </a:r>
            <a:r>
              <a:rPr lang="de-DE" baseline="0" dirty="0" smtClean="0"/>
              <a:t> </a:t>
            </a:r>
            <a:r>
              <a:rPr lang="de-DE" baseline="0" dirty="0" err="1" smtClean="0"/>
              <a:t>sketches</a:t>
            </a:r>
            <a:r>
              <a:rPr lang="de-DE" baseline="0" dirty="0" smtClean="0"/>
              <a:t> </a:t>
            </a:r>
            <a:r>
              <a:rPr lang="de-DE" baseline="0" dirty="0" err="1" smtClean="0"/>
              <a:t>to</a:t>
            </a:r>
            <a:r>
              <a:rPr lang="de-DE" baseline="0" dirty="0" smtClean="0"/>
              <a:t> </a:t>
            </a:r>
            <a:r>
              <a:rPr lang="de-DE" baseline="0" dirty="0" err="1" smtClean="0"/>
              <a:t>get</a:t>
            </a:r>
            <a:r>
              <a:rPr lang="de-DE" baseline="0" dirty="0" smtClean="0"/>
              <a:t> </a:t>
            </a:r>
            <a:r>
              <a:rPr lang="de-DE" baseline="0" dirty="0" err="1" smtClean="0"/>
              <a:t>one</a:t>
            </a:r>
            <a:r>
              <a:rPr lang="de-DE" baseline="0" dirty="0" smtClean="0"/>
              <a:t> </a:t>
            </a:r>
            <a:r>
              <a:rPr lang="de-DE" baseline="0" dirty="0" err="1" smtClean="0"/>
              <a:t>curve</a:t>
            </a:r>
            <a:r>
              <a:rPr lang="de-DE" baseline="0" dirty="0" smtClean="0"/>
              <a:t> per </a:t>
            </a:r>
            <a:r>
              <a:rPr lang="de-DE" baseline="0" dirty="0" err="1" smtClean="0"/>
              <a:t>system</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2072857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a:t>
            </a:r>
            <a:r>
              <a:rPr lang="de-DE" baseline="0" dirty="0" smtClean="0"/>
              <a:t> </a:t>
            </a:r>
            <a:r>
              <a:rPr lang="de-DE" baseline="0" dirty="0" err="1" smtClean="0"/>
              <a:t>here</a:t>
            </a:r>
            <a:r>
              <a:rPr lang="de-DE" baseline="0" dirty="0" smtClean="0"/>
              <a:t> </a:t>
            </a:r>
            <a:r>
              <a:rPr lang="de-DE" baseline="0" dirty="0" err="1" smtClean="0"/>
              <a:t>are</a:t>
            </a:r>
            <a:r>
              <a:rPr lang="de-DE" baseline="0" dirty="0" smtClean="0"/>
              <a:t> </a:t>
            </a:r>
            <a:r>
              <a:rPr lang="de-DE" baseline="0" dirty="0" err="1" smtClean="0"/>
              <a:t>several</a:t>
            </a:r>
            <a:r>
              <a:rPr lang="de-DE" baseline="0" dirty="0" smtClean="0"/>
              <a:t> final </a:t>
            </a:r>
            <a:r>
              <a:rPr lang="de-DE" baseline="0" dirty="0" err="1" smtClean="0"/>
              <a:t>precision</a:t>
            </a:r>
            <a:r>
              <a:rPr lang="de-DE" baseline="0" dirty="0" smtClean="0"/>
              <a:t>/</a:t>
            </a:r>
            <a:r>
              <a:rPr lang="de-DE" baseline="0" dirty="0" err="1" smtClean="0"/>
              <a:t>recall</a:t>
            </a:r>
            <a:r>
              <a:rPr lang="de-DE" baseline="0" dirty="0" smtClean="0"/>
              <a:t> </a:t>
            </a:r>
            <a:r>
              <a:rPr lang="de-DE" baseline="0" dirty="0" err="1" smtClean="0"/>
              <a:t>curves</a:t>
            </a:r>
            <a:r>
              <a:rPr lang="de-DE" baseline="0" dirty="0" smtClean="0"/>
              <a:t> </a:t>
            </a:r>
            <a:r>
              <a:rPr lang="de-DE" baseline="0" dirty="0" err="1" smtClean="0"/>
              <a:t>that</a:t>
            </a:r>
            <a:r>
              <a:rPr lang="de-DE" baseline="0" dirty="0" smtClean="0"/>
              <a:t> </a:t>
            </a:r>
            <a:r>
              <a:rPr lang="de-DE" baseline="0" dirty="0" err="1" smtClean="0"/>
              <a:t>compare</a:t>
            </a:r>
            <a:r>
              <a:rPr lang="de-DE" baseline="0" dirty="0" smtClean="0"/>
              <a:t> </a:t>
            </a:r>
            <a:r>
              <a:rPr lang="de-DE" baseline="0" dirty="0" err="1" smtClean="0"/>
              <a:t>our</a:t>
            </a:r>
            <a:r>
              <a:rPr lang="de-DE" baseline="0" dirty="0" smtClean="0"/>
              <a:t> </a:t>
            </a:r>
            <a:r>
              <a:rPr lang="de-DE" baseline="0" dirty="0" err="1" smtClean="0"/>
              <a:t>system</a:t>
            </a:r>
            <a:r>
              <a:rPr lang="de-DE" baseline="0" dirty="0" smtClean="0"/>
              <a:t> </a:t>
            </a:r>
            <a:r>
              <a:rPr lang="de-DE" baseline="0" dirty="0" err="1" smtClean="0"/>
              <a:t>to</a:t>
            </a:r>
            <a:r>
              <a:rPr lang="de-DE" baseline="0" dirty="0" smtClean="0"/>
              <a:t> </a:t>
            </a:r>
            <a:r>
              <a:rPr lang="de-DE" baseline="0" dirty="0" err="1" smtClean="0"/>
              <a:t>other</a:t>
            </a:r>
            <a:r>
              <a:rPr lang="de-DE" baseline="0" dirty="0" smtClean="0"/>
              <a:t> </a:t>
            </a:r>
            <a:r>
              <a:rPr lang="de-DE" baseline="0" dirty="0" err="1" smtClean="0"/>
              <a:t>ones</a:t>
            </a:r>
            <a:r>
              <a:rPr lang="de-DE" baseline="0" dirty="0" smtClean="0"/>
              <a:t>. </a:t>
            </a:r>
            <a:r>
              <a:rPr lang="de-DE" baseline="0" dirty="0" err="1" smtClean="0"/>
              <a:t>For</a:t>
            </a:r>
            <a:r>
              <a:rPr lang="de-DE" baseline="0" dirty="0" smtClean="0"/>
              <a:t> all </a:t>
            </a:r>
            <a:r>
              <a:rPr lang="de-DE" baseline="0" dirty="0" err="1" smtClean="0"/>
              <a:t>systems</a:t>
            </a:r>
            <a:r>
              <a:rPr lang="de-DE" baseline="0" dirty="0" smtClean="0"/>
              <a:t> – </a:t>
            </a:r>
            <a:r>
              <a:rPr lang="de-DE" baseline="0" dirty="0" err="1" smtClean="0"/>
              <a:t>even</a:t>
            </a:r>
            <a:r>
              <a:rPr lang="de-DE" baseline="0" dirty="0" smtClean="0"/>
              <a:t> </a:t>
            </a:r>
            <a:r>
              <a:rPr lang="de-DE" baseline="0" dirty="0" err="1" smtClean="0"/>
              <a:t>the</a:t>
            </a:r>
            <a:r>
              <a:rPr lang="de-DE" baseline="0" dirty="0" smtClean="0"/>
              <a:t> </a:t>
            </a:r>
            <a:r>
              <a:rPr lang="de-DE" baseline="0" dirty="0" err="1" smtClean="0"/>
              <a:t>competing</a:t>
            </a:r>
            <a:r>
              <a:rPr lang="de-DE" baseline="0" dirty="0" smtClean="0"/>
              <a:t> </a:t>
            </a:r>
            <a:r>
              <a:rPr lang="de-DE" baseline="0" dirty="0" err="1" smtClean="0"/>
              <a:t>ones</a:t>
            </a:r>
            <a:r>
              <a:rPr lang="de-DE" baseline="0" dirty="0" smtClean="0"/>
              <a:t> – </a:t>
            </a:r>
            <a:r>
              <a:rPr lang="de-DE" baseline="0" dirty="0" err="1" smtClean="0"/>
              <a:t>we</a:t>
            </a:r>
            <a:r>
              <a:rPr lang="de-DE" baseline="0" dirty="0" smtClean="0"/>
              <a:t> </a:t>
            </a:r>
            <a:r>
              <a:rPr lang="de-DE" baseline="0" dirty="0" err="1" smtClean="0"/>
              <a:t>used</a:t>
            </a:r>
            <a:r>
              <a:rPr lang="de-DE" baseline="0" dirty="0" smtClean="0"/>
              <a:t> </a:t>
            </a:r>
            <a:r>
              <a:rPr lang="de-DE" baseline="0" dirty="0" err="1" smtClean="0"/>
              <a:t>the</a:t>
            </a:r>
            <a:r>
              <a:rPr lang="de-DE" baseline="0" dirty="0" smtClean="0"/>
              <a:t> </a:t>
            </a:r>
            <a:r>
              <a:rPr lang="de-DE" baseline="0" dirty="0" err="1" smtClean="0"/>
              <a:t>parameters</a:t>
            </a:r>
            <a:r>
              <a:rPr lang="de-DE" baseline="0" dirty="0" smtClean="0"/>
              <a:t> </a:t>
            </a:r>
            <a:r>
              <a:rPr lang="de-DE" baseline="0" dirty="0" err="1" smtClean="0"/>
              <a:t>that</a:t>
            </a:r>
            <a:r>
              <a:rPr lang="de-DE" baseline="0" dirty="0" smtClean="0"/>
              <a:t> </a:t>
            </a:r>
            <a:r>
              <a:rPr lang="de-DE" baseline="0" dirty="0" err="1" smtClean="0"/>
              <a:t>resulted</a:t>
            </a:r>
            <a:r>
              <a:rPr lang="de-DE" baseline="0" dirty="0" smtClean="0"/>
              <a:t> in </a:t>
            </a:r>
            <a:r>
              <a:rPr lang="de-DE" baseline="0" dirty="0" err="1" smtClean="0"/>
              <a:t>best</a:t>
            </a:r>
            <a:r>
              <a:rPr lang="de-DE" baseline="0" dirty="0" smtClean="0"/>
              <a:t> </a:t>
            </a:r>
            <a:r>
              <a:rPr lang="de-DE" baseline="0" dirty="0" err="1" smtClean="0"/>
              <a:t>performance</a:t>
            </a:r>
            <a:r>
              <a:rPr lang="de-DE" baseline="0" dirty="0" smtClean="0"/>
              <a:t>.</a:t>
            </a:r>
          </a:p>
          <a:p>
            <a:endParaRPr lang="de-DE" baseline="0" dirty="0" smtClean="0"/>
          </a:p>
          <a:p>
            <a:r>
              <a:rPr lang="de-DE" baseline="0" dirty="0" smtClean="0"/>
              <a:t>All </a:t>
            </a:r>
            <a:r>
              <a:rPr lang="de-DE" baseline="0" dirty="0" err="1" smtClean="0"/>
              <a:t>curves</a:t>
            </a:r>
            <a:r>
              <a:rPr lang="de-DE" baseline="0" dirty="0" smtClean="0"/>
              <a:t> </a:t>
            </a:r>
            <a:r>
              <a:rPr lang="de-DE" baseline="0" dirty="0" err="1" smtClean="0"/>
              <a:t>have</a:t>
            </a:r>
            <a:r>
              <a:rPr lang="de-DE" baseline="0" dirty="0" smtClean="0"/>
              <a:t> </a:t>
            </a:r>
            <a:r>
              <a:rPr lang="de-DE" baseline="0" dirty="0" err="1" smtClean="0"/>
              <a:t>been</a:t>
            </a:r>
            <a:r>
              <a:rPr lang="de-DE" baseline="0" dirty="0" smtClean="0"/>
              <a:t> </a:t>
            </a:r>
            <a:r>
              <a:rPr lang="de-DE" baseline="0" dirty="0" err="1" smtClean="0"/>
              <a:t>computed</a:t>
            </a:r>
            <a:r>
              <a:rPr lang="de-DE" baseline="0" dirty="0" smtClean="0"/>
              <a:t> </a:t>
            </a:r>
            <a:r>
              <a:rPr lang="de-DE" baseline="0" dirty="0" err="1" smtClean="0"/>
              <a:t>using</a:t>
            </a:r>
            <a:r>
              <a:rPr lang="de-DE" baseline="0" dirty="0" smtClean="0"/>
              <a:t> </a:t>
            </a:r>
            <a:r>
              <a:rPr lang="de-DE" baseline="0" dirty="0" err="1" smtClean="0"/>
              <a:t>the</a:t>
            </a:r>
            <a:r>
              <a:rPr lang="de-DE" baseline="0" dirty="0" smtClean="0"/>
              <a:t> </a:t>
            </a:r>
            <a:r>
              <a:rPr lang="de-DE" baseline="0" dirty="0" err="1" smtClean="0"/>
              <a:t>test</a:t>
            </a:r>
            <a:r>
              <a:rPr lang="de-DE" baseline="0" dirty="0" smtClean="0"/>
              <a:t> </a:t>
            </a:r>
            <a:r>
              <a:rPr lang="de-DE" baseline="0" dirty="0" err="1" smtClean="0"/>
              <a:t>dataset</a:t>
            </a:r>
            <a:r>
              <a:rPr lang="de-DE" baseline="0" dirty="0" smtClean="0"/>
              <a:t> </a:t>
            </a:r>
            <a:r>
              <a:rPr lang="de-DE" baseline="0" dirty="0" err="1" smtClean="0"/>
              <a:t>which</a:t>
            </a:r>
            <a:r>
              <a:rPr lang="de-DE" baseline="0" dirty="0" smtClean="0"/>
              <a:t> </a:t>
            </a:r>
            <a:r>
              <a:rPr lang="de-DE" baseline="0" dirty="0" err="1" smtClean="0"/>
              <a:t>has</a:t>
            </a:r>
            <a:r>
              <a:rPr lang="de-DE" baseline="0" dirty="0" smtClean="0"/>
              <a:t> not </a:t>
            </a:r>
            <a:r>
              <a:rPr lang="de-DE" baseline="0" dirty="0" err="1" smtClean="0"/>
              <a:t>been</a:t>
            </a:r>
            <a:r>
              <a:rPr lang="de-DE" baseline="0" dirty="0" smtClean="0"/>
              <a:t> </a:t>
            </a:r>
            <a:r>
              <a:rPr lang="de-DE" baseline="0" dirty="0" err="1" smtClean="0"/>
              <a:t>involved</a:t>
            </a:r>
            <a:r>
              <a:rPr lang="de-DE" baseline="0" dirty="0" smtClean="0"/>
              <a:t> in </a:t>
            </a:r>
            <a:r>
              <a:rPr lang="de-DE" baseline="0" dirty="0" err="1" smtClean="0"/>
              <a:t>the</a:t>
            </a:r>
            <a:r>
              <a:rPr lang="de-DE" baseline="0" dirty="0" smtClean="0"/>
              <a:t> </a:t>
            </a:r>
            <a:r>
              <a:rPr lang="de-DE" baseline="0" dirty="0" err="1" smtClean="0"/>
              <a:t>optimization</a:t>
            </a:r>
            <a:r>
              <a:rPr lang="de-DE" baseline="0" dirty="0" smtClean="0"/>
              <a:t>. The </a:t>
            </a:r>
            <a:r>
              <a:rPr lang="de-DE" baseline="0" dirty="0" err="1" smtClean="0"/>
              <a:t>curve</a:t>
            </a:r>
            <a:r>
              <a:rPr lang="de-DE" baseline="0" dirty="0" smtClean="0"/>
              <a:t> </a:t>
            </a:r>
            <a:r>
              <a:rPr lang="de-DE" baseline="0" dirty="0" err="1" smtClean="0"/>
              <a:t>you</a:t>
            </a:r>
            <a:r>
              <a:rPr lang="de-DE" baseline="0" dirty="0" smtClean="0"/>
              <a:t> </a:t>
            </a:r>
            <a:r>
              <a:rPr lang="de-DE" baseline="0" dirty="0" err="1" smtClean="0"/>
              <a:t>see</a:t>
            </a:r>
            <a:r>
              <a:rPr lang="de-DE" baseline="0" dirty="0" smtClean="0"/>
              <a:t> </a:t>
            </a:r>
            <a:r>
              <a:rPr lang="de-DE" baseline="0" dirty="0" err="1" smtClean="0"/>
              <a:t>here</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precision</a:t>
            </a:r>
            <a:r>
              <a:rPr lang="de-DE" baseline="0" dirty="0" smtClean="0"/>
              <a:t>/</a:t>
            </a:r>
            <a:r>
              <a:rPr lang="de-DE" baseline="0" dirty="0" err="1" smtClean="0"/>
              <a:t>recall</a:t>
            </a:r>
            <a:r>
              <a:rPr lang="de-DE" baseline="0" dirty="0" smtClean="0"/>
              <a:t> </a:t>
            </a:r>
            <a:r>
              <a:rPr lang="de-DE" baseline="0" dirty="0" err="1" smtClean="0"/>
              <a:t>curve</a:t>
            </a:r>
            <a:r>
              <a:rPr lang="de-DE" baseline="0" dirty="0" smtClean="0"/>
              <a:t> </a:t>
            </a:r>
            <a:r>
              <a:rPr lang="de-DE" baseline="0" dirty="0" err="1" smtClean="0"/>
              <a:t>you</a:t>
            </a:r>
            <a:r>
              <a:rPr lang="de-DE" baseline="0" dirty="0" smtClean="0"/>
              <a:t> </a:t>
            </a:r>
            <a:r>
              <a:rPr lang="de-DE" baseline="0" dirty="0" err="1" smtClean="0"/>
              <a:t>get</a:t>
            </a:r>
            <a:r>
              <a:rPr lang="de-DE" baseline="0" dirty="0" smtClean="0"/>
              <a:t> </a:t>
            </a:r>
            <a:r>
              <a:rPr lang="de-DE" baseline="0" dirty="0" err="1" smtClean="0"/>
              <a:t>when</a:t>
            </a:r>
            <a:r>
              <a:rPr lang="de-DE" baseline="0" dirty="0" smtClean="0"/>
              <a:t> </a:t>
            </a:r>
            <a:r>
              <a:rPr lang="de-DE" baseline="0" dirty="0" err="1" smtClean="0"/>
              <a:t>randomly</a:t>
            </a:r>
            <a:r>
              <a:rPr lang="de-DE" baseline="0" dirty="0" smtClean="0"/>
              <a:t> </a:t>
            </a:r>
            <a:r>
              <a:rPr lang="de-DE" baseline="0" dirty="0" err="1" smtClean="0"/>
              <a:t>returning</a:t>
            </a:r>
            <a:r>
              <a:rPr lang="de-DE" baseline="0" dirty="0" smtClean="0"/>
              <a:t> </a:t>
            </a:r>
            <a:r>
              <a:rPr lang="de-DE" baseline="0" dirty="0" err="1" smtClean="0"/>
              <a:t>shapes</a:t>
            </a:r>
            <a:r>
              <a:rPr lang="de-DE" baseline="0" dirty="0" smtClean="0"/>
              <a:t>. So </a:t>
            </a:r>
            <a:r>
              <a:rPr lang="de-DE" baseline="0" dirty="0" err="1" smtClean="0"/>
              <a:t>here</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firt</a:t>
            </a:r>
            <a:r>
              <a:rPr lang="de-DE" baseline="0" dirty="0" smtClean="0"/>
              <a:t> </a:t>
            </a:r>
            <a:r>
              <a:rPr lang="de-DE" baseline="0" dirty="0" err="1" smtClean="0"/>
              <a:t>surprise</a:t>
            </a:r>
            <a:r>
              <a:rPr lang="de-DE" baseline="0" dirty="0" smtClean="0"/>
              <a:t>: </a:t>
            </a:r>
            <a:r>
              <a:rPr lang="de-DE" baseline="0" dirty="0" err="1" smtClean="0"/>
              <a:t>we</a:t>
            </a:r>
            <a:r>
              <a:rPr lang="de-DE" baseline="0" dirty="0" smtClean="0"/>
              <a:t> </a:t>
            </a:r>
            <a:r>
              <a:rPr lang="de-DE" baseline="0" dirty="0" err="1" smtClean="0"/>
              <a:t>used</a:t>
            </a:r>
            <a:r>
              <a:rPr lang="de-DE" baseline="0" dirty="0" smtClean="0"/>
              <a:t> </a:t>
            </a:r>
            <a:r>
              <a:rPr lang="de-DE" baseline="0" dirty="0" err="1" smtClean="0"/>
              <a:t>the</a:t>
            </a:r>
            <a:r>
              <a:rPr lang="de-DE" baseline="0" dirty="0" smtClean="0"/>
              <a:t> </a:t>
            </a:r>
            <a:r>
              <a:rPr lang="de-DE" baseline="0" dirty="0" err="1" smtClean="0"/>
              <a:t>very</a:t>
            </a:r>
            <a:r>
              <a:rPr lang="de-DE" baseline="0" dirty="0" smtClean="0"/>
              <a:t> </a:t>
            </a:r>
            <a:r>
              <a:rPr lang="de-DE" baseline="0" dirty="0" err="1" smtClean="0"/>
              <a:t>popular</a:t>
            </a:r>
            <a:r>
              <a:rPr lang="de-DE" baseline="0" dirty="0" smtClean="0"/>
              <a:t> SIFT </a:t>
            </a:r>
            <a:r>
              <a:rPr lang="de-DE" baseline="0" dirty="0" err="1" smtClean="0"/>
              <a:t>feature</a:t>
            </a:r>
            <a:r>
              <a:rPr lang="de-DE" baseline="0" dirty="0" smtClean="0"/>
              <a:t> </a:t>
            </a:r>
            <a:r>
              <a:rPr lang="de-DE" baseline="0" dirty="0" err="1" smtClean="0"/>
              <a:t>detection</a:t>
            </a:r>
            <a:r>
              <a:rPr lang="de-DE" baseline="0" dirty="0" smtClean="0"/>
              <a:t>/</a:t>
            </a:r>
            <a:r>
              <a:rPr lang="de-DE" baseline="0" dirty="0" err="1" smtClean="0"/>
              <a:t>descriptor</a:t>
            </a:r>
            <a:r>
              <a:rPr lang="de-DE" baseline="0" dirty="0" smtClean="0"/>
              <a:t> </a:t>
            </a:r>
            <a:r>
              <a:rPr lang="de-DE" baseline="0" dirty="0" err="1" smtClean="0"/>
              <a:t>pipeline</a:t>
            </a:r>
            <a:r>
              <a:rPr lang="de-DE" baseline="0" dirty="0" smtClean="0"/>
              <a:t> </a:t>
            </a:r>
            <a:r>
              <a:rPr lang="de-DE" baseline="0" dirty="0" err="1" smtClean="0"/>
              <a:t>to</a:t>
            </a:r>
            <a:r>
              <a:rPr lang="de-DE" baseline="0" dirty="0" smtClean="0"/>
              <a:t> </a:t>
            </a:r>
            <a:r>
              <a:rPr lang="de-DE" baseline="0" dirty="0" err="1" smtClean="0"/>
              <a:t>compute</a:t>
            </a:r>
            <a:r>
              <a:rPr lang="de-DE" baseline="0" dirty="0" smtClean="0"/>
              <a:t> SIFT </a:t>
            </a:r>
            <a:r>
              <a:rPr lang="de-DE" baseline="0" dirty="0" err="1" smtClean="0"/>
              <a:t>features</a:t>
            </a:r>
            <a:r>
              <a:rPr lang="de-DE" baseline="0" dirty="0" smtClean="0"/>
              <a:t> </a:t>
            </a:r>
            <a:r>
              <a:rPr lang="de-DE" baseline="0" dirty="0" err="1" smtClean="0"/>
              <a:t>for</a:t>
            </a:r>
            <a:r>
              <a:rPr lang="de-DE" baseline="0" dirty="0" smtClean="0"/>
              <a:t> </a:t>
            </a:r>
            <a:r>
              <a:rPr lang="de-DE" baseline="0" dirty="0" err="1" smtClean="0"/>
              <a:t>our</a:t>
            </a:r>
            <a:r>
              <a:rPr lang="de-DE" baseline="0" dirty="0" smtClean="0"/>
              <a:t> </a:t>
            </a:r>
            <a:r>
              <a:rPr lang="de-DE" baseline="0" dirty="0" err="1" smtClean="0"/>
              <a:t>sketches</a:t>
            </a:r>
            <a:r>
              <a:rPr lang="de-DE" baseline="0" dirty="0" smtClean="0"/>
              <a:t>. This </a:t>
            </a:r>
            <a:r>
              <a:rPr lang="de-DE" baseline="0" dirty="0" err="1" smtClean="0"/>
              <a:t>turns</a:t>
            </a:r>
            <a:r>
              <a:rPr lang="de-DE" baseline="0" dirty="0" smtClean="0"/>
              <a:t> out </a:t>
            </a:r>
            <a:r>
              <a:rPr lang="de-DE" baseline="0" dirty="0" err="1" smtClean="0"/>
              <a:t>to</a:t>
            </a:r>
            <a:r>
              <a:rPr lang="de-DE" baseline="0" dirty="0" smtClean="0"/>
              <a:t> not </a:t>
            </a:r>
            <a:r>
              <a:rPr lang="de-DE" baseline="0" dirty="0" err="1" smtClean="0"/>
              <a:t>work</a:t>
            </a:r>
            <a:r>
              <a:rPr lang="de-DE" baseline="0" dirty="0" smtClean="0"/>
              <a:t> </a:t>
            </a:r>
            <a:r>
              <a:rPr lang="de-DE" baseline="0" dirty="0" err="1" smtClean="0"/>
              <a:t>very</a:t>
            </a:r>
            <a:r>
              <a:rPr lang="de-DE" baseline="0" dirty="0" smtClean="0"/>
              <a:t> </a:t>
            </a:r>
            <a:r>
              <a:rPr lang="de-DE" baseline="0" dirty="0" err="1" smtClean="0"/>
              <a:t>well</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unclear</a:t>
            </a:r>
            <a:r>
              <a:rPr lang="de-DE" baseline="0" dirty="0" smtClean="0"/>
              <a:t> </a:t>
            </a:r>
            <a:r>
              <a:rPr lang="de-DE" baseline="0" dirty="0" err="1" smtClean="0"/>
              <a:t>what</a:t>
            </a:r>
            <a:r>
              <a:rPr lang="de-DE" baseline="0" dirty="0" smtClean="0"/>
              <a:t> a </a:t>
            </a:r>
            <a:r>
              <a:rPr lang="de-DE" baseline="0" dirty="0" err="1" smtClean="0"/>
              <a:t>sclae-space</a:t>
            </a:r>
            <a:r>
              <a:rPr lang="de-DE" baseline="0" dirty="0" smtClean="0"/>
              <a:t> on </a:t>
            </a:r>
            <a:r>
              <a:rPr lang="de-DE" baseline="0" dirty="0" err="1" smtClean="0"/>
              <a:t>sketches</a:t>
            </a:r>
            <a:r>
              <a:rPr lang="de-DE" baseline="0" dirty="0" smtClean="0"/>
              <a:t> </a:t>
            </a:r>
            <a:r>
              <a:rPr lang="de-DE" baseline="0" dirty="0" err="1" smtClean="0"/>
              <a:t>actually</a:t>
            </a:r>
            <a:r>
              <a:rPr lang="de-DE" baseline="0" dirty="0" smtClean="0"/>
              <a:t> </a:t>
            </a:r>
            <a:r>
              <a:rPr lang="de-DE" baseline="0" dirty="0" err="1" smtClean="0"/>
              <a:t>is</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scale-ivariant</a:t>
            </a:r>
            <a:r>
              <a:rPr lang="de-DE" baseline="0" dirty="0" smtClean="0"/>
              <a:t> </a:t>
            </a:r>
            <a:r>
              <a:rPr lang="de-DE" baseline="0" dirty="0" err="1" smtClean="0"/>
              <a:t>feature</a:t>
            </a:r>
            <a:r>
              <a:rPr lang="de-DE" baseline="0" dirty="0" smtClean="0"/>
              <a:t> </a:t>
            </a:r>
            <a:r>
              <a:rPr lang="de-DE" baseline="0" dirty="0" err="1" smtClean="0"/>
              <a:t>detector</a:t>
            </a:r>
            <a:r>
              <a:rPr lang="de-DE" baseline="0" dirty="0" smtClean="0"/>
              <a:t> </a:t>
            </a:r>
            <a:r>
              <a:rPr lang="de-DE" baseline="0" dirty="0" err="1" smtClean="0"/>
              <a:t>often</a:t>
            </a:r>
            <a:r>
              <a:rPr lang="de-DE" baseline="0" dirty="0" smtClean="0"/>
              <a:t> </a:t>
            </a:r>
            <a:r>
              <a:rPr lang="de-DE" baseline="0" dirty="0" err="1" smtClean="0"/>
              <a:t>returns</a:t>
            </a:r>
            <a:r>
              <a:rPr lang="de-DE" baseline="0" dirty="0" smtClean="0"/>
              <a:t> </a:t>
            </a:r>
            <a:r>
              <a:rPr lang="de-DE" baseline="0" dirty="0" err="1" smtClean="0"/>
              <a:t>very</a:t>
            </a:r>
            <a:r>
              <a:rPr lang="de-DE" baseline="0" dirty="0" smtClean="0"/>
              <a:t> </a:t>
            </a:r>
            <a:r>
              <a:rPr lang="de-DE" baseline="0" dirty="0" err="1" smtClean="0"/>
              <a:t>few</a:t>
            </a:r>
            <a:r>
              <a:rPr lang="de-DE" baseline="0" dirty="0" smtClean="0"/>
              <a:t> </a:t>
            </a:r>
            <a:r>
              <a:rPr lang="de-DE" baseline="0" dirty="0" err="1" smtClean="0"/>
              <a:t>keypoints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sketches</a:t>
            </a:r>
            <a:r>
              <a:rPr lang="de-DE" baseline="0" dirty="0" smtClean="0"/>
              <a:t>. So </a:t>
            </a:r>
            <a:r>
              <a:rPr lang="de-DE" baseline="0" dirty="0" err="1" smtClean="0"/>
              <a:t>what</a:t>
            </a:r>
            <a:r>
              <a:rPr lang="de-DE" baseline="0" dirty="0" smtClean="0"/>
              <a:t> </a:t>
            </a:r>
            <a:r>
              <a:rPr lang="de-DE" baseline="0" dirty="0" err="1" smtClean="0"/>
              <a:t>happens</a:t>
            </a:r>
            <a:r>
              <a:rPr lang="de-DE" baseline="0" dirty="0" smtClean="0"/>
              <a:t> </a:t>
            </a:r>
            <a:r>
              <a:rPr lang="de-DE" baseline="0" dirty="0" err="1" smtClean="0"/>
              <a:t>if</a:t>
            </a:r>
            <a:r>
              <a:rPr lang="de-DE" baseline="0" dirty="0" smtClean="0"/>
              <a:t> </a:t>
            </a:r>
            <a:r>
              <a:rPr lang="de-DE" baseline="0" dirty="0" err="1" smtClean="0"/>
              <a:t>we</a:t>
            </a:r>
            <a:r>
              <a:rPr lang="de-DE" baseline="0" dirty="0" smtClean="0"/>
              <a:t> sample </a:t>
            </a:r>
            <a:r>
              <a:rPr lang="de-DE" baseline="0" dirty="0" err="1" smtClean="0"/>
              <a:t>keypoints</a:t>
            </a:r>
            <a:r>
              <a:rPr lang="de-DE" baseline="0" dirty="0" smtClean="0"/>
              <a:t> on a </a:t>
            </a:r>
            <a:r>
              <a:rPr lang="de-DE" baseline="0" dirty="0" err="1" smtClean="0"/>
              <a:t>regular</a:t>
            </a:r>
            <a:r>
              <a:rPr lang="de-DE" baseline="0" dirty="0" smtClean="0"/>
              <a:t> </a:t>
            </a:r>
            <a:r>
              <a:rPr lang="de-DE" baseline="0" dirty="0" err="1" smtClean="0"/>
              <a:t>grid</a:t>
            </a:r>
            <a:r>
              <a:rPr lang="de-DE" baseline="0" dirty="0" smtClean="0"/>
              <a:t> </a:t>
            </a:r>
            <a:r>
              <a:rPr lang="de-DE" baseline="0" dirty="0" err="1" smtClean="0"/>
              <a:t>instead</a:t>
            </a:r>
            <a:r>
              <a:rPr lang="de-DE" baseline="0" dirty="0" smtClean="0"/>
              <a:t>? (CLICK) </a:t>
            </a:r>
            <a:r>
              <a:rPr lang="de-DE" baseline="0" dirty="0" err="1" smtClean="0"/>
              <a:t>We</a:t>
            </a:r>
            <a:r>
              <a:rPr lang="de-DE" baseline="0" dirty="0" smtClean="0"/>
              <a:t> </a:t>
            </a:r>
            <a:r>
              <a:rPr lang="de-DE" baseline="0" dirty="0" err="1" smtClean="0"/>
              <a:t>get</a:t>
            </a:r>
            <a:r>
              <a:rPr lang="de-DE" baseline="0" dirty="0" smtClean="0"/>
              <a:t> </a:t>
            </a:r>
            <a:r>
              <a:rPr lang="de-DE" baseline="0" dirty="0" err="1" smtClean="0"/>
              <a:t>much</a:t>
            </a:r>
            <a:r>
              <a:rPr lang="de-DE" baseline="0" dirty="0" smtClean="0"/>
              <a:t> </a:t>
            </a:r>
            <a:r>
              <a:rPr lang="de-DE" baseline="0" dirty="0" err="1" smtClean="0"/>
              <a:t>better</a:t>
            </a:r>
            <a:r>
              <a:rPr lang="de-DE" baseline="0" dirty="0" smtClean="0"/>
              <a:t> </a:t>
            </a:r>
            <a:r>
              <a:rPr lang="de-DE" baseline="0" dirty="0" err="1" smtClean="0"/>
              <a:t>results</a:t>
            </a:r>
            <a:r>
              <a:rPr lang="de-DE" baseline="0" dirty="0" smtClean="0"/>
              <a:t>. </a:t>
            </a:r>
            <a:r>
              <a:rPr lang="de-DE" baseline="0" dirty="0" err="1" smtClean="0"/>
              <a:t>Here‘s</a:t>
            </a:r>
            <a:r>
              <a:rPr lang="de-DE" baseline="0" dirty="0" smtClean="0"/>
              <a:t> </a:t>
            </a:r>
            <a:r>
              <a:rPr lang="de-DE" baseline="0" dirty="0" err="1" smtClean="0"/>
              <a:t>the</a:t>
            </a:r>
            <a:r>
              <a:rPr lang="de-DE" baseline="0" dirty="0" smtClean="0"/>
              <a:t> </a:t>
            </a:r>
            <a:r>
              <a:rPr lang="de-DE" baseline="0" dirty="0" err="1" smtClean="0"/>
              <a:t>results</a:t>
            </a:r>
            <a:r>
              <a:rPr lang="de-DE" baseline="0" dirty="0" smtClean="0"/>
              <a:t> </a:t>
            </a:r>
            <a:r>
              <a:rPr lang="de-DE" baseline="0" dirty="0" err="1" smtClean="0"/>
              <a:t>for</a:t>
            </a:r>
            <a:r>
              <a:rPr lang="de-DE" baseline="0" dirty="0" smtClean="0"/>
              <a:t> </a:t>
            </a:r>
            <a:r>
              <a:rPr lang="de-DE" baseline="0" dirty="0" err="1" smtClean="0"/>
              <a:t>three</a:t>
            </a:r>
            <a:r>
              <a:rPr lang="de-DE" baseline="0" dirty="0" smtClean="0"/>
              <a:t> </a:t>
            </a:r>
            <a:r>
              <a:rPr lang="de-DE" baseline="0" dirty="0" err="1" smtClean="0"/>
              <a:t>other</a:t>
            </a:r>
            <a:r>
              <a:rPr lang="de-DE" baseline="0" dirty="0" smtClean="0"/>
              <a:t> </a:t>
            </a:r>
            <a:r>
              <a:rPr lang="de-DE" baseline="0" dirty="0" err="1" smtClean="0"/>
              <a:t>competeting</a:t>
            </a:r>
            <a:r>
              <a:rPr lang="de-DE" baseline="0" dirty="0" smtClean="0"/>
              <a:t> </a:t>
            </a:r>
            <a:r>
              <a:rPr lang="de-DE" baseline="0" dirty="0" err="1" smtClean="0"/>
              <a:t>approaches</a:t>
            </a:r>
            <a:r>
              <a:rPr lang="de-DE" baseline="0" dirty="0" smtClean="0"/>
              <a:t> (CLICK, CLICK, CLICK). </a:t>
            </a:r>
            <a:r>
              <a:rPr lang="de-DE" baseline="0" dirty="0" err="1" smtClean="0"/>
              <a:t>And</a:t>
            </a:r>
            <a:r>
              <a:rPr lang="de-DE" baseline="0" dirty="0" smtClean="0"/>
              <a:t> </a:t>
            </a:r>
            <a:r>
              <a:rPr lang="de-DE" baseline="0" dirty="0" err="1" smtClean="0"/>
              <a:t>here‘s</a:t>
            </a:r>
            <a:r>
              <a:rPr lang="de-DE" baseline="0" dirty="0" smtClean="0"/>
              <a:t> </a:t>
            </a:r>
            <a:r>
              <a:rPr lang="de-DE" baseline="0" dirty="0" err="1" smtClean="0"/>
              <a:t>our</a:t>
            </a:r>
            <a:r>
              <a:rPr lang="de-DE" baseline="0" dirty="0" smtClean="0"/>
              <a:t> </a:t>
            </a:r>
            <a:r>
              <a:rPr lang="de-DE" baseline="0" dirty="0" err="1" smtClean="0"/>
              <a:t>approach</a:t>
            </a:r>
            <a:r>
              <a:rPr lang="de-DE" baseline="0" dirty="0" smtClean="0"/>
              <a:t>, </a:t>
            </a:r>
            <a:r>
              <a:rPr lang="de-DE" baseline="0" dirty="0" err="1" smtClean="0"/>
              <a:t>which</a:t>
            </a:r>
            <a:r>
              <a:rPr lang="de-DE" baseline="0" dirty="0" smtClean="0"/>
              <a:t> </a:t>
            </a:r>
            <a:r>
              <a:rPr lang="de-DE" baseline="0" dirty="0" err="1" smtClean="0"/>
              <a:t>gives</a:t>
            </a:r>
            <a:r>
              <a:rPr lang="de-DE" baseline="0" dirty="0" smtClean="0"/>
              <a:t> </a:t>
            </a:r>
            <a:r>
              <a:rPr lang="de-DE" baseline="0" dirty="0" err="1" smtClean="0"/>
              <a:t>significantly</a:t>
            </a:r>
            <a:r>
              <a:rPr lang="de-DE" baseline="0" dirty="0" smtClean="0"/>
              <a:t> </a:t>
            </a:r>
            <a:r>
              <a:rPr lang="de-DE" baseline="0" dirty="0" err="1" smtClean="0"/>
              <a:t>better</a:t>
            </a:r>
            <a:r>
              <a:rPr lang="de-DE" baseline="0" dirty="0" smtClean="0"/>
              <a:t> </a:t>
            </a:r>
            <a:r>
              <a:rPr lang="de-DE" baseline="0" dirty="0" err="1" smtClean="0"/>
              <a:t>results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96156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a:t>
            </a:r>
            <a:r>
              <a:rPr lang="en-US" baseline="0" dirty="0" smtClean="0"/>
              <a:t> a typical failure case of our system: although the results roughly have the right shape, no human skeletons are within the first 20 results. Our system is purely based on geometric matching and has no notion of semantics.</a:t>
            </a:r>
          </a:p>
          <a:p>
            <a:endParaRPr lang="en-US" baseline="0" dirty="0" smtClean="0"/>
          </a:p>
          <a:p>
            <a:r>
              <a:rPr lang="en-US" baseline="0" dirty="0" smtClean="0"/>
              <a:t>(CLICK -&gt; next slide)</a:t>
            </a:r>
            <a:endParaRPr lang="en-US" dirty="0"/>
          </a:p>
        </p:txBody>
      </p:sp>
      <p:sp>
        <p:nvSpPr>
          <p:cNvPr id="4" name="Slide Number Placeholder 3"/>
          <p:cNvSpPr>
            <a:spLocks noGrp="1"/>
          </p:cNvSpPr>
          <p:nvPr>
            <p:ph type="sldNum" sz="quarter" idx="10"/>
          </p:nvPr>
        </p:nvSpPr>
        <p:spPr/>
        <p:txBody>
          <a:bodyPr/>
          <a:lstStyle/>
          <a:p>
            <a:fld id="{45567EB4-89B2-7441-977B-1C55B6BFD016}" type="slidenum">
              <a:rPr lang="de-DE" smtClean="0"/>
              <a:t>25</a:t>
            </a:fld>
            <a:endParaRPr lang="de-DE"/>
          </a:p>
        </p:txBody>
      </p:sp>
    </p:spTree>
    <p:extLst>
      <p:ext uri="{BB962C8B-B14F-4D97-AF65-F5344CB8AC3E}">
        <p14:creationId xmlns:p14="http://schemas.microsoft.com/office/powerpoint/2010/main" val="40918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To</a:t>
            </a:r>
            <a:r>
              <a:rPr lang="de-DE" dirty="0" smtClean="0"/>
              <a:t> </a:t>
            </a:r>
            <a:r>
              <a:rPr lang="de-DE" dirty="0" err="1" smtClean="0"/>
              <a:t>give</a:t>
            </a:r>
            <a:r>
              <a:rPr lang="de-DE" dirty="0" smtClean="0"/>
              <a:t> </a:t>
            </a:r>
            <a:r>
              <a:rPr lang="de-DE" dirty="0" err="1" smtClean="0"/>
              <a:t>you</a:t>
            </a:r>
            <a:r>
              <a:rPr lang="de-DE" dirty="0" smtClean="0"/>
              <a:t> </a:t>
            </a:r>
            <a:r>
              <a:rPr lang="de-DE" dirty="0" err="1" smtClean="0"/>
              <a:t>some</a:t>
            </a:r>
            <a:r>
              <a:rPr lang="de-DE" dirty="0" smtClean="0"/>
              <a:t> </a:t>
            </a:r>
            <a:r>
              <a:rPr lang="de-DE" dirty="0" err="1" smtClean="0"/>
              <a:t>more</a:t>
            </a:r>
            <a:r>
              <a:rPr lang="de-DE" dirty="0" smtClean="0"/>
              <a:t> </a:t>
            </a:r>
            <a:r>
              <a:rPr lang="de-DE" dirty="0" err="1" smtClean="0"/>
              <a:t>intuition</a:t>
            </a:r>
            <a:r>
              <a:rPr lang="de-DE" dirty="0" smtClean="0"/>
              <a:t>, </a:t>
            </a:r>
            <a:r>
              <a:rPr lang="de-DE" dirty="0" err="1" smtClean="0"/>
              <a:t>here</a:t>
            </a:r>
            <a:r>
              <a:rPr lang="de-DE" dirty="0" smtClean="0"/>
              <a:t> </a:t>
            </a:r>
            <a:r>
              <a:rPr lang="de-DE" dirty="0" err="1" smtClean="0"/>
              <a:t>is</a:t>
            </a:r>
            <a:r>
              <a:rPr lang="de-DE" dirty="0" smtClean="0"/>
              <a:t> a </a:t>
            </a:r>
            <a:r>
              <a:rPr lang="de-DE" dirty="0" err="1" smtClean="0"/>
              <a:t>short</a:t>
            </a:r>
            <a:r>
              <a:rPr lang="de-DE" dirty="0" smtClean="0"/>
              <a:t> </a:t>
            </a:r>
            <a:r>
              <a:rPr lang="de-DE" dirty="0" err="1" smtClean="0"/>
              <a:t>video</a:t>
            </a:r>
            <a:r>
              <a:rPr lang="de-DE" dirty="0" smtClean="0"/>
              <a:t> </a:t>
            </a:r>
            <a:r>
              <a:rPr lang="de-DE" dirty="0" err="1" smtClean="0"/>
              <a:t>showing</a:t>
            </a:r>
            <a:r>
              <a:rPr lang="de-DE" dirty="0" smtClean="0"/>
              <a:t> </a:t>
            </a:r>
            <a:r>
              <a:rPr lang="de-DE" dirty="0" err="1" smtClean="0"/>
              <a:t>the</a:t>
            </a:r>
            <a:r>
              <a:rPr lang="de-DE" dirty="0" smtClean="0"/>
              <a:t> </a:t>
            </a:r>
            <a:r>
              <a:rPr lang="de-DE" dirty="0" err="1" smtClean="0"/>
              <a:t>resulting</a:t>
            </a:r>
            <a:r>
              <a:rPr lang="de-DE" dirty="0" smtClean="0"/>
              <a:t> </a:t>
            </a:r>
            <a:r>
              <a:rPr lang="de-DE" dirty="0" err="1" smtClean="0"/>
              <a:t>system</a:t>
            </a:r>
            <a:r>
              <a:rPr lang="de-DE" dirty="0" smtClean="0"/>
              <a:t> in </a:t>
            </a:r>
            <a:r>
              <a:rPr lang="de-DE" dirty="0" err="1" smtClean="0"/>
              <a:t>action</a:t>
            </a:r>
            <a:r>
              <a:rPr lang="de-DE" baseline="0" dirty="0" smtClean="0"/>
              <a:t>. Users </a:t>
            </a:r>
            <a:r>
              <a:rPr lang="de-DE" baseline="0" dirty="0" err="1" smtClean="0"/>
              <a:t>draw</a:t>
            </a:r>
            <a:r>
              <a:rPr lang="de-DE" baseline="0" dirty="0" smtClean="0"/>
              <a:t> a </a:t>
            </a:r>
            <a:r>
              <a:rPr lang="de-DE" baseline="0" dirty="0" err="1" smtClean="0"/>
              <a:t>sketch</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system</a:t>
            </a:r>
            <a:r>
              <a:rPr lang="de-DE" baseline="0" dirty="0" smtClean="0"/>
              <a:t> </a:t>
            </a:r>
            <a:r>
              <a:rPr lang="de-DE" baseline="0" dirty="0" err="1" smtClean="0"/>
              <a:t>is</a:t>
            </a:r>
            <a:r>
              <a:rPr lang="de-DE" baseline="0" dirty="0" smtClean="0"/>
              <a:t> fast </a:t>
            </a:r>
            <a:r>
              <a:rPr lang="de-DE" baseline="0" dirty="0" err="1" smtClean="0"/>
              <a:t>enough</a:t>
            </a:r>
            <a:r>
              <a:rPr lang="de-DE" baseline="0" dirty="0" smtClean="0"/>
              <a:t> </a:t>
            </a:r>
            <a:r>
              <a:rPr lang="de-DE" baseline="0" dirty="0" err="1" smtClean="0"/>
              <a:t>to</a:t>
            </a:r>
            <a:r>
              <a:rPr lang="de-DE" baseline="0" dirty="0" smtClean="0"/>
              <a:t> </a:t>
            </a:r>
            <a:r>
              <a:rPr lang="de-DE" baseline="0" dirty="0" err="1" smtClean="0"/>
              <a:t>interactively</a:t>
            </a:r>
            <a:r>
              <a:rPr lang="de-DE" baseline="0" dirty="0" smtClean="0"/>
              <a:t> </a:t>
            </a:r>
            <a:r>
              <a:rPr lang="de-DE" baseline="0" dirty="0" err="1" smtClean="0"/>
              <a:t>display</a:t>
            </a:r>
            <a:r>
              <a:rPr lang="de-DE" baseline="0" dirty="0" smtClean="0"/>
              <a:t> </a:t>
            </a:r>
            <a:r>
              <a:rPr lang="de-DE" baseline="0" dirty="0" err="1" smtClean="0"/>
              <a:t>matching</a:t>
            </a:r>
            <a:r>
              <a:rPr lang="de-DE" baseline="0" dirty="0" smtClean="0"/>
              <a:t> </a:t>
            </a:r>
            <a:r>
              <a:rPr lang="de-DE" baseline="0" dirty="0" err="1" smtClean="0"/>
              <a:t>models</a:t>
            </a:r>
            <a:r>
              <a:rPr lang="de-DE" baseline="0" dirty="0" smtClean="0"/>
              <a:t> </a:t>
            </a:r>
            <a:r>
              <a:rPr lang="de-DE" baseline="0" dirty="0" err="1" smtClean="0"/>
              <a:t>from</a:t>
            </a:r>
            <a:r>
              <a:rPr lang="de-DE" baseline="0" dirty="0" smtClean="0"/>
              <a:t> a large </a:t>
            </a:r>
            <a:r>
              <a:rPr lang="de-DE" baseline="0" dirty="0" err="1" smtClean="0"/>
              <a:t>dataset</a:t>
            </a:r>
            <a:r>
              <a:rPr lang="de-DE" baseline="0" dirty="0" smtClean="0"/>
              <a:t> </a:t>
            </a:r>
            <a:r>
              <a:rPr lang="de-DE" baseline="0" dirty="0" err="1" smtClean="0"/>
              <a:t>of</a:t>
            </a:r>
            <a:r>
              <a:rPr lang="de-DE" baseline="0" dirty="0" smtClean="0"/>
              <a:t> </a:t>
            </a:r>
            <a:r>
              <a:rPr lang="de-DE" baseline="0" dirty="0" err="1" smtClean="0"/>
              <a:t>models</a:t>
            </a:r>
            <a:r>
              <a:rPr lang="de-DE" baseline="0" dirty="0" smtClean="0"/>
              <a:t>.</a:t>
            </a:r>
          </a:p>
          <a:p>
            <a:r>
              <a:rPr lang="de-DE" baseline="0" dirty="0" smtClean="0"/>
              <a:t>(CLICK-&gt;</a:t>
            </a:r>
            <a:r>
              <a:rPr lang="de-DE" baseline="0" dirty="0" err="1" smtClean="0"/>
              <a:t>next</a:t>
            </a:r>
            <a:r>
              <a:rPr lang="de-DE" baseline="0" dirty="0" smtClean="0"/>
              <a:t> </a:t>
            </a:r>
            <a:r>
              <a:rPr lang="de-DE" baseline="0" dirty="0" err="1" smtClean="0"/>
              <a:t>slide</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794162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Spherical</a:t>
            </a:r>
            <a:r>
              <a:rPr lang="de-DE" dirty="0" smtClean="0"/>
              <a:t> </a:t>
            </a:r>
            <a:r>
              <a:rPr lang="de-DE" dirty="0" err="1" smtClean="0"/>
              <a:t>Harmonics</a:t>
            </a:r>
            <a:r>
              <a:rPr lang="de-DE" dirty="0" smtClean="0"/>
              <a:t>:</a:t>
            </a:r>
            <a:r>
              <a:rPr lang="de-DE" baseline="0" dirty="0" smtClean="0"/>
              <a:t> optimal </a:t>
            </a:r>
            <a:r>
              <a:rPr lang="de-DE" baseline="0" dirty="0" err="1" smtClean="0"/>
              <a:t>parameters</a:t>
            </a:r>
            <a:r>
              <a:rPr lang="de-DE" baseline="0" dirty="0" smtClean="0"/>
              <a:t> </a:t>
            </a:r>
            <a:r>
              <a:rPr lang="de-DE" baseline="0" dirty="0" err="1" smtClean="0"/>
              <a:t>at</a:t>
            </a:r>
            <a:r>
              <a:rPr lang="de-DE" baseline="0" dirty="0" smtClean="0"/>
              <a:t> 8 </a:t>
            </a:r>
            <a:r>
              <a:rPr lang="de-DE" baseline="0" dirty="0" err="1" smtClean="0"/>
              <a:t>functions</a:t>
            </a:r>
            <a:r>
              <a:rPr lang="de-DE" baseline="0" dirty="0" smtClean="0"/>
              <a:t>, 16 </a:t>
            </a:r>
            <a:r>
              <a:rPr lang="de-DE" baseline="0" dirty="0" err="1" smtClean="0"/>
              <a:t>coefficients</a:t>
            </a:r>
            <a:endParaRPr lang="de-DE" baseline="0" dirty="0" smtClean="0"/>
          </a:p>
          <a:p>
            <a:r>
              <a:rPr lang="de-DE" baseline="0" dirty="0" smtClean="0"/>
              <a:t>Diffusion Tensor: optimal </a:t>
            </a:r>
            <a:r>
              <a:rPr lang="de-DE" baseline="0" dirty="0" err="1" smtClean="0"/>
              <a:t>parameters</a:t>
            </a:r>
            <a:r>
              <a:rPr lang="de-DE" baseline="0" dirty="0" smtClean="0"/>
              <a:t> </a:t>
            </a:r>
            <a:r>
              <a:rPr lang="de-DE" baseline="0" dirty="0" err="1" smtClean="0"/>
              <a:t>at</a:t>
            </a:r>
            <a:r>
              <a:rPr lang="de-DE" baseline="0" dirty="0" smtClean="0"/>
              <a:t> 12 </a:t>
            </a:r>
            <a:r>
              <a:rPr lang="de-DE" baseline="0" dirty="0" err="1" smtClean="0"/>
              <a:t>tiles</a:t>
            </a:r>
            <a:r>
              <a:rPr lang="de-DE" baseline="0" dirty="0" smtClean="0"/>
              <a:t> 4 </a:t>
            </a:r>
            <a:r>
              <a:rPr lang="de-DE" baseline="0" dirty="0" err="1" smtClean="0"/>
              <a:t>bins</a:t>
            </a:r>
            <a:endParaRPr lang="de-DE" baseline="0" dirty="0" smtClean="0"/>
          </a:p>
          <a:p>
            <a:endParaRPr lang="de-DE" baseline="0" dirty="0" smtClean="0"/>
          </a:p>
          <a:p>
            <a:r>
              <a:rPr lang="de-DE" baseline="0" dirty="0" err="1" smtClean="0"/>
              <a:t>We</a:t>
            </a:r>
            <a:r>
              <a:rPr lang="de-DE" baseline="0" dirty="0" smtClean="0"/>
              <a:t> </a:t>
            </a:r>
            <a:r>
              <a:rPr lang="de-DE" baseline="0" dirty="0" err="1" smtClean="0"/>
              <a:t>can</a:t>
            </a:r>
            <a:r>
              <a:rPr lang="de-DE" baseline="0" dirty="0" smtClean="0"/>
              <a:t> </a:t>
            </a:r>
            <a:r>
              <a:rPr lang="de-DE" baseline="0" dirty="0" err="1" smtClean="0"/>
              <a:t>of</a:t>
            </a:r>
            <a:r>
              <a:rPr lang="de-DE" baseline="0" dirty="0" smtClean="0"/>
              <a:t> </a:t>
            </a:r>
            <a:r>
              <a:rPr lang="de-DE" baseline="0" dirty="0" err="1" smtClean="0"/>
              <a:t>course</a:t>
            </a:r>
            <a:r>
              <a:rPr lang="de-DE" baseline="0" dirty="0" smtClean="0"/>
              <a:t> also </a:t>
            </a:r>
            <a:r>
              <a:rPr lang="de-DE" baseline="0" dirty="0" err="1" smtClean="0"/>
              <a:t>apply</a:t>
            </a:r>
            <a:r>
              <a:rPr lang="de-DE" baseline="0" dirty="0" smtClean="0"/>
              <a:t> </a:t>
            </a:r>
            <a:r>
              <a:rPr lang="de-DE" baseline="0" dirty="0" err="1" smtClean="0"/>
              <a:t>the</a:t>
            </a:r>
            <a:r>
              <a:rPr lang="de-DE" baseline="0" dirty="0" smtClean="0"/>
              <a:t> same </a:t>
            </a:r>
            <a:r>
              <a:rPr lang="de-DE" baseline="0" dirty="0" err="1" smtClean="0"/>
              <a:t>optimization</a:t>
            </a:r>
            <a:r>
              <a:rPr lang="de-DE" baseline="0" dirty="0" smtClean="0"/>
              <a:t> </a:t>
            </a:r>
            <a:r>
              <a:rPr lang="de-DE" baseline="0" dirty="0" err="1" smtClean="0"/>
              <a:t>methods</a:t>
            </a:r>
            <a:r>
              <a:rPr lang="de-DE" baseline="0" dirty="0" smtClean="0"/>
              <a:t> </a:t>
            </a:r>
            <a:r>
              <a:rPr lang="de-DE" baseline="0" dirty="0" err="1" smtClean="0"/>
              <a:t>to</a:t>
            </a:r>
            <a:r>
              <a:rPr lang="de-DE" baseline="0" dirty="0" smtClean="0"/>
              <a:t> </a:t>
            </a:r>
            <a:r>
              <a:rPr lang="de-DE" baseline="0" dirty="0" err="1" smtClean="0"/>
              <a:t>optimize</a:t>
            </a:r>
            <a:r>
              <a:rPr lang="de-DE" baseline="0" dirty="0" smtClean="0"/>
              <a:t> </a:t>
            </a:r>
            <a:r>
              <a:rPr lang="de-DE" baseline="0" dirty="0" err="1" smtClean="0"/>
              <a:t>the</a:t>
            </a:r>
            <a:r>
              <a:rPr lang="de-DE" baseline="0" dirty="0" smtClean="0"/>
              <a:t> </a:t>
            </a:r>
            <a:r>
              <a:rPr lang="de-DE" baseline="0" dirty="0" err="1" smtClean="0"/>
              <a:t>parameters</a:t>
            </a:r>
            <a:r>
              <a:rPr lang="de-DE" baseline="0" dirty="0" smtClean="0"/>
              <a:t> </a:t>
            </a:r>
            <a:r>
              <a:rPr lang="de-DE" baseline="0" dirty="0" err="1" smtClean="0"/>
              <a:t>of</a:t>
            </a:r>
            <a:r>
              <a:rPr lang="de-DE" baseline="0" dirty="0" smtClean="0"/>
              <a:t> </a:t>
            </a:r>
            <a:r>
              <a:rPr lang="de-DE" baseline="0" dirty="0" err="1" smtClean="0"/>
              <a:t>existing</a:t>
            </a:r>
            <a:r>
              <a:rPr lang="de-DE" baseline="0" dirty="0" smtClean="0"/>
              <a:t> </a:t>
            </a:r>
            <a:r>
              <a:rPr lang="de-DE" baseline="0" dirty="0" err="1" smtClean="0"/>
              <a:t>systems</a:t>
            </a:r>
            <a:r>
              <a:rPr lang="de-DE" baseline="0" dirty="0" smtClean="0"/>
              <a:t>. First </a:t>
            </a:r>
            <a:r>
              <a:rPr lang="de-DE" baseline="0" dirty="0" err="1" smtClean="0"/>
              <a:t>we</a:t>
            </a:r>
            <a:r>
              <a:rPr lang="de-DE" baseline="0" dirty="0" smtClean="0"/>
              <a:t> </a:t>
            </a:r>
            <a:r>
              <a:rPr lang="de-DE" baseline="0" dirty="0" err="1" smtClean="0"/>
              <a:t>look</a:t>
            </a:r>
            <a:r>
              <a:rPr lang="de-DE" baseline="0" dirty="0" smtClean="0"/>
              <a:t> </a:t>
            </a:r>
            <a:r>
              <a:rPr lang="de-DE" baseline="0" dirty="0" err="1" smtClean="0"/>
              <a:t>at</a:t>
            </a:r>
            <a:r>
              <a:rPr lang="de-DE" baseline="0" dirty="0" smtClean="0"/>
              <a:t> </a:t>
            </a:r>
            <a:r>
              <a:rPr lang="de-DE" baseline="0" dirty="0" err="1" smtClean="0"/>
              <a:t>the</a:t>
            </a:r>
            <a:r>
              <a:rPr lang="de-DE" baseline="0" dirty="0" smtClean="0"/>
              <a:t> </a:t>
            </a:r>
            <a:r>
              <a:rPr lang="de-DE" baseline="0" dirty="0" err="1" smtClean="0"/>
              <a:t>Spherical</a:t>
            </a:r>
            <a:r>
              <a:rPr lang="de-DE" baseline="0" dirty="0" smtClean="0"/>
              <a:t> </a:t>
            </a:r>
            <a:r>
              <a:rPr lang="de-DE" baseline="0" dirty="0" err="1" smtClean="0"/>
              <a:t>Harmonics</a:t>
            </a:r>
            <a:r>
              <a:rPr lang="de-DE" baseline="0" dirty="0" smtClean="0"/>
              <a:t> </a:t>
            </a:r>
            <a:r>
              <a:rPr lang="de-DE" baseline="0" dirty="0" err="1" smtClean="0"/>
              <a:t>descriptor</a:t>
            </a:r>
            <a:r>
              <a:rPr lang="de-DE" baseline="0" dirty="0" smtClean="0"/>
              <a:t> </a:t>
            </a:r>
            <a:r>
              <a:rPr lang="de-DE" baseline="0" dirty="0" err="1" smtClean="0"/>
              <a:t>by</a:t>
            </a:r>
            <a:r>
              <a:rPr lang="de-DE" baseline="0" dirty="0" smtClean="0"/>
              <a:t> </a:t>
            </a:r>
            <a:r>
              <a:rPr lang="de-DE" baseline="0" dirty="0" err="1" smtClean="0"/>
              <a:t>Funkhouser</a:t>
            </a:r>
            <a:r>
              <a:rPr lang="de-DE" baseline="0" dirty="0" smtClean="0"/>
              <a:t> et al., </a:t>
            </a:r>
            <a:r>
              <a:rPr lang="de-DE" baseline="0" dirty="0" err="1" smtClean="0"/>
              <a:t>one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very</a:t>
            </a:r>
            <a:r>
              <a:rPr lang="de-DE" baseline="0" dirty="0" smtClean="0"/>
              <a:t> </a:t>
            </a:r>
            <a:r>
              <a:rPr lang="de-DE" baseline="0" dirty="0" err="1" smtClean="0"/>
              <a:t>first</a:t>
            </a:r>
            <a:r>
              <a:rPr lang="de-DE" baseline="0" dirty="0" smtClean="0"/>
              <a:t> </a:t>
            </a:r>
            <a:r>
              <a:rPr lang="de-DE" baseline="0" dirty="0" err="1" smtClean="0"/>
              <a:t>systems</a:t>
            </a:r>
            <a:r>
              <a:rPr lang="de-DE" baseline="0" dirty="0" smtClean="0"/>
              <a:t> </a:t>
            </a:r>
            <a:r>
              <a:rPr lang="de-DE" baseline="0" dirty="0" err="1" smtClean="0"/>
              <a:t>for</a:t>
            </a:r>
            <a:r>
              <a:rPr lang="de-DE" baseline="0" dirty="0" smtClean="0"/>
              <a:t> sketch-</a:t>
            </a:r>
            <a:r>
              <a:rPr lang="de-DE" baseline="0" dirty="0" err="1" smtClean="0"/>
              <a:t>based</a:t>
            </a:r>
            <a:r>
              <a:rPr lang="de-DE" baseline="0" dirty="0" smtClean="0"/>
              <a:t> 3D </a:t>
            </a:r>
            <a:r>
              <a:rPr lang="de-DE" baseline="0" dirty="0" err="1" smtClean="0"/>
              <a:t>retrieval</a:t>
            </a:r>
            <a:r>
              <a:rPr lang="de-DE" baseline="0" dirty="0" smtClean="0"/>
              <a:t>. This </a:t>
            </a:r>
            <a:r>
              <a:rPr lang="de-DE" baseline="0" dirty="0" err="1" smtClean="0"/>
              <a:t>descriptor</a:t>
            </a:r>
            <a:r>
              <a:rPr lang="de-DE" baseline="0" dirty="0" smtClean="0"/>
              <a:t> </a:t>
            </a:r>
            <a:r>
              <a:rPr lang="de-DE" baseline="0" dirty="0" err="1" smtClean="0"/>
              <a:t>is</a:t>
            </a:r>
            <a:r>
              <a:rPr lang="de-DE" baseline="0" dirty="0" smtClean="0"/>
              <a:t> </a:t>
            </a:r>
            <a:r>
              <a:rPr lang="de-DE" baseline="0" dirty="0" err="1" smtClean="0"/>
              <a:t>governed</a:t>
            </a:r>
            <a:r>
              <a:rPr lang="de-DE" baseline="0" dirty="0" smtClean="0"/>
              <a:t> </a:t>
            </a:r>
            <a:r>
              <a:rPr lang="de-DE" baseline="0" dirty="0" err="1" smtClean="0"/>
              <a:t>by</a:t>
            </a:r>
            <a:r>
              <a:rPr lang="de-DE" baseline="0" dirty="0" smtClean="0"/>
              <a:t> </a:t>
            </a:r>
            <a:r>
              <a:rPr lang="de-DE" baseline="0" dirty="0" err="1" smtClean="0"/>
              <a:t>two</a:t>
            </a:r>
            <a:r>
              <a:rPr lang="de-DE" baseline="0" dirty="0" smtClean="0"/>
              <a:t> essential </a:t>
            </a:r>
            <a:r>
              <a:rPr lang="de-DE" baseline="0" dirty="0" err="1" smtClean="0"/>
              <a:t>parameters</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circular</a:t>
            </a:r>
            <a:r>
              <a:rPr lang="de-DE" baseline="0" dirty="0" smtClean="0"/>
              <a:t> </a:t>
            </a:r>
            <a:r>
              <a:rPr lang="de-DE" baseline="0" dirty="0" err="1" smtClean="0"/>
              <a:t>functions</a:t>
            </a:r>
            <a:r>
              <a:rPr lang="de-DE" baseline="0" dirty="0" smtClean="0"/>
              <a:t> </a:t>
            </a:r>
            <a:r>
              <a:rPr lang="de-DE" baseline="0" dirty="0" err="1" smtClean="0"/>
              <a:t>as</a:t>
            </a:r>
            <a:r>
              <a:rPr lang="de-DE" baseline="0" dirty="0" smtClean="0"/>
              <a:t> </a:t>
            </a:r>
            <a:r>
              <a:rPr lang="de-DE" baseline="0" dirty="0" err="1" smtClean="0"/>
              <a:t>well</a:t>
            </a:r>
            <a:r>
              <a:rPr lang="de-DE" baseline="0" dirty="0" smtClean="0"/>
              <a:t> </a:t>
            </a:r>
            <a:r>
              <a:rPr lang="de-DE" baseline="0" dirty="0" err="1" smtClean="0"/>
              <a:t>as</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coefficients</a:t>
            </a:r>
            <a:r>
              <a:rPr lang="de-DE" baseline="0" dirty="0" smtClean="0"/>
              <a:t>. </a:t>
            </a:r>
            <a:r>
              <a:rPr lang="de-DE" baseline="0" dirty="0" err="1" smtClean="0"/>
              <a:t>Our</a:t>
            </a:r>
            <a:r>
              <a:rPr lang="de-DE" baseline="0" dirty="0" smtClean="0"/>
              <a:t> </a:t>
            </a:r>
            <a:r>
              <a:rPr lang="de-DE" baseline="0" dirty="0" err="1" smtClean="0"/>
              <a:t>optimization</a:t>
            </a:r>
            <a:r>
              <a:rPr lang="de-DE" baseline="0" dirty="0" smtClean="0"/>
              <a:t> </a:t>
            </a:r>
            <a:r>
              <a:rPr lang="de-DE" baseline="0" dirty="0" err="1" smtClean="0"/>
              <a:t>shows</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optimal </a:t>
            </a:r>
            <a:r>
              <a:rPr lang="de-DE" baseline="0" dirty="0" err="1" smtClean="0"/>
              <a:t>parameter</a:t>
            </a:r>
            <a:r>
              <a:rPr lang="de-DE" baseline="0" dirty="0" smtClean="0"/>
              <a:t> </a:t>
            </a:r>
            <a:r>
              <a:rPr lang="de-DE" baseline="0" dirty="0" err="1" smtClean="0"/>
              <a:t>combination</a:t>
            </a:r>
            <a:r>
              <a:rPr lang="de-DE" baseline="0" dirty="0" smtClean="0"/>
              <a:t> </a:t>
            </a:r>
            <a:r>
              <a:rPr lang="de-DE" baseline="0" dirty="0" err="1" smtClean="0"/>
              <a:t>is</a:t>
            </a:r>
            <a:r>
              <a:rPr lang="de-DE" baseline="0" dirty="0" smtClean="0"/>
              <a:t> </a:t>
            </a:r>
            <a:r>
              <a:rPr lang="de-DE" baseline="0" dirty="0" err="1" smtClean="0"/>
              <a:t>very</a:t>
            </a:r>
            <a:r>
              <a:rPr lang="de-DE" baseline="0" dirty="0" smtClean="0"/>
              <a:t> </a:t>
            </a:r>
            <a:r>
              <a:rPr lang="de-DE" baseline="0" dirty="0" err="1" smtClean="0"/>
              <a:t>close</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one</a:t>
            </a:r>
            <a:r>
              <a:rPr lang="de-DE" baseline="0" dirty="0" smtClean="0"/>
              <a:t> </a:t>
            </a:r>
            <a:r>
              <a:rPr lang="de-DE" baseline="0" dirty="0" err="1" smtClean="0"/>
              <a:t>suggested</a:t>
            </a:r>
            <a:r>
              <a:rPr lang="de-DE" baseline="0" dirty="0" smtClean="0"/>
              <a:t> in </a:t>
            </a:r>
            <a:r>
              <a:rPr lang="de-DE" baseline="0" dirty="0" err="1" smtClean="0"/>
              <a:t>the</a:t>
            </a:r>
            <a:r>
              <a:rPr lang="de-DE" baseline="0" dirty="0" smtClean="0"/>
              <a:t> </a:t>
            </a:r>
            <a:r>
              <a:rPr lang="de-DE" baseline="0" dirty="0" err="1" smtClean="0"/>
              <a:t>paper</a:t>
            </a:r>
            <a:r>
              <a:rPr lang="de-DE" baseline="0" dirty="0" smtClean="0"/>
              <a:t>. On </a:t>
            </a:r>
            <a:r>
              <a:rPr lang="de-DE" baseline="0" dirty="0" err="1" smtClean="0"/>
              <a:t>the</a:t>
            </a:r>
            <a:r>
              <a:rPr lang="de-DE" baseline="0" dirty="0" smtClean="0"/>
              <a:t> </a:t>
            </a:r>
            <a:r>
              <a:rPr lang="de-DE" baseline="0" dirty="0" err="1" smtClean="0"/>
              <a:t>other</a:t>
            </a:r>
            <a:r>
              <a:rPr lang="de-DE" baseline="0" dirty="0" smtClean="0"/>
              <a:t> </a:t>
            </a:r>
            <a:r>
              <a:rPr lang="de-DE" baseline="0" dirty="0" err="1" smtClean="0"/>
              <a:t>hand</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Diffussion</a:t>
            </a:r>
            <a:r>
              <a:rPr lang="de-DE" baseline="0" dirty="0" smtClean="0"/>
              <a:t> Tensor </a:t>
            </a:r>
            <a:r>
              <a:rPr lang="de-DE" baseline="0" dirty="0" err="1" smtClean="0"/>
              <a:t>descriptor</a:t>
            </a:r>
            <a:r>
              <a:rPr lang="de-DE" baseline="0" dirty="0" smtClean="0"/>
              <a:t> </a:t>
            </a:r>
            <a:r>
              <a:rPr lang="de-DE" baseline="0" dirty="0" err="1" smtClean="0"/>
              <a:t>suggested</a:t>
            </a:r>
            <a:r>
              <a:rPr lang="de-DE" baseline="0" dirty="0" smtClean="0"/>
              <a:t> </a:t>
            </a:r>
            <a:r>
              <a:rPr lang="de-DE" baseline="0" dirty="0" err="1" smtClean="0"/>
              <a:t>by</a:t>
            </a:r>
            <a:r>
              <a:rPr lang="de-DE" baseline="0" dirty="0" smtClean="0"/>
              <a:t> Yoon et al. </a:t>
            </a:r>
            <a:r>
              <a:rPr lang="de-DE" baseline="0" dirty="0" err="1" smtClean="0"/>
              <a:t>Our</a:t>
            </a:r>
            <a:r>
              <a:rPr lang="de-DE" baseline="0" dirty="0" smtClean="0"/>
              <a:t> </a:t>
            </a:r>
            <a:r>
              <a:rPr lang="de-DE" baseline="0" dirty="0" err="1" smtClean="0"/>
              <a:t>optimization</a:t>
            </a:r>
            <a:r>
              <a:rPr lang="de-DE" baseline="0" dirty="0" smtClean="0"/>
              <a:t> </a:t>
            </a:r>
            <a:r>
              <a:rPr lang="de-DE" baseline="0" dirty="0" err="1" smtClean="0"/>
              <a:t>clearly</a:t>
            </a:r>
            <a:r>
              <a:rPr lang="de-DE" baseline="0" dirty="0" smtClean="0"/>
              <a:t> </a:t>
            </a:r>
            <a:r>
              <a:rPr lang="de-DE" baseline="0" dirty="0" err="1" smtClean="0"/>
              <a:t>demonstrates</a:t>
            </a:r>
            <a:r>
              <a:rPr lang="de-DE" baseline="0" dirty="0" smtClean="0"/>
              <a:t> </a:t>
            </a:r>
            <a:r>
              <a:rPr lang="de-DE" baseline="0" dirty="0" err="1" smtClean="0"/>
              <a:t>that</a:t>
            </a:r>
            <a:r>
              <a:rPr lang="de-DE" baseline="0" dirty="0" smtClean="0"/>
              <a:t> </a:t>
            </a:r>
            <a:r>
              <a:rPr lang="de-DE" baseline="0" dirty="0" err="1" smtClean="0"/>
              <a:t>there</a:t>
            </a:r>
            <a:r>
              <a:rPr lang="de-DE" baseline="0" dirty="0" smtClean="0"/>
              <a:t> </a:t>
            </a:r>
            <a:r>
              <a:rPr lang="de-DE" baseline="0" dirty="0" err="1" smtClean="0"/>
              <a:t>exist</a:t>
            </a:r>
            <a:r>
              <a:rPr lang="de-DE" baseline="0" dirty="0" smtClean="0"/>
              <a:t> </a:t>
            </a:r>
            <a:r>
              <a:rPr lang="de-DE" baseline="0" dirty="0" err="1" smtClean="0"/>
              <a:t>better</a:t>
            </a:r>
            <a:r>
              <a:rPr lang="de-DE" baseline="0" dirty="0" smtClean="0"/>
              <a:t> </a:t>
            </a:r>
            <a:r>
              <a:rPr lang="de-DE" baseline="0" dirty="0" err="1" smtClean="0"/>
              <a:t>parameter</a:t>
            </a:r>
            <a:r>
              <a:rPr lang="de-DE" baseline="0" dirty="0" smtClean="0"/>
              <a:t> </a:t>
            </a:r>
            <a:r>
              <a:rPr lang="de-DE" baseline="0" dirty="0" err="1" smtClean="0"/>
              <a:t>settings</a:t>
            </a:r>
            <a:r>
              <a:rPr lang="de-DE" baseline="0" dirty="0" smtClean="0"/>
              <a:t> </a:t>
            </a:r>
            <a:r>
              <a:rPr lang="de-DE" baseline="0" dirty="0" err="1" smtClean="0"/>
              <a:t>than</a:t>
            </a:r>
            <a:r>
              <a:rPr lang="de-DE" baseline="0" dirty="0" smtClean="0"/>
              <a:t> </a:t>
            </a:r>
            <a:r>
              <a:rPr lang="de-DE" baseline="0" dirty="0" err="1" smtClean="0"/>
              <a:t>the</a:t>
            </a:r>
            <a:r>
              <a:rPr lang="de-DE" baseline="0" dirty="0" smtClean="0"/>
              <a:t> </a:t>
            </a:r>
            <a:r>
              <a:rPr lang="de-DE" baseline="0" dirty="0" err="1" smtClean="0"/>
              <a:t>ones</a:t>
            </a:r>
            <a:r>
              <a:rPr lang="de-DE" baseline="0" dirty="0" smtClean="0"/>
              <a:t> </a:t>
            </a:r>
            <a:r>
              <a:rPr lang="de-DE" baseline="0" dirty="0" err="1" smtClean="0"/>
              <a:t>proposed</a:t>
            </a:r>
            <a:r>
              <a:rPr lang="de-DE" baseline="0" dirty="0" smtClean="0"/>
              <a:t> in </a:t>
            </a:r>
            <a:r>
              <a:rPr lang="de-DE" baseline="0" dirty="0" err="1" smtClean="0"/>
              <a:t>the</a:t>
            </a:r>
            <a:r>
              <a:rPr lang="de-DE" baseline="0" dirty="0" smtClean="0"/>
              <a:t> original </a:t>
            </a:r>
            <a:r>
              <a:rPr lang="de-DE" baseline="0" dirty="0" err="1" smtClean="0"/>
              <a:t>publication</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4268572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34</a:t>
            </a:fld>
            <a:endParaRPr lang="en-US">
              <a:solidFill>
                <a:srgbClr val="000000"/>
              </a:solidFill>
            </a:endParaRPr>
          </a:p>
        </p:txBody>
      </p:sp>
    </p:spTree>
    <p:extLst>
      <p:ext uri="{BB962C8B-B14F-4D97-AF65-F5344CB8AC3E}">
        <p14:creationId xmlns:p14="http://schemas.microsoft.com/office/powerpoint/2010/main" val="348148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35</a:t>
            </a:fld>
            <a:endParaRPr lang="en-US">
              <a:solidFill>
                <a:srgbClr val="000000"/>
              </a:solidFill>
            </a:endParaRPr>
          </a:p>
        </p:txBody>
      </p:sp>
    </p:spTree>
    <p:extLst>
      <p:ext uri="{BB962C8B-B14F-4D97-AF65-F5344CB8AC3E}">
        <p14:creationId xmlns:p14="http://schemas.microsoft.com/office/powerpoint/2010/main" val="348148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 </a:t>
            </a:r>
            <a:r>
              <a:rPr lang="de-DE" dirty="0" err="1" smtClean="0"/>
              <a:t>we</a:t>
            </a:r>
            <a:r>
              <a:rPr lang="de-DE" dirty="0" smtClean="0"/>
              <a:t> </a:t>
            </a:r>
            <a:r>
              <a:rPr lang="de-DE" dirty="0" err="1" smtClean="0"/>
              <a:t>now</a:t>
            </a:r>
            <a:r>
              <a:rPr lang="de-DE" dirty="0" smtClean="0"/>
              <a:t> </a:t>
            </a:r>
            <a:r>
              <a:rPr lang="de-DE" dirty="0" err="1" smtClean="0"/>
              <a:t>have</a:t>
            </a:r>
            <a:r>
              <a:rPr lang="de-DE" dirty="0" smtClean="0"/>
              <a:t> </a:t>
            </a:r>
            <a:r>
              <a:rPr lang="de-DE" dirty="0" err="1" smtClean="0"/>
              <a:t>this</a:t>
            </a:r>
            <a:r>
              <a:rPr lang="de-DE" dirty="0" smtClean="0"/>
              <a:t> </a:t>
            </a:r>
            <a:r>
              <a:rPr lang="de-DE" dirty="0" err="1" smtClean="0"/>
              <a:t>nice</a:t>
            </a:r>
            <a:r>
              <a:rPr lang="de-DE" dirty="0" smtClean="0"/>
              <a:t> </a:t>
            </a:r>
            <a:r>
              <a:rPr lang="de-DE" dirty="0" err="1" smtClean="0"/>
              <a:t>bag</a:t>
            </a:r>
            <a:r>
              <a:rPr lang="de-DE" dirty="0" smtClean="0"/>
              <a:t>-</a:t>
            </a:r>
            <a:r>
              <a:rPr lang="de-DE" dirty="0" err="1" smtClean="0"/>
              <a:t>of</a:t>
            </a:r>
            <a:r>
              <a:rPr lang="de-DE" baseline="0" dirty="0" smtClean="0"/>
              <a:t>-features </a:t>
            </a:r>
            <a:r>
              <a:rPr lang="de-DE" baseline="0" dirty="0" err="1" smtClean="0"/>
              <a:t>pipeline</a:t>
            </a:r>
            <a:r>
              <a:rPr lang="de-DE" baseline="0" dirty="0" smtClean="0"/>
              <a:t> </a:t>
            </a:r>
            <a:r>
              <a:rPr lang="de-DE" baseline="0" dirty="0" err="1" smtClean="0"/>
              <a:t>with</a:t>
            </a:r>
            <a:r>
              <a:rPr lang="de-DE" baseline="0" dirty="0" smtClean="0"/>
              <a:t> a </a:t>
            </a:r>
            <a:r>
              <a:rPr lang="de-DE" baseline="0" dirty="0" err="1" smtClean="0"/>
              <a:t>nice</a:t>
            </a:r>
            <a:r>
              <a:rPr lang="de-DE" baseline="0" dirty="0" smtClean="0"/>
              <a:t> </a:t>
            </a:r>
            <a:r>
              <a:rPr lang="de-DE" baseline="0" dirty="0" err="1" smtClean="0"/>
              <a:t>feature</a:t>
            </a:r>
            <a:r>
              <a:rPr lang="de-DE" baseline="0" dirty="0" smtClean="0"/>
              <a:t> </a:t>
            </a:r>
            <a:r>
              <a:rPr lang="de-DE" baseline="0" dirty="0" err="1" smtClean="0"/>
              <a:t>transform</a:t>
            </a:r>
            <a:r>
              <a:rPr lang="de-DE" baseline="0" dirty="0" smtClean="0"/>
              <a:t> </a:t>
            </a:r>
            <a:r>
              <a:rPr lang="de-DE" baseline="0" dirty="0" err="1" smtClean="0"/>
              <a:t>suitable</a:t>
            </a:r>
            <a:r>
              <a:rPr lang="de-DE" baseline="0" dirty="0" smtClean="0"/>
              <a:t> </a:t>
            </a:r>
            <a:r>
              <a:rPr lang="de-DE" baseline="0" dirty="0" err="1" smtClean="0"/>
              <a:t>for</a:t>
            </a:r>
            <a:r>
              <a:rPr lang="de-DE" baseline="0" dirty="0" smtClean="0"/>
              <a:t> </a:t>
            </a:r>
            <a:r>
              <a:rPr lang="de-DE" baseline="0" dirty="0" err="1" smtClean="0"/>
              <a:t>sketches</a:t>
            </a:r>
            <a:r>
              <a:rPr lang="de-DE" baseline="0" dirty="0" smtClean="0"/>
              <a:t> but </a:t>
            </a:r>
            <a:r>
              <a:rPr lang="de-DE" baseline="0" dirty="0" err="1" smtClean="0"/>
              <a:t>unfortunately</a:t>
            </a:r>
            <a:r>
              <a:rPr lang="de-DE" baseline="0" dirty="0" smtClean="0"/>
              <a:t> </a:t>
            </a:r>
            <a:r>
              <a:rPr lang="de-DE" baseline="0" dirty="0" err="1" smtClean="0"/>
              <a:t>is</a:t>
            </a:r>
            <a:r>
              <a:rPr lang="de-DE" baseline="0" dirty="0" smtClean="0"/>
              <a:t> </a:t>
            </a:r>
            <a:r>
              <a:rPr lang="de-DE" baseline="0" dirty="0" err="1" smtClean="0"/>
              <a:t>governed</a:t>
            </a:r>
            <a:r>
              <a:rPr lang="de-DE" baseline="0" dirty="0" smtClean="0"/>
              <a:t> </a:t>
            </a:r>
            <a:r>
              <a:rPr lang="de-DE" baseline="0" dirty="0" err="1" smtClean="0"/>
              <a:t>by</a:t>
            </a:r>
            <a:r>
              <a:rPr lang="de-DE" baseline="0" dirty="0" smtClean="0"/>
              <a:t> a </a:t>
            </a:r>
            <a:r>
              <a:rPr lang="de-DE" baseline="0" dirty="0" err="1" smtClean="0"/>
              <a:t>lot</a:t>
            </a:r>
            <a:r>
              <a:rPr lang="de-DE" baseline="0" dirty="0" smtClean="0"/>
              <a:t> </a:t>
            </a:r>
            <a:r>
              <a:rPr lang="de-DE" baseline="0" dirty="0" err="1" smtClean="0"/>
              <a:t>of</a:t>
            </a:r>
            <a:r>
              <a:rPr lang="de-DE" baseline="0" dirty="0" smtClean="0"/>
              <a:t> </a:t>
            </a:r>
            <a:r>
              <a:rPr lang="de-DE" baseline="0" dirty="0" err="1" smtClean="0"/>
              <a:t>parameters</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all </a:t>
            </a:r>
            <a:r>
              <a:rPr lang="de-DE" baseline="0" dirty="0" err="1" smtClean="0"/>
              <a:t>the</a:t>
            </a:r>
            <a:r>
              <a:rPr lang="de-DE" baseline="0" dirty="0" smtClean="0"/>
              <a:t> </a:t>
            </a:r>
            <a:r>
              <a:rPr lang="de-DE" baseline="0" dirty="0" err="1" smtClean="0"/>
              <a:t>parameters</a:t>
            </a:r>
            <a:r>
              <a:rPr lang="de-DE" baseline="0" dirty="0" smtClean="0"/>
              <a:t> </a:t>
            </a:r>
            <a:r>
              <a:rPr lang="de-DE" baseline="0" dirty="0" err="1" smtClean="0"/>
              <a:t>underlying</a:t>
            </a:r>
            <a:r>
              <a:rPr lang="de-DE" baseline="0" dirty="0" smtClean="0"/>
              <a:t> </a:t>
            </a:r>
            <a:r>
              <a:rPr lang="de-DE" baseline="0" dirty="0" err="1" smtClean="0"/>
              <a:t>the</a:t>
            </a:r>
            <a:r>
              <a:rPr lang="de-DE" baseline="0" dirty="0" smtClean="0"/>
              <a:t> Gabor </a:t>
            </a:r>
            <a:r>
              <a:rPr lang="de-DE" baseline="0" dirty="0" err="1" smtClean="0"/>
              <a:t>filter</a:t>
            </a:r>
            <a:r>
              <a:rPr lang="de-DE" baseline="0" dirty="0" smtClean="0"/>
              <a:t> (</a:t>
            </a:r>
            <a:r>
              <a:rPr lang="de-DE" baseline="0" dirty="0" err="1" smtClean="0"/>
              <a:t>orientations</a:t>
            </a:r>
            <a:r>
              <a:rPr lang="de-DE" baseline="0" dirty="0" smtClean="0"/>
              <a:t>, </a:t>
            </a:r>
            <a:r>
              <a:rPr lang="de-DE" baseline="0" dirty="0" err="1" smtClean="0"/>
              <a:t>bandwidth</a:t>
            </a:r>
            <a:r>
              <a:rPr lang="de-DE" baseline="0" dirty="0" smtClean="0"/>
              <a:t>, </a:t>
            </a:r>
            <a:r>
              <a:rPr lang="de-DE" baseline="0" dirty="0" err="1" smtClean="0"/>
              <a:t>peak-frequency</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remaining</a:t>
            </a:r>
            <a:r>
              <a:rPr lang="de-DE" baseline="0" dirty="0" smtClean="0"/>
              <a:t> </a:t>
            </a:r>
            <a:r>
              <a:rPr lang="de-DE" baseline="0" dirty="0" err="1" smtClean="0"/>
              <a:t>parameters</a:t>
            </a:r>
            <a:r>
              <a:rPr lang="de-DE" baseline="0" dirty="0" smtClean="0"/>
              <a:t>, i.e. </a:t>
            </a:r>
            <a:r>
              <a:rPr lang="de-DE" baseline="0" dirty="0" err="1" smtClean="0"/>
              <a:t>vocabulary</a:t>
            </a:r>
            <a:r>
              <a:rPr lang="de-DE" baseline="0" dirty="0" smtClean="0"/>
              <a:t> </a:t>
            </a:r>
            <a:r>
              <a:rPr lang="de-DE" baseline="0" dirty="0" err="1" smtClean="0"/>
              <a:t>size</a:t>
            </a:r>
            <a:r>
              <a:rPr lang="de-DE" baseline="0" dirty="0" smtClean="0"/>
              <a:t>, </a:t>
            </a:r>
            <a:r>
              <a:rPr lang="de-DE" baseline="0" dirty="0" err="1" smtClean="0"/>
              <a:t>feature</a:t>
            </a:r>
            <a:r>
              <a:rPr lang="de-DE" baseline="0" dirty="0" smtClean="0"/>
              <a:t> </a:t>
            </a:r>
            <a:r>
              <a:rPr lang="de-DE" baseline="0" dirty="0" err="1" smtClean="0"/>
              <a:t>size</a:t>
            </a:r>
            <a:r>
              <a:rPr lang="de-DE" baseline="0" dirty="0" smtClean="0"/>
              <a:t> </a:t>
            </a:r>
            <a:r>
              <a:rPr lang="de-DE" baseline="0" dirty="0" err="1" smtClean="0"/>
              <a:t>and</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tiles</a:t>
            </a:r>
            <a:r>
              <a:rPr lang="de-DE" baseline="0" dirty="0" smtClean="0"/>
              <a:t> </a:t>
            </a:r>
            <a:r>
              <a:rPr lang="de-DE" baseline="0" dirty="0" err="1" smtClean="0"/>
              <a:t>used</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413464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Why</a:t>
            </a:r>
            <a:r>
              <a:rPr lang="de-DE" dirty="0" smtClean="0"/>
              <a:t> sketch-</a:t>
            </a:r>
            <a:r>
              <a:rPr lang="de-DE" dirty="0" err="1" smtClean="0"/>
              <a:t>based</a:t>
            </a:r>
            <a:r>
              <a:rPr lang="de-DE" baseline="0" dirty="0" smtClean="0"/>
              <a:t> </a:t>
            </a:r>
            <a:r>
              <a:rPr lang="de-DE" baseline="0" dirty="0" err="1" smtClean="0"/>
              <a:t>retrieval</a:t>
            </a:r>
            <a:r>
              <a:rPr lang="de-DE" baseline="0" dirty="0" smtClean="0"/>
              <a:t>? </a:t>
            </a:r>
            <a:r>
              <a:rPr lang="de-DE" dirty="0" err="1" smtClean="0"/>
              <a:t>There</a:t>
            </a:r>
            <a:r>
              <a:rPr lang="de-DE" baseline="0" dirty="0" smtClean="0"/>
              <a:t> </a:t>
            </a:r>
            <a:r>
              <a:rPr lang="de-DE" baseline="0" dirty="0" err="1" smtClean="0"/>
              <a:t>are</a:t>
            </a:r>
            <a:r>
              <a:rPr lang="de-DE" baseline="0" dirty="0" smtClean="0"/>
              <a:t> </a:t>
            </a:r>
            <a:r>
              <a:rPr lang="de-DE" baseline="0" dirty="0" err="1" smtClean="0"/>
              <a:t>exisiting</a:t>
            </a:r>
            <a:r>
              <a:rPr lang="de-DE" baseline="0" dirty="0" smtClean="0"/>
              <a:t> </a:t>
            </a:r>
            <a:r>
              <a:rPr lang="de-DE" baseline="0" dirty="0" err="1" smtClean="0"/>
              <a:t>repositories</a:t>
            </a:r>
            <a:r>
              <a:rPr lang="de-DE" baseline="0" dirty="0" smtClean="0"/>
              <a:t> </a:t>
            </a:r>
            <a:r>
              <a:rPr lang="de-DE" baseline="0" dirty="0" err="1" smtClean="0"/>
              <a:t>of</a:t>
            </a:r>
            <a:r>
              <a:rPr lang="de-DE" baseline="0" dirty="0" smtClean="0"/>
              <a:t> </a:t>
            </a:r>
            <a:r>
              <a:rPr lang="de-DE" baseline="0" dirty="0" err="1" smtClean="0"/>
              <a:t>annotated</a:t>
            </a:r>
            <a:r>
              <a:rPr lang="de-DE" baseline="0" dirty="0" smtClean="0"/>
              <a:t> </a:t>
            </a:r>
            <a:r>
              <a:rPr lang="de-DE" baseline="0" dirty="0" err="1" smtClean="0"/>
              <a:t>sketches</a:t>
            </a:r>
            <a:r>
              <a:rPr lang="de-DE" baseline="0" dirty="0" smtClean="0"/>
              <a:t> </a:t>
            </a:r>
            <a:r>
              <a:rPr lang="de-DE" baseline="0" dirty="0" err="1" smtClean="0"/>
              <a:t>for</a:t>
            </a:r>
            <a:r>
              <a:rPr lang="de-DE" baseline="0" dirty="0" smtClean="0"/>
              <a:t> </a:t>
            </a:r>
            <a:r>
              <a:rPr lang="de-DE" baseline="0" dirty="0" err="1" smtClean="0"/>
              <a:t>which</a:t>
            </a:r>
            <a:r>
              <a:rPr lang="de-DE" baseline="0" dirty="0" smtClean="0"/>
              <a:t> </a:t>
            </a:r>
            <a:r>
              <a:rPr lang="de-DE" baseline="0" dirty="0" err="1" smtClean="0"/>
              <a:t>search</a:t>
            </a:r>
            <a:r>
              <a:rPr lang="de-DE" baseline="0" dirty="0" smtClean="0"/>
              <a:t> </a:t>
            </a:r>
            <a:r>
              <a:rPr lang="de-DE" baseline="0" dirty="0" err="1" smtClean="0"/>
              <a:t>is</a:t>
            </a:r>
            <a:r>
              <a:rPr lang="de-DE" baseline="0" dirty="0" smtClean="0"/>
              <a:t> </a:t>
            </a:r>
            <a:r>
              <a:rPr lang="de-DE" baseline="0" dirty="0" err="1" smtClean="0"/>
              <a:t>extremely</a:t>
            </a:r>
            <a:r>
              <a:rPr lang="de-DE" baseline="0" dirty="0" smtClean="0"/>
              <a:t> </a:t>
            </a:r>
            <a:r>
              <a:rPr lang="de-DE" baseline="0" dirty="0" err="1" smtClean="0"/>
              <a:t>efficient</a:t>
            </a:r>
            <a:r>
              <a:rPr lang="de-DE" baseline="0" dirty="0" smtClean="0"/>
              <a:t>. </a:t>
            </a:r>
            <a:r>
              <a:rPr lang="de-DE" baseline="0" dirty="0" err="1" smtClean="0"/>
              <a:t>Why</a:t>
            </a:r>
            <a:r>
              <a:rPr lang="de-DE" baseline="0" dirty="0" smtClean="0"/>
              <a:t> </a:t>
            </a:r>
            <a:r>
              <a:rPr lang="de-DE" baseline="0" dirty="0" err="1" smtClean="0"/>
              <a:t>don‘t</a:t>
            </a:r>
            <a:r>
              <a:rPr lang="de-DE" baseline="0" dirty="0" smtClean="0"/>
              <a:t> </a:t>
            </a:r>
            <a:r>
              <a:rPr lang="de-DE" baseline="0" dirty="0" err="1" smtClean="0"/>
              <a:t>we</a:t>
            </a:r>
            <a:r>
              <a:rPr lang="de-DE" baseline="0" dirty="0" smtClean="0"/>
              <a:t> just </a:t>
            </a:r>
            <a:r>
              <a:rPr lang="de-DE" baseline="0" dirty="0" err="1" smtClean="0"/>
              <a:t>use</a:t>
            </a:r>
            <a:r>
              <a:rPr lang="de-DE" baseline="0" dirty="0" smtClean="0"/>
              <a:t> </a:t>
            </a:r>
            <a:r>
              <a:rPr lang="de-DE" baseline="0" dirty="0" err="1" smtClean="0"/>
              <a:t>those</a:t>
            </a:r>
            <a:r>
              <a:rPr lang="de-DE" baseline="0" dirty="0" smtClean="0"/>
              <a:t>? </a:t>
            </a:r>
            <a:r>
              <a:rPr lang="de-DE" baseline="0" dirty="0" err="1" smtClean="0"/>
              <a:t>It‘s</a:t>
            </a:r>
            <a:r>
              <a:rPr lang="de-DE" baseline="0" dirty="0" smtClean="0"/>
              <a:t> </a:t>
            </a:r>
            <a:r>
              <a:rPr lang="de-DE" baseline="0" dirty="0" err="1" smtClean="0"/>
              <a:t>very</a:t>
            </a:r>
            <a:r>
              <a:rPr lang="de-DE" baseline="0" dirty="0" smtClean="0"/>
              <a:t> simple, type in a </a:t>
            </a:r>
            <a:r>
              <a:rPr lang="de-DE" baseline="0" dirty="0" err="1" smtClean="0"/>
              <a:t>car</a:t>
            </a:r>
            <a:r>
              <a:rPr lang="de-DE" baseline="0" dirty="0" smtClean="0"/>
              <a:t> </a:t>
            </a:r>
            <a:r>
              <a:rPr lang="de-DE" baseline="0" dirty="0" err="1" smtClean="0"/>
              <a:t>and</a:t>
            </a:r>
            <a:r>
              <a:rPr lang="de-DE" baseline="0" dirty="0" smtClean="0"/>
              <a:t> </a:t>
            </a:r>
            <a:r>
              <a:rPr lang="de-DE" baseline="0" dirty="0" err="1" smtClean="0"/>
              <a:t>you</a:t>
            </a:r>
            <a:r>
              <a:rPr lang="de-DE" baseline="0" dirty="0" smtClean="0"/>
              <a:t> </a:t>
            </a:r>
            <a:r>
              <a:rPr lang="de-DE" baseline="0" dirty="0" err="1" smtClean="0"/>
              <a:t>get</a:t>
            </a:r>
            <a:r>
              <a:rPr lang="de-DE" baseline="0" dirty="0" smtClean="0"/>
              <a:t> </a:t>
            </a:r>
            <a:r>
              <a:rPr lang="de-DE" baseline="0" dirty="0" err="1" smtClean="0"/>
              <a:t>the</a:t>
            </a:r>
            <a:r>
              <a:rPr lang="de-DE" baseline="0" dirty="0" smtClean="0"/>
              <a:t> </a:t>
            </a:r>
            <a:r>
              <a:rPr lang="de-DE" baseline="0" dirty="0" err="1" smtClean="0"/>
              <a:t>corresponding</a:t>
            </a:r>
            <a:r>
              <a:rPr lang="de-DE" baseline="0" dirty="0" smtClean="0"/>
              <a:t> </a:t>
            </a:r>
            <a:r>
              <a:rPr lang="de-DE" baseline="0" dirty="0" err="1" smtClean="0"/>
              <a:t>model</a:t>
            </a:r>
            <a:r>
              <a:rPr lang="de-DE" baseline="0" dirty="0" smtClean="0"/>
              <a:t> (CLICK).</a:t>
            </a:r>
          </a:p>
          <a:p>
            <a:endParaRPr lang="de-DE" baseline="0" dirty="0" smtClean="0"/>
          </a:p>
          <a:p>
            <a:r>
              <a:rPr lang="de-DE" baseline="0" dirty="0" err="1" smtClean="0"/>
              <a:t>However</a:t>
            </a:r>
            <a:r>
              <a:rPr lang="de-DE" baseline="0" dirty="0" smtClean="0"/>
              <a:t>, </a:t>
            </a:r>
            <a:r>
              <a:rPr lang="de-DE" baseline="0" dirty="0" err="1" smtClean="0"/>
              <a:t>there</a:t>
            </a:r>
            <a:r>
              <a:rPr lang="de-DE" baseline="0" dirty="0" smtClean="0"/>
              <a:t> </a:t>
            </a:r>
            <a:r>
              <a:rPr lang="de-DE" baseline="0" dirty="0" err="1" smtClean="0"/>
              <a:t>is</a:t>
            </a:r>
            <a:r>
              <a:rPr lang="de-DE" baseline="0" dirty="0" smtClean="0"/>
              <a:t> a catch: </a:t>
            </a:r>
            <a:r>
              <a:rPr lang="de-DE" baseline="0" dirty="0" err="1" smtClean="0"/>
              <a:t>for</a:t>
            </a:r>
            <a:r>
              <a:rPr lang="de-DE" baseline="0" dirty="0" smtClean="0"/>
              <a:t> </a:t>
            </a:r>
            <a:r>
              <a:rPr lang="de-DE" baseline="0" dirty="0" err="1" smtClean="0"/>
              <a:t>many</a:t>
            </a:r>
            <a:r>
              <a:rPr lang="de-DE" baseline="0" dirty="0" smtClean="0"/>
              <a:t> </a:t>
            </a:r>
            <a:r>
              <a:rPr lang="de-DE" baseline="0" dirty="0" err="1" smtClean="0"/>
              <a:t>models</a:t>
            </a:r>
            <a:r>
              <a:rPr lang="de-DE" baseline="0" dirty="0" smtClean="0"/>
              <a:t>, a large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other</a:t>
            </a:r>
            <a:r>
              <a:rPr lang="de-DE" baseline="0" dirty="0" smtClean="0"/>
              <a:t> </a:t>
            </a:r>
            <a:r>
              <a:rPr lang="de-DE" baseline="0" dirty="0" err="1" smtClean="0"/>
              <a:t>labels</a:t>
            </a:r>
            <a:r>
              <a:rPr lang="de-DE" baseline="0" dirty="0" smtClean="0"/>
              <a:t>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attached</a:t>
            </a:r>
            <a:r>
              <a:rPr lang="de-DE" baseline="0" dirty="0" smtClean="0"/>
              <a:t> </a:t>
            </a:r>
            <a:r>
              <a:rPr lang="de-DE" baseline="0" dirty="0" err="1" smtClean="0"/>
              <a:t>to</a:t>
            </a:r>
            <a:r>
              <a:rPr lang="de-DE" baseline="0" dirty="0" smtClean="0"/>
              <a:t> </a:t>
            </a:r>
            <a:r>
              <a:rPr lang="de-DE" baseline="0" dirty="0" err="1" smtClean="0"/>
              <a:t>this</a:t>
            </a:r>
            <a:r>
              <a:rPr lang="de-DE" baseline="0" dirty="0" smtClean="0"/>
              <a:t> </a:t>
            </a:r>
            <a:r>
              <a:rPr lang="de-DE" baseline="0" dirty="0" err="1" smtClean="0"/>
              <a:t>model</a:t>
            </a:r>
            <a:r>
              <a:rPr lang="de-DE" baseline="0" dirty="0" smtClean="0"/>
              <a:t>, e.g. </a:t>
            </a:r>
            <a:r>
              <a:rPr lang="de-DE" baseline="0" dirty="0" err="1" smtClean="0"/>
              <a:t>vehicle</a:t>
            </a:r>
            <a:r>
              <a:rPr lang="de-DE" baseline="0" dirty="0" smtClean="0"/>
              <a:t>, </a:t>
            </a:r>
            <a:r>
              <a:rPr lang="de-DE" baseline="0" dirty="0" err="1" smtClean="0"/>
              <a:t>jeep</a:t>
            </a:r>
            <a:r>
              <a:rPr lang="de-DE" baseline="0" dirty="0" smtClean="0"/>
              <a:t>, </a:t>
            </a:r>
            <a:r>
              <a:rPr lang="de-DE" baseline="0" dirty="0" err="1" smtClean="0"/>
              <a:t>truck</a:t>
            </a:r>
            <a:r>
              <a:rPr lang="de-DE" baseline="0" dirty="0" smtClean="0"/>
              <a:t> </a:t>
            </a:r>
            <a:r>
              <a:rPr lang="de-DE" baseline="0" dirty="0" err="1" smtClean="0"/>
              <a:t>or</a:t>
            </a:r>
            <a:r>
              <a:rPr lang="de-DE" baseline="0" dirty="0" smtClean="0"/>
              <a:t> </a:t>
            </a:r>
            <a:r>
              <a:rPr lang="de-DE" baseline="0" dirty="0" err="1" smtClean="0"/>
              <a:t>pickup</a:t>
            </a:r>
            <a:r>
              <a:rPr lang="de-DE" baseline="0" dirty="0" smtClean="0"/>
              <a:t>. Also </a:t>
            </a:r>
            <a:r>
              <a:rPr lang="de-DE" baseline="0" dirty="0" err="1" smtClean="0"/>
              <a:t>many</a:t>
            </a:r>
            <a:r>
              <a:rPr lang="de-DE" baseline="0" dirty="0" smtClean="0"/>
              <a:t> </a:t>
            </a:r>
            <a:r>
              <a:rPr lang="de-DE" baseline="0" dirty="0" err="1" smtClean="0"/>
              <a:t>models</a:t>
            </a:r>
            <a:r>
              <a:rPr lang="de-DE" baseline="0" dirty="0" smtClean="0"/>
              <a:t> do not carry </a:t>
            </a:r>
            <a:r>
              <a:rPr lang="de-DE" baseline="0" dirty="0" err="1" smtClean="0"/>
              <a:t>any</a:t>
            </a:r>
            <a:r>
              <a:rPr lang="de-DE" baseline="0" dirty="0" smtClean="0"/>
              <a:t> </a:t>
            </a:r>
            <a:r>
              <a:rPr lang="de-DE" baseline="0" dirty="0" err="1" smtClean="0"/>
              <a:t>labels</a:t>
            </a:r>
            <a:r>
              <a:rPr lang="de-DE" baseline="0" dirty="0" smtClean="0"/>
              <a:t> </a:t>
            </a:r>
            <a:r>
              <a:rPr lang="de-DE" baseline="0" dirty="0" err="1" smtClean="0"/>
              <a:t>and</a:t>
            </a:r>
            <a:r>
              <a:rPr lang="de-DE" baseline="0" dirty="0" smtClean="0"/>
              <a:t> </a:t>
            </a:r>
            <a:r>
              <a:rPr lang="de-DE" baseline="0" dirty="0" err="1" smtClean="0"/>
              <a:t>for</a:t>
            </a:r>
            <a:r>
              <a:rPr lang="de-DE" baseline="0" dirty="0" smtClean="0"/>
              <a:t> </a:t>
            </a:r>
            <a:r>
              <a:rPr lang="de-DE" baseline="0" dirty="0" err="1" smtClean="0"/>
              <a:t>those</a:t>
            </a:r>
            <a:r>
              <a:rPr lang="de-DE" baseline="0" dirty="0" smtClean="0"/>
              <a:t>, sketch-</a:t>
            </a:r>
            <a:r>
              <a:rPr lang="de-DE" baseline="0" dirty="0" err="1" smtClean="0"/>
              <a:t>based</a:t>
            </a:r>
            <a:r>
              <a:rPr lang="de-DE" baseline="0" dirty="0" smtClean="0"/>
              <a:t> </a:t>
            </a:r>
            <a:r>
              <a:rPr lang="de-DE" baseline="0" dirty="0" err="1" smtClean="0"/>
              <a:t>retrieval</a:t>
            </a:r>
            <a:r>
              <a:rPr lang="de-DE" baseline="0" dirty="0" smtClean="0"/>
              <a:t> </a:t>
            </a:r>
            <a:r>
              <a:rPr lang="de-DE" baseline="0" dirty="0" err="1" smtClean="0"/>
              <a:t>is</a:t>
            </a:r>
            <a:r>
              <a:rPr lang="de-DE" baseline="0" dirty="0" smtClean="0"/>
              <a:t> </a:t>
            </a:r>
            <a:r>
              <a:rPr lang="de-DE" baseline="0" dirty="0" err="1" smtClean="0"/>
              <a:t>possibly</a:t>
            </a:r>
            <a:r>
              <a:rPr lang="de-DE" baseline="0" dirty="0" smtClean="0"/>
              <a:t> </a:t>
            </a:r>
            <a:r>
              <a:rPr lang="de-DE" baseline="0" dirty="0" err="1" smtClean="0"/>
              <a:t>the</a:t>
            </a:r>
            <a:r>
              <a:rPr lang="de-DE" baseline="0" dirty="0" smtClean="0"/>
              <a:t> </a:t>
            </a:r>
            <a:r>
              <a:rPr lang="de-DE" baseline="0" dirty="0" err="1" smtClean="0"/>
              <a:t>only</a:t>
            </a:r>
            <a:r>
              <a:rPr lang="de-DE" baseline="0" dirty="0" smtClean="0"/>
              <a:t> </a:t>
            </a:r>
            <a:r>
              <a:rPr lang="de-DE" baseline="0" dirty="0" err="1" smtClean="0"/>
              <a:t>option</a:t>
            </a:r>
            <a:r>
              <a:rPr lang="de-DE" baseline="0" dirty="0" smtClean="0"/>
              <a:t>.</a:t>
            </a:r>
          </a:p>
          <a:p>
            <a:endParaRPr lang="de-DE" baseline="0" dirty="0" smtClean="0"/>
          </a:p>
          <a:p>
            <a:r>
              <a:rPr lang="de-DE" baseline="0" dirty="0" smtClean="0"/>
              <a:t>(CLICK-&gt;</a:t>
            </a:r>
            <a:r>
              <a:rPr lang="de-DE" baseline="0" dirty="0" err="1" smtClean="0"/>
              <a:t>next</a:t>
            </a:r>
            <a:r>
              <a:rPr lang="de-DE" baseline="0" dirty="0" smtClean="0"/>
              <a:t> </a:t>
            </a:r>
            <a:r>
              <a:rPr lang="de-DE" baseline="0" dirty="0" err="1" smtClean="0"/>
              <a:t>slide</a:t>
            </a:r>
            <a:r>
              <a:rPr lang="de-DE" baseline="0" dirty="0" smtClean="0"/>
              <a:t>)</a:t>
            </a:r>
          </a:p>
          <a:p>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72321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And</a:t>
            </a:r>
            <a:r>
              <a:rPr lang="de-DE" baseline="0" dirty="0" smtClean="0"/>
              <a:t> </a:t>
            </a:r>
            <a:r>
              <a:rPr lang="de-DE" baseline="0" dirty="0" err="1" smtClean="0"/>
              <a:t>sometimes</a:t>
            </a:r>
            <a:r>
              <a:rPr lang="de-DE" baseline="0" dirty="0" smtClean="0"/>
              <a:t>, </a:t>
            </a:r>
            <a:r>
              <a:rPr lang="de-DE" baseline="0" dirty="0" err="1" smtClean="0"/>
              <a:t>it‘s</a:t>
            </a:r>
            <a:r>
              <a:rPr lang="de-DE" baseline="0" dirty="0" smtClean="0"/>
              <a:t> just </a:t>
            </a:r>
            <a:r>
              <a:rPr lang="de-DE" baseline="0" dirty="0" err="1" smtClean="0"/>
              <a:t>easier</a:t>
            </a:r>
            <a:r>
              <a:rPr lang="de-DE" baseline="0" dirty="0" smtClean="0"/>
              <a:t> </a:t>
            </a:r>
            <a:r>
              <a:rPr lang="de-DE" baseline="0" dirty="0" err="1" smtClean="0"/>
              <a:t>to</a:t>
            </a:r>
            <a:r>
              <a:rPr lang="de-DE" baseline="0" dirty="0" smtClean="0"/>
              <a:t> </a:t>
            </a:r>
            <a:r>
              <a:rPr lang="de-DE" baseline="0" dirty="0" err="1" smtClean="0"/>
              <a:t>sketch</a:t>
            </a:r>
            <a:r>
              <a:rPr lang="de-DE" baseline="0" dirty="0" smtClean="0"/>
              <a:t> </a:t>
            </a:r>
            <a:r>
              <a:rPr lang="de-DE" baseline="0" dirty="0" err="1" smtClean="0"/>
              <a:t>the</a:t>
            </a:r>
            <a:r>
              <a:rPr lang="de-DE" baseline="0" dirty="0" smtClean="0"/>
              <a:t> </a:t>
            </a:r>
            <a:r>
              <a:rPr lang="de-DE" baseline="0" dirty="0" err="1" smtClean="0"/>
              <a:t>desired</a:t>
            </a:r>
            <a:r>
              <a:rPr lang="de-DE" baseline="0" dirty="0" smtClean="0"/>
              <a:t> </a:t>
            </a:r>
            <a:r>
              <a:rPr lang="de-DE" baseline="0" dirty="0" err="1" smtClean="0"/>
              <a:t>shape</a:t>
            </a:r>
            <a:r>
              <a:rPr lang="de-DE" baseline="0" dirty="0" smtClean="0"/>
              <a:t> </a:t>
            </a:r>
            <a:r>
              <a:rPr lang="de-DE" baseline="0" dirty="0" err="1" smtClean="0"/>
              <a:t>rather</a:t>
            </a:r>
            <a:r>
              <a:rPr lang="de-DE" baseline="0" dirty="0" smtClean="0"/>
              <a:t> </a:t>
            </a:r>
            <a:r>
              <a:rPr lang="de-DE" baseline="0" dirty="0" err="1" smtClean="0"/>
              <a:t>than</a:t>
            </a:r>
            <a:r>
              <a:rPr lang="de-DE" baseline="0" dirty="0" smtClean="0"/>
              <a:t> </a:t>
            </a:r>
            <a:r>
              <a:rPr lang="de-DE" baseline="0" dirty="0" err="1" smtClean="0"/>
              <a:t>trying</a:t>
            </a:r>
            <a:r>
              <a:rPr lang="de-DE" baseline="0" dirty="0" smtClean="0"/>
              <a:t> </a:t>
            </a:r>
            <a:r>
              <a:rPr lang="de-DE" baseline="0" dirty="0" err="1" smtClean="0"/>
              <a:t>to</a:t>
            </a:r>
            <a:r>
              <a:rPr lang="de-DE" baseline="0" dirty="0" smtClean="0"/>
              <a:t> express </a:t>
            </a:r>
            <a:r>
              <a:rPr lang="de-DE" baseline="0" dirty="0" err="1" smtClean="0"/>
              <a:t>it</a:t>
            </a:r>
            <a:r>
              <a:rPr lang="de-DE" baseline="0" dirty="0" smtClean="0"/>
              <a:t> </a:t>
            </a:r>
            <a:r>
              <a:rPr lang="de-DE" baseline="0" dirty="0" err="1" smtClean="0"/>
              <a:t>with</a:t>
            </a:r>
            <a:r>
              <a:rPr lang="de-DE" baseline="0" dirty="0" smtClean="0"/>
              <a:t> </a:t>
            </a:r>
            <a:r>
              <a:rPr lang="de-DE" baseline="0" dirty="0" err="1" smtClean="0"/>
              <a:t>words</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t>
            </a:r>
            <a:r>
              <a:rPr lang="de-DE" baseline="0" dirty="0" err="1" smtClean="0"/>
              <a:t>for</a:t>
            </a:r>
            <a:r>
              <a:rPr lang="de-DE" baseline="0" dirty="0" smtClean="0"/>
              <a:t> </a:t>
            </a:r>
            <a:r>
              <a:rPr lang="de-DE" baseline="0" dirty="0" err="1" smtClean="0"/>
              <a:t>this</a:t>
            </a:r>
            <a:r>
              <a:rPr lang="de-DE" baseline="0" dirty="0" smtClean="0"/>
              <a:t> different </a:t>
            </a:r>
            <a:r>
              <a:rPr lang="de-DE" baseline="0" dirty="0" err="1" smtClean="0"/>
              <a:t>postures</a:t>
            </a:r>
            <a:r>
              <a:rPr lang="de-DE" baseline="0" dirty="0" smtClean="0"/>
              <a:t> </a:t>
            </a:r>
            <a:r>
              <a:rPr lang="de-DE" baseline="0" dirty="0" err="1" smtClean="0"/>
              <a:t>here</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684714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How</a:t>
            </a:r>
            <a:r>
              <a:rPr lang="de-DE" dirty="0" smtClean="0"/>
              <a:t> </a:t>
            </a:r>
            <a:r>
              <a:rPr lang="de-DE" dirty="0" err="1" smtClean="0"/>
              <a:t>would</a:t>
            </a:r>
            <a:r>
              <a:rPr lang="de-DE" dirty="0" smtClean="0"/>
              <a:t> </a:t>
            </a:r>
            <a:r>
              <a:rPr lang="de-DE" dirty="0" err="1" smtClean="0"/>
              <a:t>you</a:t>
            </a:r>
            <a:r>
              <a:rPr lang="de-DE" dirty="0" smtClean="0"/>
              <a:t> </a:t>
            </a:r>
            <a:r>
              <a:rPr lang="de-DE" dirty="0" err="1" smtClean="0"/>
              <a:t>describe</a:t>
            </a:r>
            <a:r>
              <a:rPr lang="de-DE" dirty="0" smtClean="0"/>
              <a:t> </a:t>
            </a:r>
            <a:r>
              <a:rPr lang="de-DE" dirty="0" err="1" smtClean="0"/>
              <a:t>those</a:t>
            </a:r>
            <a:r>
              <a:rPr lang="de-DE" baseline="0" dirty="0" smtClean="0"/>
              <a:t> </a:t>
            </a:r>
            <a:r>
              <a:rPr lang="de-DE" baseline="0" dirty="0" err="1" smtClean="0"/>
              <a:t>shapes</a:t>
            </a:r>
            <a:r>
              <a:rPr lang="de-DE" baseline="0" dirty="0" smtClean="0"/>
              <a:t> </a:t>
            </a:r>
            <a:r>
              <a:rPr lang="de-DE" baseline="0" dirty="0" err="1" smtClean="0"/>
              <a:t>with</a:t>
            </a:r>
            <a:r>
              <a:rPr lang="de-DE" baseline="0" dirty="0" smtClean="0"/>
              <a:t> </a:t>
            </a:r>
            <a:r>
              <a:rPr lang="de-DE" baseline="0" dirty="0" err="1" smtClean="0"/>
              <a:t>words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684714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W</a:t>
            </a:r>
            <a:r>
              <a:rPr lang="de-DE" baseline="0" dirty="0" err="1" smtClean="0"/>
              <a:t>e</a:t>
            </a:r>
            <a:r>
              <a:rPr lang="de-DE" baseline="0" dirty="0" smtClean="0"/>
              <a:t> </a:t>
            </a:r>
            <a:r>
              <a:rPr lang="de-DE" baseline="0" dirty="0" err="1" smtClean="0"/>
              <a:t>can</a:t>
            </a:r>
            <a:r>
              <a:rPr lang="de-DE" baseline="0" dirty="0" smtClean="0"/>
              <a:t> </a:t>
            </a:r>
            <a:r>
              <a:rPr lang="de-DE" baseline="0" dirty="0" err="1" smtClean="0"/>
              <a:t>now</a:t>
            </a:r>
            <a:r>
              <a:rPr lang="de-DE" baseline="0" dirty="0" smtClean="0"/>
              <a:t> </a:t>
            </a:r>
            <a:r>
              <a:rPr lang="de-DE" baseline="0" dirty="0" err="1" smtClean="0"/>
              <a:t>define</a:t>
            </a:r>
            <a:r>
              <a:rPr lang="de-DE" baseline="0" dirty="0" smtClean="0"/>
              <a:t> </a:t>
            </a:r>
            <a:r>
              <a:rPr lang="de-DE" baseline="0" dirty="0" err="1" smtClean="0"/>
              <a:t>our</a:t>
            </a:r>
            <a:r>
              <a:rPr lang="de-DE" baseline="0" dirty="0" smtClean="0"/>
              <a:t> </a:t>
            </a:r>
            <a:r>
              <a:rPr lang="de-DE" baseline="0" dirty="0" err="1" smtClean="0"/>
              <a:t>problem</a:t>
            </a:r>
            <a:r>
              <a:rPr lang="de-DE" baseline="0" dirty="0" smtClean="0"/>
              <a:t>: </a:t>
            </a: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relate</a:t>
            </a:r>
            <a:r>
              <a:rPr lang="de-DE" baseline="0" dirty="0" smtClean="0"/>
              <a:t> </a:t>
            </a:r>
            <a:r>
              <a:rPr lang="de-DE" baseline="0" dirty="0" err="1" smtClean="0"/>
              <a:t>abstract</a:t>
            </a:r>
            <a:r>
              <a:rPr lang="de-DE" baseline="0" dirty="0" smtClean="0"/>
              <a:t> </a:t>
            </a:r>
            <a:r>
              <a:rPr lang="de-DE" baseline="0" dirty="0" err="1" smtClean="0"/>
              <a:t>sketches</a:t>
            </a:r>
            <a:r>
              <a:rPr lang="de-DE" baseline="0" dirty="0" smtClean="0"/>
              <a:t> such </a:t>
            </a:r>
            <a:r>
              <a:rPr lang="de-DE" baseline="0" dirty="0" err="1" smtClean="0"/>
              <a:t>as</a:t>
            </a:r>
            <a:r>
              <a:rPr lang="de-DE" baseline="0" dirty="0" smtClean="0"/>
              <a:t> </a:t>
            </a:r>
            <a:r>
              <a:rPr lang="de-DE" baseline="0" dirty="0" err="1" smtClean="0"/>
              <a:t>the</a:t>
            </a:r>
            <a:r>
              <a:rPr lang="de-DE" baseline="0" dirty="0" smtClean="0"/>
              <a:t> </a:t>
            </a:r>
            <a:r>
              <a:rPr lang="de-DE" baseline="0" dirty="0" err="1" smtClean="0"/>
              <a:t>one</a:t>
            </a:r>
            <a:r>
              <a:rPr lang="de-DE" baseline="0" dirty="0" smtClean="0"/>
              <a:t> </a:t>
            </a:r>
            <a:r>
              <a:rPr lang="de-DE" baseline="0" dirty="0" err="1" smtClean="0"/>
              <a:t>shown</a:t>
            </a:r>
            <a:r>
              <a:rPr lang="de-DE" baseline="0" dirty="0" smtClean="0"/>
              <a:t> </a:t>
            </a:r>
            <a:r>
              <a:rPr lang="de-DE" baseline="0" dirty="0" err="1" smtClean="0"/>
              <a:t>here</a:t>
            </a:r>
            <a:r>
              <a:rPr lang="de-DE" baseline="0" dirty="0" smtClean="0"/>
              <a:t> </a:t>
            </a:r>
            <a:r>
              <a:rPr lang="de-DE" baseline="0" dirty="0" err="1" smtClean="0"/>
              <a:t>to</a:t>
            </a:r>
            <a:r>
              <a:rPr lang="de-DE" baseline="0" dirty="0" smtClean="0"/>
              <a:t> a 3D </a:t>
            </a:r>
            <a:r>
              <a:rPr lang="de-DE" baseline="0" dirty="0" err="1" smtClean="0"/>
              <a:t>model</a:t>
            </a:r>
            <a:r>
              <a:rPr lang="de-DE" baseline="0" dirty="0" smtClean="0"/>
              <a:t> (CLICK). This </a:t>
            </a:r>
            <a:r>
              <a:rPr lang="de-DE" baseline="0" dirty="0" err="1" smtClean="0"/>
              <a:t>is</a:t>
            </a:r>
            <a:r>
              <a:rPr lang="de-DE" baseline="0" dirty="0" smtClean="0"/>
              <a:t> </a:t>
            </a:r>
            <a:r>
              <a:rPr lang="de-DE" baseline="0" dirty="0" err="1" smtClean="0"/>
              <a:t>actually</a:t>
            </a:r>
            <a:r>
              <a:rPr lang="de-DE" baseline="0" dirty="0" smtClean="0"/>
              <a:t> </a:t>
            </a:r>
            <a:r>
              <a:rPr lang="de-DE" baseline="0" dirty="0" err="1" smtClean="0"/>
              <a:t>quite</a:t>
            </a:r>
            <a:r>
              <a:rPr lang="de-DE" baseline="0" dirty="0" smtClean="0"/>
              <a:t> </a:t>
            </a:r>
            <a:r>
              <a:rPr lang="de-DE" baseline="0" dirty="0" err="1" smtClean="0"/>
              <a:t>difficult</a:t>
            </a:r>
            <a:r>
              <a:rPr lang="de-DE" baseline="0" dirty="0" smtClean="0"/>
              <a:t> due </a:t>
            </a:r>
            <a:r>
              <a:rPr lang="de-DE" baseline="0" dirty="0" err="1" smtClean="0"/>
              <a:t>to</a:t>
            </a:r>
            <a:r>
              <a:rPr lang="de-DE" baseline="0" dirty="0" smtClean="0"/>
              <a:t> </a:t>
            </a:r>
            <a:r>
              <a:rPr lang="de-DE" baseline="0" dirty="0" err="1" smtClean="0"/>
              <a:t>several</a:t>
            </a:r>
            <a:r>
              <a:rPr lang="de-DE" baseline="0" dirty="0" smtClean="0"/>
              <a:t> </a:t>
            </a:r>
            <a:r>
              <a:rPr lang="de-DE" baseline="0" dirty="0" err="1" smtClean="0"/>
              <a:t>reasons</a:t>
            </a:r>
            <a:r>
              <a:rPr lang="de-DE" baseline="0" dirty="0" smtClean="0"/>
              <a:t>:</a:t>
            </a:r>
          </a:p>
          <a:p>
            <a:endParaRPr lang="de-D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t>* </a:t>
            </a:r>
            <a:r>
              <a:rPr lang="de-DE" baseline="0" dirty="0" err="1" smtClean="0"/>
              <a:t>How</a:t>
            </a:r>
            <a:r>
              <a:rPr lang="de-DE" baseline="0" dirty="0" smtClean="0"/>
              <a:t> </a:t>
            </a:r>
            <a:r>
              <a:rPr lang="de-DE" baseline="0" dirty="0" err="1" smtClean="0"/>
              <a:t>can</a:t>
            </a:r>
            <a:r>
              <a:rPr lang="de-DE" baseline="0" dirty="0" smtClean="0"/>
              <a:t> </a:t>
            </a:r>
            <a:r>
              <a:rPr lang="de-DE" baseline="0" dirty="0" err="1" smtClean="0"/>
              <a:t>we</a:t>
            </a:r>
            <a:r>
              <a:rPr lang="de-DE" baseline="0" dirty="0" smtClean="0"/>
              <a:t> </a:t>
            </a:r>
            <a:r>
              <a:rPr lang="de-DE" baseline="0" dirty="0" err="1" smtClean="0"/>
              <a:t>match</a:t>
            </a:r>
            <a:r>
              <a:rPr lang="de-DE" baseline="0" dirty="0" smtClean="0"/>
              <a:t> </a:t>
            </a:r>
            <a:r>
              <a:rPr lang="de-DE" baseline="0" dirty="0" err="1" smtClean="0"/>
              <a:t>the</a:t>
            </a:r>
            <a:r>
              <a:rPr lang="de-DE" baseline="0" dirty="0" smtClean="0"/>
              <a:t> </a:t>
            </a:r>
            <a:r>
              <a:rPr lang="de-DE" baseline="0" dirty="0" err="1" smtClean="0"/>
              <a:t>sketch</a:t>
            </a:r>
            <a:r>
              <a:rPr lang="de-DE" baseline="0" dirty="0" smtClean="0"/>
              <a:t> </a:t>
            </a:r>
            <a:r>
              <a:rPr lang="de-DE" baseline="0" dirty="0" err="1" smtClean="0"/>
              <a:t>lines</a:t>
            </a:r>
            <a:r>
              <a:rPr lang="de-DE" baseline="0" dirty="0" smtClean="0"/>
              <a:t> </a:t>
            </a:r>
            <a:r>
              <a:rPr lang="de-DE" baseline="0" dirty="0" err="1" smtClean="0"/>
              <a:t>against</a:t>
            </a:r>
            <a:r>
              <a:rPr lang="de-DE" baseline="0" dirty="0" smtClean="0"/>
              <a:t> </a:t>
            </a:r>
            <a:r>
              <a:rPr lang="de-DE" baseline="0" dirty="0" err="1" smtClean="0"/>
              <a:t>the</a:t>
            </a:r>
            <a:r>
              <a:rPr lang="de-DE" baseline="0" dirty="0" smtClean="0"/>
              <a:t> 3D </a:t>
            </a:r>
            <a:r>
              <a:rPr lang="de-DE" baseline="0" dirty="0" err="1" smtClean="0"/>
              <a:t>mesh</a:t>
            </a:r>
            <a:r>
              <a:rPr lang="de-DE" baseline="0" dirty="0" smtClean="0"/>
              <a:t>? (CLICK)</a:t>
            </a:r>
          </a:p>
          <a:p>
            <a:r>
              <a:rPr lang="de-DE" baseline="0" dirty="0" smtClean="0"/>
              <a:t>* The </a:t>
            </a:r>
            <a:r>
              <a:rPr lang="de-DE" baseline="0" dirty="0" err="1" smtClean="0"/>
              <a:t>sketch</a:t>
            </a:r>
            <a:r>
              <a:rPr lang="de-DE" baseline="0" dirty="0" smtClean="0"/>
              <a:t> </a:t>
            </a:r>
            <a:r>
              <a:rPr lang="de-DE" baseline="0" dirty="0" err="1" smtClean="0"/>
              <a:t>is</a:t>
            </a:r>
            <a:r>
              <a:rPr lang="de-DE" baseline="0" dirty="0" smtClean="0"/>
              <a:t> a </a:t>
            </a:r>
            <a:r>
              <a:rPr lang="de-DE" baseline="0" dirty="0" err="1" smtClean="0"/>
              <a:t>projection</a:t>
            </a:r>
            <a:r>
              <a:rPr lang="de-DE" baseline="0" dirty="0" smtClean="0"/>
              <a:t>, so </a:t>
            </a:r>
            <a:r>
              <a:rPr lang="de-DE" baseline="0" dirty="0" err="1" smtClean="0"/>
              <a:t>we</a:t>
            </a:r>
            <a:r>
              <a:rPr lang="de-DE" baseline="0" dirty="0" smtClean="0"/>
              <a:t> lose </a:t>
            </a:r>
            <a:r>
              <a:rPr lang="de-DE" baseline="0" dirty="0" err="1" smtClean="0"/>
              <a:t>information</a:t>
            </a:r>
            <a:r>
              <a:rPr lang="de-DE" baseline="0" dirty="0" smtClean="0"/>
              <a:t> </a:t>
            </a:r>
            <a:r>
              <a:rPr lang="de-DE" baseline="0" dirty="0" err="1" smtClean="0"/>
              <a:t>about</a:t>
            </a:r>
            <a:r>
              <a:rPr lang="de-DE" baseline="0" dirty="0" smtClean="0"/>
              <a:t> </a:t>
            </a:r>
            <a:r>
              <a:rPr lang="de-DE" baseline="0" dirty="0" err="1" smtClean="0"/>
              <a:t>depth</a:t>
            </a:r>
            <a:r>
              <a:rPr lang="de-DE" baseline="0" dirty="0" smtClean="0"/>
              <a:t> </a:t>
            </a:r>
            <a:r>
              <a:rPr lang="de-DE" baseline="0" dirty="0" err="1" smtClean="0"/>
              <a:t>ordering</a:t>
            </a:r>
            <a:r>
              <a:rPr lang="de-DE" baseline="0" dirty="0" smtClean="0"/>
              <a:t> (CLICK)</a:t>
            </a:r>
          </a:p>
          <a:p>
            <a:pPr marL="0" indent="0">
              <a:buFontTx/>
              <a:buNone/>
            </a:pPr>
            <a:r>
              <a:rPr lang="de-DE" baseline="0" dirty="0" smtClean="0"/>
              <a:t>* </a:t>
            </a:r>
            <a:r>
              <a:rPr lang="de-DE" baseline="0" dirty="0" err="1" smtClean="0"/>
              <a:t>We</a:t>
            </a:r>
            <a:r>
              <a:rPr lang="de-DE" baseline="0" dirty="0" smtClean="0"/>
              <a:t> do not </a:t>
            </a:r>
            <a:r>
              <a:rPr lang="de-DE" baseline="0" dirty="0" err="1" smtClean="0"/>
              <a:t>know</a:t>
            </a:r>
            <a:r>
              <a:rPr lang="de-DE" baseline="0" dirty="0" smtClean="0"/>
              <a:t> </a:t>
            </a:r>
            <a:r>
              <a:rPr lang="de-DE" baseline="0" dirty="0" err="1" smtClean="0"/>
              <a:t>the</a:t>
            </a:r>
            <a:r>
              <a:rPr lang="de-DE" baseline="0" dirty="0" smtClean="0"/>
              <a:t> </a:t>
            </a:r>
            <a:r>
              <a:rPr lang="de-DE" baseline="0" dirty="0" err="1" smtClean="0"/>
              <a:t>view</a:t>
            </a:r>
            <a:r>
              <a:rPr lang="de-DE" baseline="0" dirty="0" smtClean="0"/>
              <a:t> </a:t>
            </a:r>
            <a:r>
              <a:rPr lang="de-DE" baseline="0" dirty="0" err="1" smtClean="0"/>
              <a:t>direction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sketch</a:t>
            </a:r>
            <a:r>
              <a:rPr lang="de-DE" baseline="0" dirty="0" smtClean="0"/>
              <a:t> a </a:t>
            </a:r>
            <a:r>
              <a:rPr lang="de-DE" baseline="0" dirty="0" err="1" smtClean="0"/>
              <a:t>priory</a:t>
            </a:r>
            <a:r>
              <a:rPr lang="de-DE" baseline="0" dirty="0" smtClean="0"/>
              <a:t>, so </a:t>
            </a: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able</a:t>
            </a:r>
            <a:r>
              <a:rPr lang="de-DE" baseline="0" dirty="0" smtClean="0"/>
              <a:t> </a:t>
            </a:r>
            <a:r>
              <a:rPr lang="de-DE" baseline="0" dirty="0" err="1" smtClean="0"/>
              <a:t>to</a:t>
            </a:r>
            <a:r>
              <a:rPr lang="de-DE" baseline="0" dirty="0" smtClean="0"/>
              <a:t> handle all </a:t>
            </a:r>
            <a:r>
              <a:rPr lang="de-DE" baseline="0" dirty="0" err="1" smtClean="0"/>
              <a:t>possible</a:t>
            </a:r>
            <a:r>
              <a:rPr lang="de-DE" baseline="0" dirty="0" smtClean="0"/>
              <a:t> </a:t>
            </a:r>
            <a:r>
              <a:rPr lang="de-DE" baseline="0" dirty="0" err="1" smtClean="0"/>
              <a:t>directions</a:t>
            </a:r>
            <a:r>
              <a:rPr lang="de-DE" baseline="0" dirty="0" smtClean="0"/>
              <a:t> (CLICK)</a:t>
            </a:r>
          </a:p>
          <a:p>
            <a:pPr marL="171450" indent="-171450">
              <a:buFontTx/>
              <a:buChar char="•"/>
            </a:pP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sketches</a:t>
            </a:r>
            <a:r>
              <a:rPr lang="de-DE" baseline="0" dirty="0" smtClean="0"/>
              <a:t> </a:t>
            </a:r>
            <a:r>
              <a:rPr lang="de-DE" baseline="0" dirty="0" err="1" smtClean="0"/>
              <a:t>are</a:t>
            </a:r>
            <a:r>
              <a:rPr lang="de-DE" baseline="0" dirty="0" smtClean="0"/>
              <a:t> </a:t>
            </a:r>
            <a:r>
              <a:rPr lang="de-DE" baseline="0" dirty="0" err="1" smtClean="0"/>
              <a:t>almost</a:t>
            </a:r>
            <a:r>
              <a:rPr lang="de-DE" baseline="0" dirty="0" smtClean="0"/>
              <a:t> </a:t>
            </a:r>
            <a:r>
              <a:rPr lang="de-DE" baseline="0" dirty="0" err="1" smtClean="0"/>
              <a:t>always</a:t>
            </a:r>
            <a:r>
              <a:rPr lang="de-DE" baseline="0" dirty="0" smtClean="0"/>
              <a:t> not </a:t>
            </a:r>
            <a:r>
              <a:rPr lang="de-DE" baseline="0" dirty="0" err="1" smtClean="0"/>
              <a:t>realistic</a:t>
            </a:r>
            <a:r>
              <a:rPr lang="de-DE" baseline="0" dirty="0" smtClean="0"/>
              <a:t> </a:t>
            </a:r>
            <a:r>
              <a:rPr lang="de-DE" baseline="0" dirty="0" err="1" smtClean="0"/>
              <a:t>depictions</a:t>
            </a:r>
            <a:r>
              <a:rPr lang="de-DE" baseline="0" dirty="0" smtClean="0"/>
              <a:t> </a:t>
            </a:r>
            <a:r>
              <a:rPr lang="de-DE" baseline="0" dirty="0" err="1" smtClean="0"/>
              <a:t>of</a:t>
            </a:r>
            <a:r>
              <a:rPr lang="de-DE" baseline="0" dirty="0" smtClean="0"/>
              <a:t> </a:t>
            </a:r>
            <a:r>
              <a:rPr lang="de-DE" baseline="0" dirty="0" err="1" smtClean="0"/>
              <a:t>the</a:t>
            </a:r>
            <a:r>
              <a:rPr lang="de-DE" baseline="0" dirty="0" smtClean="0"/>
              <a:t> original, in </a:t>
            </a:r>
            <a:r>
              <a:rPr lang="de-DE" baseline="0" dirty="0" err="1" smtClean="0"/>
              <a:t>this</a:t>
            </a:r>
            <a:r>
              <a:rPr lang="de-DE" baseline="0" dirty="0" smtClean="0"/>
              <a:t> </a:t>
            </a:r>
            <a:r>
              <a:rPr lang="de-DE" baseline="0" dirty="0" err="1" smtClean="0"/>
              <a:t>case</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t>
            </a:r>
            <a:r>
              <a:rPr lang="de-DE" baseline="0" dirty="0" err="1" smtClean="0"/>
              <a:t>the</a:t>
            </a:r>
            <a:r>
              <a:rPr lang="de-DE" baseline="0" dirty="0" smtClean="0"/>
              <a:t> </a:t>
            </a:r>
            <a:r>
              <a:rPr lang="de-DE" baseline="0" dirty="0" err="1" smtClean="0"/>
              <a:t>tail</a:t>
            </a:r>
            <a:r>
              <a:rPr lang="de-DE" baseline="0" dirty="0" smtClean="0"/>
              <a:t> </a:t>
            </a:r>
            <a:r>
              <a:rPr lang="de-DE" baseline="0" dirty="0" err="1" smtClean="0"/>
              <a:t>is</a:t>
            </a:r>
            <a:r>
              <a:rPr lang="de-DE" baseline="0" dirty="0" smtClean="0"/>
              <a:t> </a:t>
            </a:r>
            <a:r>
              <a:rPr lang="de-DE" baseline="0" dirty="0" err="1" smtClean="0"/>
              <a:t>way</a:t>
            </a:r>
            <a:r>
              <a:rPr lang="de-DE" baseline="0" dirty="0" smtClean="0"/>
              <a:t> </a:t>
            </a:r>
            <a:r>
              <a:rPr lang="de-DE" baseline="0" dirty="0" err="1" smtClean="0"/>
              <a:t>too</a:t>
            </a:r>
            <a:r>
              <a:rPr lang="de-DE" baseline="0" dirty="0" smtClean="0"/>
              <a:t> large</a:t>
            </a:r>
          </a:p>
          <a:p>
            <a:pPr marL="171450" indent="-171450">
              <a:buFontTx/>
              <a:buChar char="•"/>
            </a:pPr>
            <a:endParaRPr lang="de-DE" baseline="0" dirty="0" smtClean="0"/>
          </a:p>
          <a:p>
            <a:pPr marL="0" indent="0">
              <a:buFontTx/>
              <a:buNone/>
            </a:pPr>
            <a:r>
              <a:rPr lang="de-DE" baseline="0" dirty="0" smtClean="0"/>
              <a:t>(CLICK-&gt;</a:t>
            </a:r>
            <a:r>
              <a:rPr lang="de-DE" baseline="0" dirty="0" err="1" smtClean="0"/>
              <a:t>new</a:t>
            </a:r>
            <a:r>
              <a:rPr lang="de-DE" baseline="0" dirty="0" smtClean="0"/>
              <a:t> </a:t>
            </a:r>
            <a:r>
              <a:rPr lang="de-DE" baseline="0" dirty="0" err="1" smtClean="0"/>
              <a:t>slide</a:t>
            </a:r>
            <a:r>
              <a:rPr lang="de-DE" baseline="0" dirty="0" smtClean="0"/>
              <a:t>)</a:t>
            </a:r>
          </a:p>
          <a:p>
            <a:pPr marL="0" indent="0">
              <a:buFontTx/>
              <a:buNone/>
            </a:pPr>
            <a:endParaRPr lang="de-DE" baseline="0"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301216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 </a:t>
            </a:r>
            <a:r>
              <a:rPr lang="de-DE" dirty="0" err="1" smtClean="0"/>
              <a:t>the</a:t>
            </a:r>
            <a:r>
              <a:rPr lang="de-DE" dirty="0" smtClean="0"/>
              <a:t> </a:t>
            </a:r>
            <a:r>
              <a:rPr lang="de-DE" dirty="0" err="1" smtClean="0"/>
              <a:t>first</a:t>
            </a:r>
            <a:r>
              <a:rPr lang="de-DE" dirty="0" smtClean="0"/>
              <a:t> </a:t>
            </a:r>
            <a:r>
              <a:rPr lang="de-DE" dirty="0" err="1" smtClean="0"/>
              <a:t>thing</a:t>
            </a:r>
            <a:r>
              <a:rPr lang="de-DE" dirty="0" smtClean="0"/>
              <a:t> </a:t>
            </a:r>
            <a:r>
              <a:rPr lang="de-DE" dirty="0" err="1" smtClean="0"/>
              <a:t>we</a:t>
            </a:r>
            <a:r>
              <a:rPr lang="de-DE" dirty="0" smtClean="0"/>
              <a:t> </a:t>
            </a:r>
            <a:r>
              <a:rPr lang="de-DE" dirty="0" err="1" smtClean="0"/>
              <a:t>needed</a:t>
            </a:r>
            <a:r>
              <a:rPr lang="de-DE" dirty="0" smtClean="0"/>
              <a:t> </a:t>
            </a:r>
            <a:r>
              <a:rPr lang="de-DE" dirty="0" err="1" smtClean="0"/>
              <a:t>to</a:t>
            </a:r>
            <a:r>
              <a:rPr lang="de-DE" dirty="0" smtClean="0"/>
              <a:t> </a:t>
            </a:r>
            <a:r>
              <a:rPr lang="de-DE" dirty="0" err="1" smtClean="0"/>
              <a:t>know</a:t>
            </a:r>
            <a:r>
              <a:rPr lang="de-DE" dirty="0" smtClean="0"/>
              <a:t> </a:t>
            </a:r>
            <a:r>
              <a:rPr lang="de-DE" dirty="0" err="1" smtClean="0"/>
              <a:t>when</a:t>
            </a:r>
            <a:r>
              <a:rPr lang="de-DE" baseline="0" dirty="0" smtClean="0"/>
              <a:t> </a:t>
            </a:r>
            <a:r>
              <a:rPr lang="de-DE" baseline="0" dirty="0" err="1" smtClean="0"/>
              <a:t>we</a:t>
            </a:r>
            <a:r>
              <a:rPr lang="de-DE" baseline="0" dirty="0" smtClean="0"/>
              <a:t> </a:t>
            </a:r>
            <a:r>
              <a:rPr lang="de-DE" baseline="0" dirty="0" err="1" smtClean="0"/>
              <a:t>started</a:t>
            </a:r>
            <a:r>
              <a:rPr lang="de-DE" baseline="0" dirty="0" smtClean="0"/>
              <a:t> </a:t>
            </a:r>
            <a:r>
              <a:rPr lang="de-DE" baseline="0" dirty="0" err="1" smtClean="0"/>
              <a:t>this</a:t>
            </a:r>
            <a:r>
              <a:rPr lang="de-DE" baseline="0" dirty="0" smtClean="0"/>
              <a:t> </a:t>
            </a:r>
            <a:r>
              <a:rPr lang="de-DE" baseline="0" dirty="0" err="1" smtClean="0"/>
              <a:t>project</a:t>
            </a:r>
            <a:r>
              <a:rPr lang="de-DE" baseline="0" dirty="0" smtClean="0"/>
              <a:t> was </a:t>
            </a:r>
            <a:r>
              <a:rPr lang="de-DE" baseline="0" dirty="0" err="1" smtClean="0"/>
              <a:t>how</a:t>
            </a:r>
            <a:r>
              <a:rPr lang="de-DE" baseline="0" dirty="0" smtClean="0"/>
              <a:t> do </a:t>
            </a:r>
            <a:r>
              <a:rPr lang="de-DE" baseline="0" dirty="0" err="1" smtClean="0"/>
              <a:t>humans</a:t>
            </a:r>
            <a:r>
              <a:rPr lang="de-DE" baseline="0" dirty="0" smtClean="0"/>
              <a:t> </a:t>
            </a:r>
            <a:r>
              <a:rPr lang="de-DE" baseline="0" dirty="0" err="1" smtClean="0"/>
              <a:t>sketch</a:t>
            </a:r>
            <a:r>
              <a:rPr lang="de-DE" baseline="0" dirty="0" smtClean="0"/>
              <a:t> </a:t>
            </a:r>
            <a:r>
              <a:rPr lang="de-DE" baseline="0" dirty="0" err="1" smtClean="0"/>
              <a:t>for</a:t>
            </a:r>
            <a:r>
              <a:rPr lang="de-DE" baseline="0" dirty="0" smtClean="0"/>
              <a:t> </a:t>
            </a:r>
            <a:r>
              <a:rPr lang="de-DE" baseline="0" dirty="0" err="1" smtClean="0"/>
              <a:t>shape</a:t>
            </a:r>
            <a:r>
              <a:rPr lang="de-DE" baseline="0" dirty="0" smtClean="0"/>
              <a:t> </a:t>
            </a:r>
            <a:r>
              <a:rPr lang="de-DE" baseline="0" dirty="0" err="1" smtClean="0"/>
              <a:t>retrieval</a:t>
            </a:r>
            <a:r>
              <a:rPr lang="de-DE" baseline="0" dirty="0" smtClean="0"/>
              <a:t>? </a:t>
            </a:r>
            <a:r>
              <a:rPr lang="de-DE" baseline="0" dirty="0" err="1" smtClean="0"/>
              <a:t>Several</a:t>
            </a:r>
            <a:r>
              <a:rPr lang="de-DE" baseline="0" dirty="0" smtClean="0"/>
              <a:t> </a:t>
            </a:r>
            <a:r>
              <a:rPr lang="de-DE" baseline="0" dirty="0" err="1" smtClean="0"/>
              <a:t>important</a:t>
            </a:r>
            <a:r>
              <a:rPr lang="de-DE" baseline="0" dirty="0" smtClean="0"/>
              <a:t> </a:t>
            </a:r>
            <a:r>
              <a:rPr lang="de-DE" baseline="0" dirty="0" err="1" smtClean="0"/>
              <a:t>questions</a:t>
            </a:r>
            <a:r>
              <a:rPr lang="de-DE" baseline="0" dirty="0" smtClean="0"/>
              <a:t> </a:t>
            </a:r>
            <a:r>
              <a:rPr lang="de-DE" baseline="0" dirty="0" err="1" smtClean="0"/>
              <a:t>here</a:t>
            </a:r>
            <a:r>
              <a:rPr lang="de-DE" baseline="0" dirty="0" smtClean="0"/>
              <a:t> </a:t>
            </a:r>
            <a:r>
              <a:rPr lang="de-DE" baseline="0" dirty="0" err="1" smtClean="0"/>
              <a:t>are</a:t>
            </a:r>
            <a:r>
              <a:rPr lang="de-DE" baseline="0" dirty="0" smtClean="0"/>
              <a:t>:</a:t>
            </a:r>
          </a:p>
          <a:p>
            <a:pPr marL="171450" indent="-171450">
              <a:buFontTx/>
              <a:buChar char="•"/>
            </a:pPr>
            <a:r>
              <a:rPr lang="de-DE" baseline="0" dirty="0" err="1" smtClean="0"/>
              <a:t>What</a:t>
            </a:r>
            <a:r>
              <a:rPr lang="de-DE" baseline="0" dirty="0" smtClean="0"/>
              <a:t> </a:t>
            </a:r>
            <a:r>
              <a:rPr lang="de-DE" baseline="0" dirty="0" err="1" smtClean="0"/>
              <a:t>kind</a:t>
            </a:r>
            <a:r>
              <a:rPr lang="de-DE" baseline="0" dirty="0" smtClean="0"/>
              <a:t> </a:t>
            </a:r>
            <a:r>
              <a:rPr lang="de-DE" baseline="0" dirty="0" err="1" smtClean="0"/>
              <a:t>of</a:t>
            </a:r>
            <a:r>
              <a:rPr lang="de-DE" baseline="0" dirty="0" smtClean="0"/>
              <a:t> </a:t>
            </a:r>
            <a:r>
              <a:rPr lang="de-DE" baseline="0" dirty="0" err="1" smtClean="0"/>
              <a:t>lines</a:t>
            </a:r>
            <a:r>
              <a:rPr lang="de-DE" baseline="0" dirty="0" smtClean="0"/>
              <a:t> do </a:t>
            </a:r>
            <a:r>
              <a:rPr lang="de-DE" baseline="0" dirty="0" err="1" smtClean="0"/>
              <a:t>people</a:t>
            </a:r>
            <a:r>
              <a:rPr lang="de-DE" baseline="0" dirty="0" smtClean="0"/>
              <a:t> </a:t>
            </a:r>
            <a:r>
              <a:rPr lang="de-DE" baseline="0" dirty="0" err="1" smtClean="0"/>
              <a:t>draw</a:t>
            </a:r>
            <a:r>
              <a:rPr lang="de-DE" baseline="0" dirty="0" smtClean="0"/>
              <a:t> </a:t>
            </a:r>
            <a:r>
              <a:rPr lang="de-DE" baseline="0" dirty="0" err="1" smtClean="0"/>
              <a:t>for</a:t>
            </a:r>
            <a:r>
              <a:rPr lang="de-DE" baseline="0" dirty="0" smtClean="0"/>
              <a:t> </a:t>
            </a:r>
            <a:r>
              <a:rPr lang="de-DE" baseline="0" dirty="0" err="1" smtClean="0"/>
              <a:t>shape</a:t>
            </a:r>
            <a:r>
              <a:rPr lang="de-DE" baseline="0" dirty="0" smtClean="0"/>
              <a:t> </a:t>
            </a:r>
            <a:r>
              <a:rPr lang="de-DE" baseline="0" dirty="0" err="1" smtClean="0"/>
              <a:t>retrieval</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t>
            </a:r>
            <a:r>
              <a:rPr lang="de-DE" baseline="0" dirty="0" err="1" smtClean="0"/>
              <a:t>earlier</a:t>
            </a:r>
            <a:r>
              <a:rPr lang="de-DE" baseline="0" dirty="0" smtClean="0"/>
              <a:t> </a:t>
            </a:r>
            <a:r>
              <a:rPr lang="de-DE" baseline="0" dirty="0" err="1" smtClean="0"/>
              <a:t>research</a:t>
            </a:r>
            <a:r>
              <a:rPr lang="de-DE" baseline="0" dirty="0" smtClean="0"/>
              <a:t> </a:t>
            </a:r>
            <a:r>
              <a:rPr lang="de-DE" baseline="0" dirty="0" err="1" smtClean="0"/>
              <a:t>by</a:t>
            </a:r>
            <a:r>
              <a:rPr lang="de-DE" baseline="0" dirty="0" smtClean="0"/>
              <a:t> Chen </a:t>
            </a:r>
            <a:r>
              <a:rPr lang="de-DE" baseline="0" dirty="0" err="1" smtClean="0"/>
              <a:t>and</a:t>
            </a:r>
            <a:r>
              <a:rPr lang="de-DE" baseline="0" dirty="0" smtClean="0"/>
              <a:t> </a:t>
            </a:r>
            <a:r>
              <a:rPr lang="de-DE" baseline="0" dirty="0" err="1" smtClean="0"/>
              <a:t>coworkers</a:t>
            </a:r>
            <a:r>
              <a:rPr lang="de-DE" baseline="0" dirty="0" smtClean="0"/>
              <a:t> </a:t>
            </a:r>
            <a:r>
              <a:rPr lang="de-DE" baseline="0" dirty="0" err="1" smtClean="0"/>
              <a:t>suggests</a:t>
            </a:r>
            <a:r>
              <a:rPr lang="de-DE" baseline="0" dirty="0" smtClean="0"/>
              <a:t> </a:t>
            </a:r>
            <a:r>
              <a:rPr lang="de-DE" baseline="0" dirty="0" err="1" smtClean="0"/>
              <a:t>that</a:t>
            </a:r>
            <a:r>
              <a:rPr lang="de-DE" baseline="0" dirty="0" smtClean="0"/>
              <a:t> </a:t>
            </a:r>
            <a:r>
              <a:rPr lang="de-DE" baseline="0" dirty="0" err="1" smtClean="0"/>
              <a:t>outlines</a:t>
            </a:r>
            <a:r>
              <a:rPr lang="de-DE" baseline="0" dirty="0" smtClean="0"/>
              <a:t> </a:t>
            </a:r>
            <a:r>
              <a:rPr lang="de-DE" baseline="0" dirty="0" err="1" smtClean="0"/>
              <a:t>are</a:t>
            </a:r>
            <a:r>
              <a:rPr lang="de-DE" baseline="0" dirty="0" smtClean="0"/>
              <a:t> </a:t>
            </a:r>
            <a:r>
              <a:rPr lang="de-DE" baseline="0" dirty="0" err="1" smtClean="0"/>
              <a:t>enough</a:t>
            </a:r>
            <a:r>
              <a:rPr lang="de-DE" baseline="0" dirty="0" smtClean="0"/>
              <a:t>.</a:t>
            </a:r>
          </a:p>
          <a:p>
            <a:pPr marL="171450" indent="-171450">
              <a:buFontTx/>
              <a:buChar char="•"/>
            </a:pPr>
            <a:r>
              <a:rPr lang="de-DE" baseline="0" dirty="0" err="1" smtClean="0"/>
              <a:t>How</a:t>
            </a:r>
            <a:r>
              <a:rPr lang="de-DE" baseline="0" dirty="0" smtClean="0"/>
              <a:t> </a:t>
            </a:r>
            <a:r>
              <a:rPr lang="de-DE" baseline="0" dirty="0" err="1" smtClean="0"/>
              <a:t>consistent</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quality</a:t>
            </a:r>
            <a:r>
              <a:rPr lang="de-DE" baseline="0" dirty="0" smtClean="0"/>
              <a:t> </a:t>
            </a:r>
            <a:r>
              <a:rPr lang="de-DE" baseline="0" dirty="0" err="1" smtClean="0"/>
              <a:t>of</a:t>
            </a:r>
            <a:r>
              <a:rPr lang="de-DE" baseline="0" dirty="0" smtClean="0"/>
              <a:t> </a:t>
            </a:r>
            <a:r>
              <a:rPr lang="de-DE" baseline="0" dirty="0" err="1" smtClean="0"/>
              <a:t>sketches</a:t>
            </a:r>
            <a:r>
              <a:rPr lang="de-DE" baseline="0" dirty="0" smtClean="0"/>
              <a:t> </a:t>
            </a:r>
            <a:r>
              <a:rPr lang="de-DE" baseline="0" dirty="0" err="1" smtClean="0"/>
              <a:t>among</a:t>
            </a:r>
            <a:r>
              <a:rPr lang="de-DE" baseline="0" dirty="0" smtClean="0"/>
              <a:t> </a:t>
            </a:r>
            <a:r>
              <a:rPr lang="de-DE" baseline="0" dirty="0" err="1" smtClean="0"/>
              <a:t>humans</a:t>
            </a:r>
            <a:endParaRPr lang="de-DE" baseline="0" dirty="0" smtClean="0"/>
          </a:p>
          <a:p>
            <a:pPr marL="171450" indent="-171450">
              <a:buFontTx/>
              <a:buChar char="•"/>
            </a:pP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how</a:t>
            </a:r>
            <a:r>
              <a:rPr lang="de-DE" baseline="0" dirty="0" smtClean="0"/>
              <a:t> </a:t>
            </a:r>
            <a:r>
              <a:rPr lang="de-DE" baseline="0" dirty="0" err="1" smtClean="0"/>
              <a:t>realistic</a:t>
            </a:r>
            <a:r>
              <a:rPr lang="de-DE" baseline="0" dirty="0" smtClean="0"/>
              <a:t> </a:t>
            </a:r>
            <a:r>
              <a:rPr lang="de-DE" baseline="0" dirty="0" err="1" smtClean="0"/>
              <a:t>are</a:t>
            </a:r>
            <a:r>
              <a:rPr lang="de-DE" baseline="0" dirty="0" smtClean="0"/>
              <a:t> </a:t>
            </a:r>
            <a:r>
              <a:rPr lang="de-DE" baseline="0" dirty="0" err="1" smtClean="0"/>
              <a:t>those</a:t>
            </a:r>
            <a:r>
              <a:rPr lang="de-DE" baseline="0" dirty="0" smtClean="0"/>
              <a:t> </a:t>
            </a:r>
            <a:r>
              <a:rPr lang="de-DE" baseline="0" dirty="0" err="1" smtClean="0"/>
              <a:t>sketches</a:t>
            </a:r>
            <a:r>
              <a:rPr lang="de-DE" baseline="0" dirty="0" smtClean="0"/>
              <a:t> </a:t>
            </a:r>
            <a:r>
              <a:rPr lang="de-DE" baseline="0" dirty="0" err="1" smtClean="0"/>
              <a:t>with</a:t>
            </a:r>
            <a:r>
              <a:rPr lang="de-DE" baseline="0" dirty="0" smtClean="0"/>
              <a:t> </a:t>
            </a:r>
            <a:r>
              <a:rPr lang="de-DE" baseline="0" dirty="0" err="1" smtClean="0"/>
              <a:t>respect</a:t>
            </a:r>
            <a:r>
              <a:rPr lang="de-DE" baseline="0" dirty="0" smtClean="0"/>
              <a:t> </a:t>
            </a:r>
            <a:r>
              <a:rPr lang="de-DE" baseline="0" dirty="0" err="1" smtClean="0"/>
              <a:t>to</a:t>
            </a:r>
            <a:r>
              <a:rPr lang="de-DE" baseline="0" dirty="0" smtClean="0"/>
              <a:t> </a:t>
            </a:r>
            <a:r>
              <a:rPr lang="de-DE" baseline="0" dirty="0" err="1" smtClean="0"/>
              <a:t>the</a:t>
            </a:r>
            <a:r>
              <a:rPr lang="de-DE" baseline="0" dirty="0" smtClean="0"/>
              <a:t> original </a:t>
            </a:r>
            <a:r>
              <a:rPr lang="de-DE" baseline="0" dirty="0" err="1" smtClean="0"/>
              <a:t>shape</a:t>
            </a:r>
            <a:r>
              <a:rPr lang="de-DE" baseline="0" dirty="0" smtClean="0"/>
              <a:t>?</a:t>
            </a:r>
          </a:p>
          <a:p>
            <a:pPr marL="0" indent="0">
              <a:buFontTx/>
              <a:buNone/>
            </a:pPr>
            <a:r>
              <a:rPr lang="de-DE" baseline="0" dirty="0" smtClean="0"/>
              <a:t>(CLICK)</a:t>
            </a:r>
          </a:p>
          <a:p>
            <a:r>
              <a:rPr lang="de-DE" baseline="0" dirty="0" err="1" smtClean="0"/>
              <a:t>To</a:t>
            </a:r>
            <a:r>
              <a:rPr lang="de-DE" baseline="0" dirty="0" smtClean="0"/>
              <a:t> </a:t>
            </a:r>
            <a:r>
              <a:rPr lang="de-DE" baseline="0" dirty="0" err="1" smtClean="0"/>
              <a:t>analyze</a:t>
            </a:r>
            <a:r>
              <a:rPr lang="de-DE" baseline="0" dirty="0" smtClean="0"/>
              <a:t> </a:t>
            </a:r>
            <a:r>
              <a:rPr lang="de-DE" baseline="0" dirty="0" err="1" smtClean="0"/>
              <a:t>this</a:t>
            </a:r>
            <a:r>
              <a:rPr lang="de-DE" baseline="0" dirty="0" smtClean="0"/>
              <a:t>, </a:t>
            </a:r>
            <a:r>
              <a:rPr lang="de-DE" baseline="0" dirty="0" err="1" smtClean="0"/>
              <a:t>we</a:t>
            </a:r>
            <a:r>
              <a:rPr lang="de-DE" baseline="0" dirty="0" smtClean="0"/>
              <a:t> </a:t>
            </a:r>
            <a:r>
              <a:rPr lang="de-DE" baseline="0" dirty="0" err="1" smtClean="0"/>
              <a:t>performed</a:t>
            </a:r>
            <a:r>
              <a:rPr lang="de-DE" baseline="0" dirty="0" smtClean="0"/>
              <a:t> a </a:t>
            </a:r>
            <a:r>
              <a:rPr lang="de-DE" baseline="0" dirty="0" err="1" smtClean="0"/>
              <a:t>perceptual</a:t>
            </a:r>
            <a:r>
              <a:rPr lang="de-DE" baseline="0" dirty="0" smtClean="0"/>
              <a:t> </a:t>
            </a:r>
            <a:r>
              <a:rPr lang="de-DE" baseline="0" dirty="0" err="1" smtClean="0"/>
              <a:t>study</a:t>
            </a:r>
            <a:r>
              <a:rPr lang="de-DE" baseline="0" dirty="0" smtClean="0"/>
              <a:t> on Amazon </a:t>
            </a:r>
            <a:r>
              <a:rPr lang="de-DE" baseline="0" dirty="0" err="1" smtClean="0"/>
              <a:t>Mechanical</a:t>
            </a:r>
            <a:r>
              <a:rPr lang="de-DE" baseline="0" dirty="0" smtClean="0"/>
              <a:t> Turk. </a:t>
            </a:r>
            <a:r>
              <a:rPr lang="de-DE" baseline="0" dirty="0" err="1" smtClean="0"/>
              <a:t>We</a:t>
            </a:r>
            <a:r>
              <a:rPr lang="de-DE" baseline="0" dirty="0" smtClean="0"/>
              <a:t> </a:t>
            </a:r>
            <a:r>
              <a:rPr lang="de-DE" baseline="0" dirty="0" err="1" smtClean="0"/>
              <a:t>provided</a:t>
            </a:r>
            <a:r>
              <a:rPr lang="de-DE" baseline="0" dirty="0" smtClean="0"/>
              <a:t> </a:t>
            </a:r>
            <a:r>
              <a:rPr lang="de-DE" baseline="0" dirty="0" err="1" smtClean="0"/>
              <a:t>workers</a:t>
            </a:r>
            <a:r>
              <a:rPr lang="de-DE" baseline="0" dirty="0" smtClean="0"/>
              <a:t> </a:t>
            </a:r>
            <a:r>
              <a:rPr lang="de-DE" baseline="0" dirty="0" err="1" smtClean="0"/>
              <a:t>with</a:t>
            </a:r>
            <a:r>
              <a:rPr lang="de-DE" baseline="0" dirty="0" smtClean="0"/>
              <a:t> an </a:t>
            </a:r>
            <a:r>
              <a:rPr lang="de-DE" baseline="0" dirty="0" err="1" smtClean="0"/>
              <a:t>interactive</a:t>
            </a:r>
            <a:r>
              <a:rPr lang="de-DE" baseline="0" dirty="0" smtClean="0"/>
              <a:t> </a:t>
            </a:r>
            <a:r>
              <a:rPr lang="de-DE" baseline="0" dirty="0" err="1" smtClean="0"/>
              <a:t>drawing</a:t>
            </a:r>
            <a:r>
              <a:rPr lang="de-DE" baseline="0" dirty="0" smtClean="0"/>
              <a:t> </a:t>
            </a:r>
            <a:r>
              <a:rPr lang="de-DE" baseline="0" dirty="0" err="1" smtClean="0"/>
              <a:t>tool</a:t>
            </a:r>
            <a:r>
              <a:rPr lang="de-DE" baseline="0" dirty="0" smtClean="0"/>
              <a:t> </a:t>
            </a:r>
            <a:r>
              <a:rPr lang="de-DE" baseline="0" dirty="0" err="1" smtClean="0"/>
              <a:t>and</a:t>
            </a:r>
            <a:r>
              <a:rPr lang="de-DE" baseline="0" dirty="0" smtClean="0"/>
              <a:t> </a:t>
            </a:r>
            <a:r>
              <a:rPr lang="de-DE" baseline="0" dirty="0" err="1" smtClean="0"/>
              <a:t>asked</a:t>
            </a:r>
            <a:r>
              <a:rPr lang="de-DE" baseline="0" dirty="0" smtClean="0"/>
              <a:t> </a:t>
            </a:r>
            <a:r>
              <a:rPr lang="de-DE" baseline="0" dirty="0" err="1" smtClean="0"/>
              <a:t>them</a:t>
            </a:r>
            <a:r>
              <a:rPr lang="de-DE" baseline="0" dirty="0" smtClean="0"/>
              <a:t> </a:t>
            </a:r>
            <a:r>
              <a:rPr lang="de-DE" baseline="0" dirty="0" err="1" smtClean="0"/>
              <a:t>to</a:t>
            </a:r>
            <a:r>
              <a:rPr lang="de-DE" baseline="0" dirty="0" smtClean="0"/>
              <a:t> </a:t>
            </a:r>
            <a:r>
              <a:rPr lang="de-DE" baseline="0" dirty="0" err="1" smtClean="0"/>
              <a:t>sketch</a:t>
            </a:r>
            <a:r>
              <a:rPr lang="de-DE" baseline="0" dirty="0" smtClean="0"/>
              <a:t> an </a:t>
            </a:r>
            <a:r>
              <a:rPr lang="de-DE" baseline="0" dirty="0" err="1" smtClean="0"/>
              <a:t>object</a:t>
            </a:r>
            <a:r>
              <a:rPr lang="de-DE" baseline="0" dirty="0" smtClean="0"/>
              <a:t> </a:t>
            </a:r>
            <a:r>
              <a:rPr lang="de-DE" baseline="0" dirty="0" err="1" smtClean="0"/>
              <a:t>given</a:t>
            </a:r>
            <a:r>
              <a:rPr lang="de-DE" baseline="0" dirty="0" smtClean="0"/>
              <a:t> </a:t>
            </a:r>
            <a:r>
              <a:rPr lang="de-DE" baseline="0" dirty="0" err="1" smtClean="0"/>
              <a:t>the</a:t>
            </a:r>
            <a:r>
              <a:rPr lang="de-DE" baseline="0" dirty="0" smtClean="0"/>
              <a:t> </a:t>
            </a:r>
            <a:r>
              <a:rPr lang="de-DE" baseline="0" dirty="0" err="1" smtClean="0"/>
              <a:t>name</a:t>
            </a:r>
            <a:r>
              <a:rPr lang="de-DE" baseline="0" dirty="0" smtClean="0"/>
              <a:t> </a:t>
            </a:r>
            <a:r>
              <a:rPr lang="de-DE" baseline="0" dirty="0" err="1" smtClean="0"/>
              <a:t>of</a:t>
            </a:r>
            <a:r>
              <a:rPr lang="de-DE" baseline="0" dirty="0" smtClean="0"/>
              <a:t> </a:t>
            </a:r>
            <a:r>
              <a:rPr lang="de-DE" baseline="0" dirty="0" err="1" smtClean="0"/>
              <a:t>one</a:t>
            </a:r>
            <a:r>
              <a:rPr lang="de-DE" baseline="0" dirty="0" smtClean="0"/>
              <a:t> </a:t>
            </a:r>
            <a:r>
              <a:rPr lang="de-DE" baseline="0" dirty="0" err="1" smtClean="0"/>
              <a:t>of</a:t>
            </a:r>
            <a:r>
              <a:rPr lang="de-DE" baseline="0" dirty="0" smtClean="0"/>
              <a:t> </a:t>
            </a:r>
            <a:r>
              <a:rPr lang="de-DE" baseline="0" dirty="0" err="1" smtClean="0"/>
              <a:t>about</a:t>
            </a:r>
            <a:r>
              <a:rPr lang="de-DE" baseline="0" dirty="0" smtClean="0"/>
              <a:t> 90 </a:t>
            </a:r>
            <a:r>
              <a:rPr lang="de-DE" baseline="0" dirty="0" err="1" smtClean="0"/>
              <a:t>categories</a:t>
            </a:r>
            <a:r>
              <a:rPr lang="de-DE" baseline="0" dirty="0" smtClean="0"/>
              <a:t>. </a:t>
            </a:r>
            <a:r>
              <a:rPr lang="de-DE" baseline="0" dirty="0" err="1" smtClean="0"/>
              <a:t>We</a:t>
            </a:r>
            <a:r>
              <a:rPr lang="de-DE" baseline="0" dirty="0" smtClean="0"/>
              <a:t> </a:t>
            </a:r>
            <a:r>
              <a:rPr lang="de-DE" baseline="0" dirty="0" err="1" smtClean="0"/>
              <a:t>used</a:t>
            </a:r>
            <a:r>
              <a:rPr lang="de-DE" baseline="0" dirty="0" smtClean="0"/>
              <a:t> </a:t>
            </a:r>
            <a:r>
              <a:rPr lang="de-DE" baseline="0" dirty="0" err="1" smtClean="0"/>
              <a:t>the</a:t>
            </a:r>
            <a:r>
              <a:rPr lang="de-DE" baseline="0" dirty="0" smtClean="0"/>
              <a:t> </a:t>
            </a:r>
            <a:r>
              <a:rPr lang="de-DE" baseline="0" dirty="0" err="1" smtClean="0"/>
              <a:t>categories</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Princeton</a:t>
            </a:r>
            <a:r>
              <a:rPr lang="de-DE" baseline="0" dirty="0" smtClean="0"/>
              <a:t> Shape Benchmark, </a:t>
            </a:r>
            <a:r>
              <a:rPr lang="de-DE" baseline="0" dirty="0" err="1" smtClean="0"/>
              <a:t>which</a:t>
            </a:r>
            <a:r>
              <a:rPr lang="de-DE" baseline="0" dirty="0" smtClean="0"/>
              <a:t> </a:t>
            </a:r>
            <a:r>
              <a:rPr lang="de-DE" baseline="0" dirty="0" err="1" smtClean="0"/>
              <a:t>is</a:t>
            </a:r>
            <a:r>
              <a:rPr lang="de-DE" baseline="0" dirty="0" smtClean="0"/>
              <a:t> an </a:t>
            </a:r>
            <a:r>
              <a:rPr lang="de-DE" baseline="0" dirty="0" err="1" smtClean="0"/>
              <a:t>established</a:t>
            </a:r>
            <a:r>
              <a:rPr lang="de-DE" baseline="0" dirty="0" smtClean="0"/>
              <a:t> </a:t>
            </a:r>
            <a:r>
              <a:rPr lang="de-DE" baseline="0" dirty="0" err="1" smtClean="0"/>
              <a:t>dataset</a:t>
            </a:r>
            <a:r>
              <a:rPr lang="de-DE" baseline="0" dirty="0" smtClean="0"/>
              <a:t> in </a:t>
            </a:r>
            <a:r>
              <a:rPr lang="de-DE" baseline="0" dirty="0" err="1" smtClean="0"/>
              <a:t>the</a:t>
            </a:r>
            <a:r>
              <a:rPr lang="de-DE" baseline="0" dirty="0" smtClean="0"/>
              <a:t> </a:t>
            </a:r>
            <a:r>
              <a:rPr lang="de-DE" baseline="0" dirty="0" err="1" smtClean="0"/>
              <a:t>shape</a:t>
            </a:r>
            <a:r>
              <a:rPr lang="de-DE" baseline="0" dirty="0" smtClean="0"/>
              <a:t> </a:t>
            </a:r>
            <a:r>
              <a:rPr lang="de-DE" baseline="0" dirty="0" err="1" smtClean="0"/>
              <a:t>retrieval</a:t>
            </a:r>
            <a:r>
              <a:rPr lang="de-DE" baseline="0" dirty="0" smtClean="0"/>
              <a:t> </a:t>
            </a:r>
            <a:r>
              <a:rPr lang="de-DE" baseline="0" dirty="0" err="1" smtClean="0"/>
              <a:t>community</a:t>
            </a:r>
            <a:r>
              <a:rPr lang="de-DE" baseline="0" dirty="0" smtClean="0"/>
              <a:t>.</a:t>
            </a:r>
          </a:p>
          <a:p>
            <a:endParaRPr lang="de-DE" baseline="0" dirty="0" smtClean="0"/>
          </a:p>
          <a:p>
            <a:r>
              <a:rPr lang="de-DE" baseline="0" dirty="0" smtClean="0"/>
              <a:t>On </a:t>
            </a:r>
            <a:r>
              <a:rPr lang="de-DE" baseline="0" dirty="0" err="1" smtClean="0"/>
              <a:t>the</a:t>
            </a:r>
            <a:r>
              <a:rPr lang="de-DE" baseline="0" dirty="0" smtClean="0"/>
              <a:t> </a:t>
            </a:r>
            <a:r>
              <a:rPr lang="de-DE" baseline="0" dirty="0" err="1" smtClean="0"/>
              <a:t>next</a:t>
            </a:r>
            <a:r>
              <a:rPr lang="de-DE" baseline="0" dirty="0" smtClean="0"/>
              <a:t> </a:t>
            </a:r>
            <a:r>
              <a:rPr lang="de-DE" baseline="0" dirty="0" err="1" smtClean="0"/>
              <a:t>slide</a:t>
            </a:r>
            <a:r>
              <a:rPr lang="de-DE" baseline="0" dirty="0" smtClean="0"/>
              <a:t> I will </a:t>
            </a:r>
            <a:r>
              <a:rPr lang="de-DE" baseline="0" dirty="0" err="1" smtClean="0"/>
              <a:t>show</a:t>
            </a:r>
            <a:r>
              <a:rPr lang="de-DE" baseline="0" dirty="0" smtClean="0"/>
              <a:t> </a:t>
            </a:r>
            <a:r>
              <a:rPr lang="de-DE" baseline="0" dirty="0" err="1" smtClean="0"/>
              <a:t>you</a:t>
            </a:r>
            <a:r>
              <a:rPr lang="de-DE" baseline="0" dirty="0" smtClean="0"/>
              <a:t> a </a:t>
            </a:r>
            <a:r>
              <a:rPr lang="de-DE" baseline="0" dirty="0" err="1" smtClean="0"/>
              <a:t>subset</a:t>
            </a:r>
            <a:r>
              <a:rPr lang="de-DE" baseline="0" dirty="0" smtClean="0"/>
              <a:t> </a:t>
            </a:r>
            <a:r>
              <a:rPr lang="de-DE" baseline="0" dirty="0" err="1" smtClean="0"/>
              <a:t>of</a:t>
            </a:r>
            <a:r>
              <a:rPr lang="de-DE" baseline="0" dirty="0" smtClean="0"/>
              <a:t> all </a:t>
            </a:r>
            <a:r>
              <a:rPr lang="de-DE" baseline="0" dirty="0" err="1" smtClean="0"/>
              <a:t>the</a:t>
            </a:r>
            <a:r>
              <a:rPr lang="de-DE" baseline="0" dirty="0" smtClean="0"/>
              <a:t> </a:t>
            </a:r>
            <a:r>
              <a:rPr lang="de-DE" baseline="0" dirty="0" err="1" smtClean="0"/>
              <a:t>sketches</a:t>
            </a:r>
            <a:r>
              <a:rPr lang="de-DE" baseline="0" dirty="0" smtClean="0"/>
              <a:t> </a:t>
            </a:r>
            <a:r>
              <a:rPr lang="de-DE" baseline="0" dirty="0" err="1" smtClean="0"/>
              <a:t>gathered</a:t>
            </a:r>
            <a:r>
              <a:rPr lang="de-DE" baseline="0" dirty="0" smtClean="0"/>
              <a:t> in </a:t>
            </a:r>
            <a:r>
              <a:rPr lang="de-DE" baseline="0" dirty="0" err="1" smtClean="0"/>
              <a:t>this</a:t>
            </a:r>
            <a:r>
              <a:rPr lang="de-DE" baseline="0" dirty="0" smtClean="0"/>
              <a:t> </a:t>
            </a:r>
            <a:r>
              <a:rPr lang="de-DE" baseline="0" dirty="0" err="1" smtClean="0"/>
              <a:t>experiment</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359459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This </a:t>
            </a:r>
            <a:r>
              <a:rPr lang="de-DE" dirty="0" err="1" smtClean="0"/>
              <a:t>slide</a:t>
            </a:r>
            <a:r>
              <a:rPr lang="de-DE" dirty="0" smtClean="0"/>
              <a:t> </a:t>
            </a:r>
            <a:r>
              <a:rPr lang="de-DE" dirty="0" err="1" smtClean="0"/>
              <a:t>shows</a:t>
            </a:r>
            <a:r>
              <a:rPr lang="de-DE" dirty="0" smtClean="0"/>
              <a:t> </a:t>
            </a:r>
            <a:r>
              <a:rPr lang="de-DE" dirty="0" err="1" smtClean="0"/>
              <a:t>about</a:t>
            </a:r>
            <a:r>
              <a:rPr lang="de-DE" dirty="0" smtClean="0"/>
              <a:t> 20% </a:t>
            </a:r>
            <a:r>
              <a:rPr lang="de-DE" dirty="0" err="1" smtClean="0"/>
              <a:t>of</a:t>
            </a:r>
            <a:r>
              <a:rPr lang="de-DE" dirty="0" smtClean="0"/>
              <a:t> </a:t>
            </a:r>
            <a:r>
              <a:rPr lang="de-DE" dirty="0" err="1" smtClean="0"/>
              <a:t>the</a:t>
            </a:r>
            <a:r>
              <a:rPr lang="de-DE" dirty="0" smtClean="0"/>
              <a:t> </a:t>
            </a:r>
            <a:r>
              <a:rPr lang="de-DE" dirty="0" err="1" smtClean="0"/>
              <a:t>full</a:t>
            </a:r>
            <a:r>
              <a:rPr lang="de-DE" dirty="0" smtClean="0"/>
              <a:t> </a:t>
            </a:r>
            <a:r>
              <a:rPr lang="de-DE" dirty="0" err="1" smtClean="0"/>
              <a:t>dataset</a:t>
            </a:r>
            <a:r>
              <a:rPr lang="de-DE" dirty="0" smtClean="0"/>
              <a:t>.</a:t>
            </a:r>
          </a:p>
          <a:p>
            <a:endParaRPr lang="de-DE" dirty="0" smtClean="0"/>
          </a:p>
          <a:p>
            <a:r>
              <a:rPr lang="de-DE" dirty="0" smtClean="0"/>
              <a:t>(CLICK-&gt;</a:t>
            </a:r>
            <a:r>
              <a:rPr lang="de-DE" dirty="0" err="1" smtClean="0"/>
              <a:t>next</a:t>
            </a:r>
            <a:r>
              <a:rPr lang="de-DE" dirty="0" smtClean="0"/>
              <a:t> </a:t>
            </a:r>
            <a:r>
              <a:rPr lang="de-DE" dirty="0" err="1" smtClean="0"/>
              <a:t>slide</a:t>
            </a:r>
            <a:r>
              <a:rPr lang="de-DE"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358939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 </a:t>
            </a:r>
            <a:r>
              <a:rPr lang="de-DE" dirty="0" err="1" smtClean="0"/>
              <a:t>as</a:t>
            </a:r>
            <a:r>
              <a:rPr lang="de-DE" baseline="0" dirty="0" smtClean="0"/>
              <a:t> a </a:t>
            </a:r>
            <a:r>
              <a:rPr lang="de-DE" baseline="0" dirty="0" err="1" smtClean="0"/>
              <a:t>result</a:t>
            </a:r>
            <a:r>
              <a:rPr lang="de-DE" baseline="0" dirty="0" smtClean="0"/>
              <a:t> </a:t>
            </a:r>
            <a:r>
              <a:rPr lang="de-DE" baseline="0" dirty="0" err="1" smtClean="0"/>
              <a:t>of</a:t>
            </a:r>
            <a:r>
              <a:rPr lang="de-DE" baseline="0" dirty="0" smtClean="0"/>
              <a:t> </a:t>
            </a:r>
            <a:r>
              <a:rPr lang="de-DE" baseline="0" dirty="0" err="1" smtClean="0"/>
              <a:t>our</a:t>
            </a:r>
            <a:r>
              <a:rPr lang="de-DE" baseline="0" dirty="0" smtClean="0"/>
              <a:t> </a:t>
            </a:r>
            <a:r>
              <a:rPr lang="de-DE" baseline="0" dirty="0" err="1" smtClean="0"/>
              <a:t>experiment</a:t>
            </a:r>
            <a:r>
              <a:rPr lang="de-DE" baseline="0" dirty="0" smtClean="0"/>
              <a:t>, </a:t>
            </a:r>
            <a:r>
              <a:rPr lang="de-DE" baseline="0" dirty="0" err="1" smtClean="0"/>
              <a:t>we</a:t>
            </a:r>
            <a:r>
              <a:rPr lang="de-DE" baseline="0" dirty="0" smtClean="0"/>
              <a:t> </a:t>
            </a:r>
            <a:r>
              <a:rPr lang="de-DE" baseline="0" dirty="0" err="1" smtClean="0"/>
              <a:t>found</a:t>
            </a:r>
            <a:r>
              <a:rPr lang="de-DE" baseline="0" dirty="0" smtClean="0"/>
              <a:t> </a:t>
            </a:r>
            <a:r>
              <a:rPr lang="de-DE" baseline="0" dirty="0" err="1" smtClean="0"/>
              <a:t>that</a:t>
            </a:r>
            <a:r>
              <a:rPr lang="de-DE" baseline="0" dirty="0" smtClean="0"/>
              <a:t> </a:t>
            </a:r>
            <a:r>
              <a:rPr lang="de-DE" baseline="0" dirty="0" err="1" smtClean="0"/>
              <a:t>people</a:t>
            </a:r>
            <a:r>
              <a:rPr lang="de-DE" baseline="0" dirty="0" smtClean="0"/>
              <a:t> </a:t>
            </a:r>
            <a:r>
              <a:rPr lang="de-DE" baseline="0" dirty="0" err="1" smtClean="0"/>
              <a:t>sketch</a:t>
            </a:r>
            <a:r>
              <a:rPr lang="de-DE" baseline="0" dirty="0" smtClean="0"/>
              <a:t> </a:t>
            </a:r>
            <a:r>
              <a:rPr lang="de-DE" baseline="0" dirty="0" err="1" smtClean="0"/>
              <a:t>shapes</a:t>
            </a:r>
            <a:r>
              <a:rPr lang="de-DE" baseline="0" dirty="0" smtClean="0"/>
              <a:t> </a:t>
            </a:r>
            <a:r>
              <a:rPr lang="de-DE" baseline="0" dirty="0" err="1" smtClean="0"/>
              <a:t>using</a:t>
            </a:r>
            <a:r>
              <a:rPr lang="de-DE" baseline="0" dirty="0" smtClean="0"/>
              <a:t> a </a:t>
            </a:r>
            <a:r>
              <a:rPr lang="de-DE" baseline="0" dirty="0" err="1" smtClean="0"/>
              <a:t>variety</a:t>
            </a:r>
            <a:r>
              <a:rPr lang="de-DE" baseline="0" dirty="0" smtClean="0"/>
              <a:t> </a:t>
            </a:r>
            <a:r>
              <a:rPr lang="de-DE" baseline="0" dirty="0" err="1" smtClean="0"/>
              <a:t>of</a:t>
            </a:r>
            <a:r>
              <a:rPr lang="de-DE" baseline="0" dirty="0" smtClean="0"/>
              <a:t> </a:t>
            </a:r>
            <a:r>
              <a:rPr lang="de-DE" baseline="0" dirty="0" err="1" smtClean="0"/>
              <a:t>differing</a:t>
            </a:r>
            <a:r>
              <a:rPr lang="de-DE" baseline="0" dirty="0" smtClean="0"/>
              <a:t> </a:t>
            </a:r>
            <a:r>
              <a:rPr lang="de-DE" baseline="0" dirty="0" err="1" smtClean="0"/>
              <a:t>styles</a:t>
            </a:r>
            <a:r>
              <a:rPr lang="de-DE" baseline="0" dirty="0" smtClean="0"/>
              <a:t> (CLICK)</a:t>
            </a:r>
          </a:p>
          <a:p>
            <a:pPr marL="171450" indent="-171450">
              <a:buFontTx/>
              <a:buChar char="•"/>
            </a:pPr>
            <a:r>
              <a:rPr lang="de-DE" baseline="0" dirty="0" err="1" smtClean="0"/>
              <a:t>Some</a:t>
            </a:r>
            <a:r>
              <a:rPr lang="de-DE" baseline="0" dirty="0" smtClean="0"/>
              <a:t> </a:t>
            </a:r>
            <a:r>
              <a:rPr lang="de-DE" baseline="0" dirty="0" err="1" smtClean="0"/>
              <a:t>sketches</a:t>
            </a:r>
            <a:r>
              <a:rPr lang="de-DE" baseline="0" dirty="0" smtClean="0"/>
              <a:t> </a:t>
            </a:r>
            <a:r>
              <a:rPr lang="de-DE" baseline="0" dirty="0" err="1" smtClean="0"/>
              <a:t>use</a:t>
            </a:r>
            <a:r>
              <a:rPr lang="de-DE" baseline="0" dirty="0" smtClean="0"/>
              <a:t> </a:t>
            </a:r>
            <a:r>
              <a:rPr lang="de-DE" baseline="0" dirty="0" err="1" smtClean="0"/>
              <a:t>outlines</a:t>
            </a:r>
            <a:r>
              <a:rPr lang="de-DE" baseline="0" dirty="0" smtClean="0"/>
              <a:t> </a:t>
            </a:r>
            <a:r>
              <a:rPr lang="de-DE" baseline="0" dirty="0" err="1" smtClean="0"/>
              <a:t>only</a:t>
            </a:r>
            <a:r>
              <a:rPr lang="de-DE" baseline="0" dirty="0" smtClean="0"/>
              <a:t> </a:t>
            </a:r>
            <a:r>
              <a:rPr lang="de-DE" baseline="0" dirty="0" err="1" smtClean="0"/>
              <a:t>while</a:t>
            </a:r>
            <a:r>
              <a:rPr lang="de-DE" baseline="0" dirty="0" smtClean="0"/>
              <a:t> </a:t>
            </a:r>
            <a:r>
              <a:rPr lang="de-DE" baseline="0" dirty="0" err="1" smtClean="0"/>
              <a:t>others</a:t>
            </a:r>
            <a:r>
              <a:rPr lang="de-DE" baseline="0" dirty="0" smtClean="0"/>
              <a:t> </a:t>
            </a:r>
            <a:r>
              <a:rPr lang="de-DE" baseline="0" dirty="0" err="1" smtClean="0"/>
              <a:t>feature</a:t>
            </a:r>
            <a:r>
              <a:rPr lang="de-DE" baseline="0" dirty="0" smtClean="0"/>
              <a:t> </a:t>
            </a:r>
            <a:r>
              <a:rPr lang="de-DE" baseline="0" dirty="0" err="1" smtClean="0"/>
              <a:t>many</a:t>
            </a:r>
            <a:r>
              <a:rPr lang="de-DE" baseline="0" dirty="0" smtClean="0"/>
              <a:t> </a:t>
            </a:r>
            <a:r>
              <a:rPr lang="de-DE" baseline="0" dirty="0" err="1" smtClean="0"/>
              <a:t>interior</a:t>
            </a:r>
            <a:r>
              <a:rPr lang="de-DE" baseline="0" dirty="0" smtClean="0"/>
              <a:t> </a:t>
            </a:r>
            <a:r>
              <a:rPr lang="de-DE" baseline="0" dirty="0" err="1" smtClean="0"/>
              <a:t>lines</a:t>
            </a:r>
            <a:r>
              <a:rPr lang="de-DE" baseline="0" dirty="0" smtClean="0"/>
              <a:t> (CLICK)</a:t>
            </a:r>
          </a:p>
          <a:p>
            <a:pPr marL="171450" indent="-171450">
              <a:buFontTx/>
              <a:buChar char="•"/>
            </a:pPr>
            <a:r>
              <a:rPr lang="de-DE" baseline="0" dirty="0" err="1" smtClean="0"/>
              <a:t>Some</a:t>
            </a:r>
            <a:r>
              <a:rPr lang="de-DE" baseline="0" dirty="0" smtClean="0"/>
              <a:t> </a:t>
            </a:r>
            <a:r>
              <a:rPr lang="de-DE" baseline="0" dirty="0" err="1" smtClean="0"/>
              <a:t>sketches</a:t>
            </a:r>
            <a:r>
              <a:rPr lang="de-DE" baseline="0" dirty="0" smtClean="0"/>
              <a:t> </a:t>
            </a:r>
            <a:r>
              <a:rPr lang="de-DE" baseline="0" dirty="0" err="1" smtClean="0"/>
              <a:t>are</a:t>
            </a:r>
            <a:r>
              <a:rPr lang="de-DE" baseline="0" dirty="0" smtClean="0"/>
              <a:t> </a:t>
            </a:r>
            <a:r>
              <a:rPr lang="de-DE" baseline="0" dirty="0" err="1" smtClean="0"/>
              <a:t>quite</a:t>
            </a:r>
            <a:r>
              <a:rPr lang="de-DE" baseline="0" dirty="0" smtClean="0"/>
              <a:t> </a:t>
            </a:r>
            <a:r>
              <a:rPr lang="de-DE" baseline="0" dirty="0" err="1" smtClean="0"/>
              <a:t>abstract</a:t>
            </a:r>
            <a:r>
              <a:rPr lang="de-DE" baseline="0" dirty="0" smtClean="0"/>
              <a:t> </a:t>
            </a:r>
            <a:r>
              <a:rPr lang="de-DE" baseline="0" dirty="0" err="1" smtClean="0"/>
              <a:t>while</a:t>
            </a:r>
            <a:r>
              <a:rPr lang="de-DE" baseline="0" dirty="0" smtClean="0"/>
              <a:t> </a:t>
            </a:r>
            <a:r>
              <a:rPr lang="de-DE" baseline="0" dirty="0" err="1" smtClean="0"/>
              <a:t>others</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very</a:t>
            </a:r>
            <a:r>
              <a:rPr lang="de-DE" baseline="0" dirty="0" smtClean="0"/>
              <a:t> </a:t>
            </a:r>
            <a:r>
              <a:rPr lang="de-DE" baseline="0" dirty="0" err="1" smtClean="0"/>
              <a:t>realistic</a:t>
            </a:r>
            <a:r>
              <a:rPr lang="de-DE" baseline="0" dirty="0" smtClean="0"/>
              <a:t> (CLICK</a:t>
            </a:r>
          </a:p>
          <a:p>
            <a:pPr marL="171450" indent="-171450">
              <a:buFontTx/>
              <a:buChar char="•"/>
            </a:pP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some</a:t>
            </a:r>
            <a:r>
              <a:rPr lang="de-DE" baseline="0" dirty="0" smtClean="0"/>
              <a:t> </a:t>
            </a:r>
            <a:r>
              <a:rPr lang="de-DE" baseline="0" dirty="0" err="1" smtClean="0"/>
              <a:t>sketch</a:t>
            </a:r>
            <a:r>
              <a:rPr lang="de-DE" baseline="0" dirty="0" smtClean="0"/>
              <a:t> </a:t>
            </a:r>
            <a:r>
              <a:rPr lang="de-DE" baseline="0" dirty="0" err="1" smtClean="0"/>
              <a:t>don‘t</a:t>
            </a:r>
            <a:r>
              <a:rPr lang="de-DE" baseline="0" dirty="0" smtClean="0"/>
              <a:t> </a:t>
            </a:r>
            <a:r>
              <a:rPr lang="de-DE" baseline="0" dirty="0" err="1" smtClean="0"/>
              <a:t>use</a:t>
            </a:r>
            <a:r>
              <a:rPr lang="de-DE" baseline="0" dirty="0" smtClean="0"/>
              <a:t> </a:t>
            </a:r>
            <a:r>
              <a:rPr lang="de-DE" baseline="0" dirty="0" err="1" smtClean="0"/>
              <a:t>perspective</a:t>
            </a:r>
            <a:r>
              <a:rPr lang="de-DE" baseline="0" dirty="0" smtClean="0"/>
              <a:t> </a:t>
            </a:r>
            <a:r>
              <a:rPr lang="de-DE" baseline="0" dirty="0" err="1" smtClean="0"/>
              <a:t>while</a:t>
            </a:r>
            <a:r>
              <a:rPr lang="de-DE" baseline="0" dirty="0" smtClean="0"/>
              <a:t> </a:t>
            </a:r>
            <a:r>
              <a:rPr lang="de-DE" baseline="0" dirty="0" err="1" smtClean="0"/>
              <a:t>others</a:t>
            </a:r>
            <a:r>
              <a:rPr lang="de-DE" baseline="0" dirty="0" smtClean="0"/>
              <a:t> do</a:t>
            </a:r>
          </a:p>
          <a:p>
            <a:r>
              <a:rPr lang="de-DE" baseline="0" dirty="0" smtClean="0"/>
              <a:t>This </a:t>
            </a:r>
            <a:r>
              <a:rPr lang="de-DE" baseline="0" dirty="0" err="1" smtClean="0"/>
              <a:t>suggest</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need</a:t>
            </a:r>
            <a:r>
              <a:rPr lang="de-DE" baseline="0" dirty="0" smtClean="0"/>
              <a:t> a </a:t>
            </a:r>
            <a:r>
              <a:rPr lang="de-DE" baseline="0" dirty="0" err="1" smtClean="0"/>
              <a:t>retrieval</a:t>
            </a:r>
            <a:r>
              <a:rPr lang="de-DE" baseline="0" dirty="0" smtClean="0"/>
              <a:t> </a:t>
            </a:r>
            <a:r>
              <a:rPr lang="de-DE" baseline="0" dirty="0" err="1" smtClean="0"/>
              <a:t>algorithm</a:t>
            </a:r>
            <a:r>
              <a:rPr lang="de-DE" baseline="0" dirty="0" smtClean="0"/>
              <a:t> </a:t>
            </a:r>
            <a:r>
              <a:rPr lang="de-DE" baseline="0" dirty="0" err="1" smtClean="0"/>
              <a:t>that</a:t>
            </a:r>
            <a:r>
              <a:rPr lang="de-DE" baseline="0" dirty="0" smtClean="0"/>
              <a:t> </a:t>
            </a:r>
            <a:r>
              <a:rPr lang="de-DE" baseline="0" dirty="0" err="1" smtClean="0"/>
              <a:t>can</a:t>
            </a:r>
            <a:r>
              <a:rPr lang="de-DE" baseline="0" dirty="0" smtClean="0"/>
              <a:t> handle all </a:t>
            </a:r>
            <a:r>
              <a:rPr lang="de-DE" baseline="0" dirty="0" err="1" smtClean="0"/>
              <a:t>those</a:t>
            </a:r>
            <a:r>
              <a:rPr lang="de-DE" baseline="0" dirty="0" smtClean="0"/>
              <a:t> </a:t>
            </a:r>
            <a:r>
              <a:rPr lang="de-DE" baseline="0" dirty="0" err="1" smtClean="0"/>
              <a:t>cases</a:t>
            </a:r>
            <a:r>
              <a:rPr lang="de-DE" baseline="0" dirty="0" smtClean="0"/>
              <a:t>, </a:t>
            </a:r>
            <a:r>
              <a:rPr lang="de-DE" baseline="0" dirty="0" err="1" smtClean="0"/>
              <a:t>and</a:t>
            </a:r>
            <a:r>
              <a:rPr lang="de-DE" baseline="0" dirty="0" smtClean="0"/>
              <a:t>, </a:t>
            </a:r>
            <a:r>
              <a:rPr lang="de-DE" baseline="0" dirty="0" err="1" smtClean="0"/>
              <a:t>inparticular</a:t>
            </a:r>
            <a:r>
              <a:rPr lang="de-DE" baseline="0" dirty="0" smtClean="0"/>
              <a:t>, </a:t>
            </a:r>
            <a:r>
              <a:rPr lang="de-DE" baseline="0" dirty="0" err="1" smtClean="0"/>
              <a:t>one</a:t>
            </a:r>
            <a:r>
              <a:rPr lang="de-DE" baseline="0" dirty="0" smtClean="0"/>
              <a:t> </a:t>
            </a:r>
            <a:r>
              <a:rPr lang="de-DE" baseline="0" dirty="0" err="1" smtClean="0"/>
              <a:t>that</a:t>
            </a:r>
            <a:r>
              <a:rPr lang="de-DE" baseline="0" dirty="0" smtClean="0"/>
              <a:t> </a:t>
            </a:r>
            <a:r>
              <a:rPr lang="de-DE" baseline="0" dirty="0" err="1" smtClean="0"/>
              <a:t>can</a:t>
            </a:r>
            <a:r>
              <a:rPr lang="de-DE" baseline="0" dirty="0" smtClean="0"/>
              <a:t> handle </a:t>
            </a:r>
            <a:r>
              <a:rPr lang="de-DE" baseline="0" dirty="0" err="1" smtClean="0"/>
              <a:t>arbitrary</a:t>
            </a:r>
            <a:r>
              <a:rPr lang="de-DE" baseline="0" dirty="0" smtClean="0"/>
              <a:t> </a:t>
            </a:r>
            <a:r>
              <a:rPr lang="de-DE" baseline="0" dirty="0" err="1" smtClean="0"/>
              <a:t>lines</a:t>
            </a:r>
            <a:r>
              <a:rPr lang="de-DE" baseline="0" dirty="0" smtClean="0"/>
              <a:t> </a:t>
            </a:r>
            <a:r>
              <a:rPr lang="de-DE" baseline="0" dirty="0" err="1" smtClean="0"/>
              <a:t>rather</a:t>
            </a:r>
            <a:r>
              <a:rPr lang="de-DE" baseline="0" dirty="0" smtClean="0"/>
              <a:t> </a:t>
            </a:r>
            <a:r>
              <a:rPr lang="de-DE" baseline="0" dirty="0" err="1" smtClean="0"/>
              <a:t>than</a:t>
            </a:r>
            <a:r>
              <a:rPr lang="de-DE" baseline="0" dirty="0" smtClean="0"/>
              <a:t> just </a:t>
            </a:r>
            <a:r>
              <a:rPr lang="de-DE" baseline="0" dirty="0" err="1" smtClean="0"/>
              <a:t>outlines</a:t>
            </a:r>
            <a:r>
              <a:rPr lang="de-DE" baseline="0" dirty="0" smtClean="0"/>
              <a:t>.</a:t>
            </a:r>
          </a:p>
          <a:p>
            <a:endParaRPr lang="de-DE" baseline="0" dirty="0" smtClean="0"/>
          </a:p>
          <a:p>
            <a:r>
              <a:rPr lang="de-DE" baseline="0" dirty="0" smtClean="0"/>
              <a:t>(CLICK-&gt;</a:t>
            </a:r>
            <a:r>
              <a:rPr lang="de-DE" baseline="0" dirty="0" err="1" smtClean="0"/>
              <a:t>next</a:t>
            </a:r>
            <a:r>
              <a:rPr lang="de-DE" baseline="0" dirty="0" smtClean="0"/>
              <a:t> </a:t>
            </a:r>
            <a:r>
              <a:rPr lang="de-DE" baseline="0" dirty="0" err="1" smtClean="0"/>
              <a:t>slide</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706F8D69-B00F-F44E-9B61-4DC184CA17F8}"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281929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48640" y="1278256"/>
            <a:ext cx="6217920" cy="882015"/>
          </a:xfrm>
        </p:spPr>
        <p:txBody>
          <a:bodyPr/>
          <a:lstStyle/>
          <a:p>
            <a:r>
              <a:rPr lang="de-DE" smtClean="0"/>
              <a:t>Mastertitelformat bearbeiten</a:t>
            </a:r>
            <a:endParaRPr lang="de-DE"/>
          </a:p>
        </p:txBody>
      </p:sp>
      <p:sp>
        <p:nvSpPr>
          <p:cNvPr id="3" name="Untertitel 2"/>
          <p:cNvSpPr>
            <a:spLocks noGrp="1"/>
          </p:cNvSpPr>
          <p:nvPr>
            <p:ph type="subTitle" idx="1"/>
          </p:nvPr>
        </p:nvSpPr>
        <p:spPr>
          <a:xfrm>
            <a:off x="1097280" y="2331720"/>
            <a:ext cx="5120640" cy="105156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2980D41B-47A2-D34A-8F16-533012C0B3CF}" type="datetimeFigureOut">
              <a:rPr lang="de-DE" smtClean="0"/>
              <a:t>8/14/12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157586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980D41B-47A2-D34A-8F16-533012C0B3CF}" type="datetimeFigureOut">
              <a:rPr lang="de-DE" smtClean="0"/>
              <a:t>8/14/12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310933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303520" y="164783"/>
            <a:ext cx="1645920" cy="351091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365760" y="164783"/>
            <a:ext cx="4815840" cy="351091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980D41B-47A2-D34A-8F16-533012C0B3CF}" type="datetimeFigureOut">
              <a:rPr lang="de-DE" smtClean="0"/>
              <a:t>8/14/12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253984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381000" y="838200"/>
            <a:ext cx="6705600" cy="29718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817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Log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3037444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406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75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381000" y="838200"/>
            <a:ext cx="6705600" cy="29718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24909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Log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1549422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36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65760" y="3813811"/>
            <a:ext cx="1706880" cy="219710"/>
          </a:xfrm>
          <a:prstGeom prst="rect">
            <a:avLst/>
          </a:prstGeom>
        </p:spPr>
        <p:txBody>
          <a:bodyPr lIns="73152" tIns="36576" rIns="73152" bIns="36576"/>
          <a:lstStyle>
            <a:lvl1pPr>
              <a:defRPr/>
            </a:lvl1pPr>
          </a:lstStyle>
          <a:p>
            <a:pPr defTabSz="914400" fontAlgn="base">
              <a:spcBef>
                <a:spcPct val="0"/>
              </a:spcBef>
              <a:spcAft>
                <a:spcPct val="0"/>
              </a:spcAft>
            </a:pPr>
            <a:fld id="{39C78E3F-A38C-0844-B350-C8937EF5BB12}" type="datetime1">
              <a:rPr lang="en-US" sz="1800">
                <a:solidFill>
                  <a:srgbClr val="787972"/>
                </a:solidFill>
                <a:latin typeface="Arial" charset="0"/>
                <a:ea typeface="ＭＳ Ｐゴシック" charset="0"/>
                <a:cs typeface="ＭＳ Ｐゴシック" charset="0"/>
              </a:rPr>
              <a:pPr defTabSz="914400" fontAlgn="base">
                <a:spcBef>
                  <a:spcPct val="0"/>
                </a:spcBef>
                <a:spcAft>
                  <a:spcPct val="0"/>
                </a:spcAft>
              </a:pPr>
              <a:t>8/14/12</a:t>
            </a:fld>
            <a:endParaRPr lang="en-US" sz="1800">
              <a:solidFill>
                <a:srgbClr val="787972"/>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2499360" y="3813811"/>
            <a:ext cx="2316480" cy="219710"/>
          </a:xfrm>
          <a:prstGeom prst="rect">
            <a:avLst/>
          </a:prstGeom>
        </p:spPr>
        <p:txBody>
          <a:bodyPr lIns="73152" tIns="36576" rIns="73152" bIns="36576"/>
          <a:lstStyle>
            <a:lvl1pPr>
              <a:defRPr/>
            </a:lvl1pPr>
          </a:lstStyle>
          <a:p>
            <a:pPr defTabSz="914400" fontAlgn="base">
              <a:spcBef>
                <a:spcPct val="0"/>
              </a:spcBef>
              <a:spcAft>
                <a:spcPct val="0"/>
              </a:spcAft>
            </a:pPr>
            <a:endParaRPr lang="en-US" sz="1800">
              <a:solidFill>
                <a:srgbClr val="787972"/>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5242560" y="3813811"/>
            <a:ext cx="1706880" cy="219710"/>
          </a:xfrm>
          <a:prstGeom prst="rect">
            <a:avLst/>
          </a:prstGeom>
        </p:spPr>
        <p:txBody>
          <a:bodyPr lIns="73152" tIns="36576" rIns="73152" bIns="36576"/>
          <a:lstStyle>
            <a:lvl1pPr>
              <a:defRPr/>
            </a:lvl1pPr>
          </a:lstStyle>
          <a:p>
            <a:pPr defTabSz="914400" fontAlgn="base">
              <a:spcBef>
                <a:spcPct val="0"/>
              </a:spcBef>
              <a:spcAft>
                <a:spcPct val="0"/>
              </a:spcAft>
            </a:pPr>
            <a:fld id="{9D6187B4-36EA-944C-AD78-EA74B41F11DE}" type="slidenum">
              <a:rPr lang="en-US" sz="1800">
                <a:solidFill>
                  <a:srgbClr val="787972"/>
                </a:solidFill>
                <a:latin typeface="Arial" charset="0"/>
                <a:ea typeface="ＭＳ Ｐゴシック" charset="0"/>
                <a:cs typeface="ＭＳ Ｐゴシック" charset="0"/>
              </a:rPr>
              <a:pPr defTabSz="914400" fontAlgn="base">
                <a:spcBef>
                  <a:spcPct val="0"/>
                </a:spcBef>
                <a:spcAft>
                  <a:spcPct val="0"/>
                </a:spcAft>
              </a:pPr>
              <a:t>‹Nr.›</a:t>
            </a:fld>
            <a:endParaRPr lang="en-US" sz="1800">
              <a:solidFill>
                <a:srgbClr val="78797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015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980D41B-47A2-D34A-8F16-533012C0B3CF}" type="datetimeFigureOut">
              <a:rPr lang="de-DE" smtClean="0"/>
              <a:t>8/14/12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573667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105782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381000" y="838200"/>
            <a:ext cx="6705600" cy="29718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24909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1549422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36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6" name="Picture 5" descr="S11_LogoHor.png"/>
          <p:cNvPicPr>
            <a:picLocks noChangeAspect="1"/>
          </p:cNvPicPr>
          <p:nvPr/>
        </p:nvPicPr>
        <p:blipFill>
          <a:blip r:embed="rId2"/>
          <a:srcRect t="79630" r="54198"/>
          <a:stretch>
            <a:fillRect/>
          </a:stretch>
        </p:blipFill>
        <p:spPr bwMode="auto">
          <a:xfrm>
            <a:off x="5638800" y="40256"/>
            <a:ext cx="1584039" cy="493144"/>
          </a:xfrm>
          <a:prstGeom prst="rect">
            <a:avLst/>
          </a:prstGeom>
          <a:noFill/>
          <a:ln w="9525">
            <a:noFill/>
            <a:miter lim="800000"/>
            <a:headEnd/>
            <a:tailEnd/>
          </a:ln>
        </p:spPr>
      </p:pic>
      <p:sp>
        <p:nvSpPr>
          <p:cNvPr id="3" name="Title 2"/>
          <p:cNvSpPr>
            <a:spLocks noGrp="1"/>
          </p:cNvSpPr>
          <p:nvPr>
            <p:ph type="title"/>
          </p:nvPr>
        </p:nvSpPr>
        <p:spPr>
          <a:xfrm>
            <a:off x="152401" y="0"/>
            <a:ext cx="5486400" cy="579437"/>
          </a:xfrm>
          <a:effectLst/>
        </p:spPr>
        <p:txBody>
          <a:bodyPr/>
          <a:lstStyle>
            <a:lvl1pPr algn="ctr">
              <a:defRPr>
                <a:effectLst/>
              </a:defRPr>
            </a:lvl1pPr>
          </a:lstStyle>
          <a:p>
            <a:r>
              <a:rPr lang="de-DE" dirty="0" err="1" smtClean="0"/>
              <a:t>Click</a:t>
            </a:r>
            <a:r>
              <a:rPr lang="de-DE" dirty="0" smtClean="0"/>
              <a:t> to </a:t>
            </a:r>
            <a:r>
              <a:rPr lang="de-DE" dirty="0" err="1" smtClean="0"/>
              <a:t>edit</a:t>
            </a:r>
            <a:r>
              <a:rPr lang="de-DE" dirty="0" smtClean="0"/>
              <a:t> Master title style</a:t>
            </a:r>
            <a:endParaRPr lang="en-US" dirty="0"/>
          </a:p>
        </p:txBody>
      </p:sp>
      <p:sp>
        <p:nvSpPr>
          <p:cNvPr id="5" name="Content Placeholder 4"/>
          <p:cNvSpPr>
            <a:spLocks noGrp="1"/>
          </p:cNvSpPr>
          <p:nvPr>
            <p:ph sz="quarter" idx="10"/>
          </p:nvPr>
        </p:nvSpPr>
        <p:spPr>
          <a:xfrm>
            <a:off x="152400" y="762000"/>
            <a:ext cx="7010400" cy="3200400"/>
          </a:xfrm>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de-DE" dirty="0" err="1" smtClean="0"/>
              <a:t>Click</a:t>
            </a:r>
            <a:r>
              <a:rPr lang="de-DE" dirty="0" smtClean="0"/>
              <a:t> to </a:t>
            </a:r>
            <a:r>
              <a:rPr lang="de-DE" dirty="0" err="1" smtClean="0"/>
              <a:t>edit</a:t>
            </a:r>
            <a:r>
              <a:rPr lang="de-DE" dirty="0" smtClean="0"/>
              <a:t> Master text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Tree>
    <p:extLst>
      <p:ext uri="{BB962C8B-B14F-4D97-AF65-F5344CB8AC3E}">
        <p14:creationId xmlns:p14="http://schemas.microsoft.com/office/powerpoint/2010/main" val="3255440987"/>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65760" y="3813811"/>
            <a:ext cx="1706880" cy="219710"/>
          </a:xfrm>
          <a:prstGeom prst="rect">
            <a:avLst/>
          </a:prstGeom>
        </p:spPr>
        <p:txBody>
          <a:bodyPr lIns="73152" tIns="36576" rIns="73152" bIns="36576"/>
          <a:lstStyle>
            <a:lvl1pPr>
              <a:defRPr/>
            </a:lvl1pPr>
          </a:lstStyle>
          <a:p>
            <a:fld id="{39C78E3F-A38C-0844-B350-C8937EF5BB12}" type="datetime1">
              <a:rPr lang="en-US"/>
              <a:pPr/>
              <a:t>8/14/12</a:t>
            </a:fld>
            <a:endParaRPr lang="en-US"/>
          </a:p>
        </p:txBody>
      </p:sp>
      <p:sp>
        <p:nvSpPr>
          <p:cNvPr id="5" name="Footer Placeholder 4"/>
          <p:cNvSpPr>
            <a:spLocks noGrp="1"/>
          </p:cNvSpPr>
          <p:nvPr>
            <p:ph type="ftr" sz="quarter" idx="11"/>
          </p:nvPr>
        </p:nvSpPr>
        <p:spPr>
          <a:xfrm>
            <a:off x="2499360" y="3813811"/>
            <a:ext cx="2316480" cy="219710"/>
          </a:xfrm>
          <a:prstGeom prst="rect">
            <a:avLst/>
          </a:prstGeom>
        </p:spPr>
        <p:txBody>
          <a:bodyPr lIns="73152" tIns="36576" rIns="73152" bIns="36576"/>
          <a:lstStyle>
            <a:lvl1pPr>
              <a:defRPr/>
            </a:lvl1pPr>
          </a:lstStyle>
          <a:p>
            <a:endParaRPr lang="en-US"/>
          </a:p>
        </p:txBody>
      </p:sp>
      <p:sp>
        <p:nvSpPr>
          <p:cNvPr id="6" name="Slide Number Placeholder 5"/>
          <p:cNvSpPr>
            <a:spLocks noGrp="1"/>
          </p:cNvSpPr>
          <p:nvPr>
            <p:ph type="sldNum" sz="quarter" idx="12"/>
          </p:nvPr>
        </p:nvSpPr>
        <p:spPr>
          <a:xfrm>
            <a:off x="5242560" y="3813811"/>
            <a:ext cx="1706880" cy="219710"/>
          </a:xfrm>
          <a:prstGeom prst="rect">
            <a:avLst/>
          </a:prstGeom>
        </p:spPr>
        <p:txBody>
          <a:bodyPr lIns="73152" tIns="36576" rIns="73152" bIns="36576"/>
          <a:lstStyle>
            <a:lvl1pPr>
              <a:defRPr/>
            </a:lvl1pPr>
          </a:lstStyle>
          <a:p>
            <a:fld id="{9D6187B4-36EA-944C-AD78-EA74B41F11DE}" type="slidenum">
              <a:rPr lang="en-US"/>
              <a:pPr/>
              <a:t>‹Nr.›</a:t>
            </a:fld>
            <a:endParaRPr lang="en-US"/>
          </a:p>
        </p:txBody>
      </p:sp>
    </p:spTree>
    <p:extLst>
      <p:ext uri="{BB962C8B-B14F-4D97-AF65-F5344CB8AC3E}">
        <p14:creationId xmlns:p14="http://schemas.microsoft.com/office/powerpoint/2010/main" val="4252383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Log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3181215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381000" y="838200"/>
            <a:ext cx="6705600" cy="29718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46481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381000" y="838200"/>
            <a:ext cx="6705600" cy="29718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8175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303744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77850" y="2644141"/>
            <a:ext cx="6217920" cy="817245"/>
          </a:xfrm>
        </p:spPr>
        <p:txBody>
          <a:bodyPr anchor="t"/>
          <a:lstStyle>
            <a:lvl1pPr algn="l">
              <a:defRPr sz="3200" b="1" cap="all"/>
            </a:lvl1pPr>
          </a:lstStyle>
          <a:p>
            <a:r>
              <a:rPr lang="de-DE" smtClean="0"/>
              <a:t>Mastertitelformat bearbeiten</a:t>
            </a:r>
            <a:endParaRPr lang="de-DE"/>
          </a:p>
        </p:txBody>
      </p:sp>
      <p:sp>
        <p:nvSpPr>
          <p:cNvPr id="3" name="Textplatzhalter 2"/>
          <p:cNvSpPr>
            <a:spLocks noGrp="1"/>
          </p:cNvSpPr>
          <p:nvPr>
            <p:ph type="body" idx="1"/>
          </p:nvPr>
        </p:nvSpPr>
        <p:spPr>
          <a:xfrm>
            <a:off x="577850" y="1744028"/>
            <a:ext cx="6217920" cy="900112"/>
          </a:xfrm>
        </p:spPr>
        <p:txBody>
          <a:bodyPr anchor="b"/>
          <a:lstStyle>
            <a:lvl1pPr marL="0" indent="0">
              <a:buNone/>
              <a:defRPr sz="1600">
                <a:solidFill>
                  <a:schemeClr val="tx1">
                    <a:tint val="75000"/>
                  </a:schemeClr>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2980D41B-47A2-D34A-8F16-533012C0B3CF}" type="datetimeFigureOut">
              <a:rPr lang="de-DE" smtClean="0"/>
              <a:t>8/14/12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1249494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406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365760" y="960121"/>
            <a:ext cx="3230880" cy="271557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3718560" y="960121"/>
            <a:ext cx="3230880" cy="271557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980D41B-47A2-D34A-8F16-533012C0B3CF}" type="datetimeFigureOut">
              <a:rPr lang="de-DE" smtClean="0"/>
              <a:t>8/14/12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233481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365760" y="921068"/>
            <a:ext cx="3232150" cy="383858"/>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de-DE" smtClean="0"/>
              <a:t>Mastertextformat bearbeiten</a:t>
            </a:r>
          </a:p>
        </p:txBody>
      </p:sp>
      <p:sp>
        <p:nvSpPr>
          <p:cNvPr id="4" name="Inhaltsplatzhalter 3"/>
          <p:cNvSpPr>
            <a:spLocks noGrp="1"/>
          </p:cNvSpPr>
          <p:nvPr>
            <p:ph sz="half" idx="2"/>
          </p:nvPr>
        </p:nvSpPr>
        <p:spPr>
          <a:xfrm>
            <a:off x="365760" y="1304925"/>
            <a:ext cx="3232150" cy="237077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3716021" y="921068"/>
            <a:ext cx="3233420" cy="383858"/>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de-DE" smtClean="0"/>
              <a:t>Mastertextformat bearbeiten</a:t>
            </a:r>
          </a:p>
        </p:txBody>
      </p:sp>
      <p:sp>
        <p:nvSpPr>
          <p:cNvPr id="6" name="Inhaltsplatzhalter 5"/>
          <p:cNvSpPr>
            <a:spLocks noGrp="1"/>
          </p:cNvSpPr>
          <p:nvPr>
            <p:ph sz="quarter" idx="4"/>
          </p:nvPr>
        </p:nvSpPr>
        <p:spPr>
          <a:xfrm>
            <a:off x="3716021" y="1304925"/>
            <a:ext cx="3233420" cy="237077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2980D41B-47A2-D34A-8F16-533012C0B3CF}" type="datetimeFigureOut">
              <a:rPr lang="de-DE" smtClean="0"/>
              <a:t>8/14/12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307285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2980D41B-47A2-D34A-8F16-533012C0B3CF}" type="datetimeFigureOut">
              <a:rPr lang="de-DE" smtClean="0"/>
              <a:t>8/14/12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145139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980D41B-47A2-D34A-8F16-533012C0B3CF}" type="datetimeFigureOut">
              <a:rPr lang="de-DE" smtClean="0"/>
              <a:t>8/14/12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357737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365761" y="163830"/>
            <a:ext cx="2406650" cy="697230"/>
          </a:xfrm>
        </p:spPr>
        <p:txBody>
          <a:bodyPr anchor="b"/>
          <a:lstStyle>
            <a:lvl1pPr algn="l">
              <a:defRPr sz="1600" b="1"/>
            </a:lvl1pPr>
          </a:lstStyle>
          <a:p>
            <a:r>
              <a:rPr lang="de-DE" smtClean="0"/>
              <a:t>Mastertitelformat bearbeiten</a:t>
            </a:r>
            <a:endParaRPr lang="de-DE"/>
          </a:p>
        </p:txBody>
      </p:sp>
      <p:sp>
        <p:nvSpPr>
          <p:cNvPr id="3" name="Inhaltsplatzhalter 2"/>
          <p:cNvSpPr>
            <a:spLocks noGrp="1"/>
          </p:cNvSpPr>
          <p:nvPr>
            <p:ph idx="1"/>
          </p:nvPr>
        </p:nvSpPr>
        <p:spPr>
          <a:xfrm>
            <a:off x="2860040" y="163831"/>
            <a:ext cx="4089400" cy="3511868"/>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65761" y="861061"/>
            <a:ext cx="2406650" cy="2814638"/>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980D41B-47A2-D34A-8F16-533012C0B3CF}" type="datetimeFigureOut">
              <a:rPr lang="de-DE" smtClean="0"/>
              <a:t>8/14/12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398226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433830" y="2880360"/>
            <a:ext cx="4389120" cy="340043"/>
          </a:xfrm>
        </p:spPr>
        <p:txBody>
          <a:bodyPr anchor="b"/>
          <a:lstStyle>
            <a:lvl1pPr algn="l">
              <a:defRPr sz="1600" b="1"/>
            </a:lvl1pPr>
          </a:lstStyle>
          <a:p>
            <a:r>
              <a:rPr lang="de-DE" smtClean="0"/>
              <a:t>Mastertitelformat bearbeiten</a:t>
            </a:r>
            <a:endParaRPr lang="de-DE"/>
          </a:p>
        </p:txBody>
      </p:sp>
      <p:sp>
        <p:nvSpPr>
          <p:cNvPr id="3" name="Bildplatzhalter 2"/>
          <p:cNvSpPr>
            <a:spLocks noGrp="1"/>
          </p:cNvSpPr>
          <p:nvPr>
            <p:ph type="pic" idx="1"/>
          </p:nvPr>
        </p:nvSpPr>
        <p:spPr>
          <a:xfrm>
            <a:off x="1433830" y="367665"/>
            <a:ext cx="4389120" cy="2468880"/>
          </a:xfrm>
        </p:spPr>
        <p:txBody>
          <a:bodyPr/>
          <a:lstStyle>
            <a:lvl1pPr marL="0" indent="0">
              <a:buNone/>
              <a:defRPr sz="2600"/>
            </a:lvl1pPr>
            <a:lvl2pPr marL="365760" indent="0">
              <a:buNone/>
              <a:defRPr sz="2200"/>
            </a:lvl2pPr>
            <a:lvl3pPr marL="731520" indent="0">
              <a:buNone/>
              <a:defRPr sz="190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de-DE"/>
          </a:p>
        </p:txBody>
      </p:sp>
      <p:sp>
        <p:nvSpPr>
          <p:cNvPr id="4" name="Textplatzhalter 3"/>
          <p:cNvSpPr>
            <a:spLocks noGrp="1"/>
          </p:cNvSpPr>
          <p:nvPr>
            <p:ph type="body" sz="half" idx="2"/>
          </p:nvPr>
        </p:nvSpPr>
        <p:spPr>
          <a:xfrm>
            <a:off x="1433830" y="3220403"/>
            <a:ext cx="4389120" cy="482918"/>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980D41B-47A2-D34A-8F16-533012C0B3CF}" type="datetimeFigureOut">
              <a:rPr lang="de-DE" smtClean="0"/>
              <a:t>8/14/12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0F014B3-1FCB-CF48-9EE9-532D3E3D2B08}" type="slidenum">
              <a:rPr lang="de-DE" smtClean="0"/>
              <a:t>‹Nr.›</a:t>
            </a:fld>
            <a:endParaRPr lang="de-DE"/>
          </a:p>
        </p:txBody>
      </p:sp>
    </p:spTree>
    <p:extLst>
      <p:ext uri="{BB962C8B-B14F-4D97-AF65-F5344CB8AC3E}">
        <p14:creationId xmlns:p14="http://schemas.microsoft.com/office/powerpoint/2010/main" val="1323695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theme" Target="../theme/theme3.xml"/><Relationship Id="rId7" Type="http://schemas.openxmlformats.org/officeDocument/2006/relationships/image" Target="../media/image1.jpeg"/><Relationship Id="rId8" Type="http://schemas.openxmlformats.org/officeDocument/2006/relationships/image" Target="file://localhost/Volumes/eGo/S2012/PowerPoint:Keynote/S2012%20PPT:KEY/PP_Files/PP_03_Footer.jpg" TargetMode="Externa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theme" Target="../theme/theme4.xml"/><Relationship Id="rId9" Type="http://schemas.openxmlformats.org/officeDocument/2006/relationships/image" Target="../media/image1.jpeg"/><Relationship Id="rId10" Type="http://schemas.openxmlformats.org/officeDocument/2006/relationships/image" Target="file://localhost/Volumes/eGo/S2012/PowerPoint:Keynote/S2012%20PPT:KEY/PP_Files/PP_03_Footer.jpg" TargetMode="External"/><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theme" Target="../theme/theme5.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65760" y="164783"/>
            <a:ext cx="6583680" cy="685800"/>
          </a:xfrm>
          <a:prstGeom prst="rect">
            <a:avLst/>
          </a:prstGeom>
        </p:spPr>
        <p:txBody>
          <a:bodyPr vert="horz" lIns="73152" tIns="36576" rIns="73152" bIns="36576"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365760" y="960121"/>
            <a:ext cx="6583680" cy="2715578"/>
          </a:xfrm>
          <a:prstGeom prst="rect">
            <a:avLst/>
          </a:prstGeom>
        </p:spPr>
        <p:txBody>
          <a:bodyPr vert="horz" lIns="73152" tIns="36576" rIns="73152" bIns="36576"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365760" y="3813811"/>
            <a:ext cx="1706880" cy="219075"/>
          </a:xfrm>
          <a:prstGeom prst="rect">
            <a:avLst/>
          </a:prstGeom>
        </p:spPr>
        <p:txBody>
          <a:bodyPr vert="horz" lIns="73152" tIns="36576" rIns="73152" bIns="36576" rtlCol="0" anchor="ctr"/>
          <a:lstStyle>
            <a:lvl1pPr algn="l">
              <a:defRPr sz="1000">
                <a:solidFill>
                  <a:schemeClr val="tx1">
                    <a:tint val="75000"/>
                  </a:schemeClr>
                </a:solidFill>
              </a:defRPr>
            </a:lvl1pPr>
          </a:lstStyle>
          <a:p>
            <a:fld id="{2980D41B-47A2-D34A-8F16-533012C0B3CF}" type="datetimeFigureOut">
              <a:rPr lang="de-DE" smtClean="0"/>
              <a:t>8/14/12</a:t>
            </a:fld>
            <a:endParaRPr lang="de-DE"/>
          </a:p>
        </p:txBody>
      </p:sp>
      <p:sp>
        <p:nvSpPr>
          <p:cNvPr id="5" name="Fußzeilenplatzhalter 4"/>
          <p:cNvSpPr>
            <a:spLocks noGrp="1"/>
          </p:cNvSpPr>
          <p:nvPr>
            <p:ph type="ftr" sz="quarter" idx="3"/>
          </p:nvPr>
        </p:nvSpPr>
        <p:spPr>
          <a:xfrm>
            <a:off x="2499360" y="3813811"/>
            <a:ext cx="2316480" cy="219075"/>
          </a:xfrm>
          <a:prstGeom prst="rect">
            <a:avLst/>
          </a:prstGeom>
        </p:spPr>
        <p:txBody>
          <a:bodyPr vert="horz" lIns="73152" tIns="36576" rIns="73152" bIns="36576" rtlCol="0" anchor="ctr"/>
          <a:lstStyle>
            <a:lvl1pPr algn="ctr">
              <a:defRPr sz="10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5242560" y="3813811"/>
            <a:ext cx="1706880" cy="219075"/>
          </a:xfrm>
          <a:prstGeom prst="rect">
            <a:avLst/>
          </a:prstGeom>
        </p:spPr>
        <p:txBody>
          <a:bodyPr vert="horz" lIns="73152" tIns="36576" rIns="73152" bIns="36576" rtlCol="0" anchor="ctr"/>
          <a:lstStyle>
            <a:lvl1pPr algn="r">
              <a:defRPr sz="1000">
                <a:solidFill>
                  <a:schemeClr val="tx1">
                    <a:tint val="75000"/>
                  </a:schemeClr>
                </a:solidFill>
              </a:defRPr>
            </a:lvl1pPr>
          </a:lstStyle>
          <a:p>
            <a:fld id="{A0F014B3-1FCB-CF48-9EE9-532D3E3D2B08}" type="slidenum">
              <a:rPr lang="de-DE" smtClean="0"/>
              <a:t>‹Nr.›</a:t>
            </a:fld>
            <a:endParaRPr lang="de-DE"/>
          </a:p>
        </p:txBody>
      </p:sp>
    </p:spTree>
    <p:extLst>
      <p:ext uri="{BB962C8B-B14F-4D97-AF65-F5344CB8AC3E}">
        <p14:creationId xmlns:p14="http://schemas.microsoft.com/office/powerpoint/2010/main" val="266665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65760" rtl="0" eaLnBrk="1" latinLnBrk="0" hangingPunct="1">
        <a:spcBef>
          <a:spcPct val="0"/>
        </a:spcBef>
        <a:buNone/>
        <a:defRPr sz="3500" kern="1200">
          <a:solidFill>
            <a:schemeClr val="tx1"/>
          </a:solidFill>
          <a:latin typeface="+mj-lt"/>
          <a:ea typeface="+mj-ea"/>
          <a:cs typeface="+mj-cs"/>
        </a:defRPr>
      </a:lvl1pPr>
    </p:titleStyle>
    <p:bodyStyle>
      <a:lvl1pPr marL="274320" indent="-274320" algn="l" defTabSz="365760" rtl="0" eaLnBrk="1" latinLnBrk="0" hangingPunct="1">
        <a:spcBef>
          <a:spcPct val="20000"/>
        </a:spcBef>
        <a:buFont typeface="Arial"/>
        <a:buChar char="•"/>
        <a:defRPr sz="2600" kern="1200">
          <a:solidFill>
            <a:schemeClr val="tx1"/>
          </a:solidFill>
          <a:latin typeface="+mn-lt"/>
          <a:ea typeface="+mn-ea"/>
          <a:cs typeface="+mn-cs"/>
        </a:defRPr>
      </a:lvl1pPr>
      <a:lvl2pPr marL="594360" indent="-228600" algn="l" defTabSz="365760" rtl="0" eaLnBrk="1" latinLnBrk="0" hangingPunct="1">
        <a:spcBef>
          <a:spcPct val="20000"/>
        </a:spcBef>
        <a:buFont typeface="Arial"/>
        <a:buChar char="–"/>
        <a:defRPr sz="2200" kern="1200">
          <a:solidFill>
            <a:schemeClr val="tx1"/>
          </a:solidFill>
          <a:latin typeface="+mn-lt"/>
          <a:ea typeface="+mn-ea"/>
          <a:cs typeface="+mn-cs"/>
        </a:defRPr>
      </a:lvl2pPr>
      <a:lvl3pPr marL="914400" indent="-182880" algn="l" defTabSz="365760" rtl="0" eaLnBrk="1" latinLnBrk="0" hangingPunct="1">
        <a:spcBef>
          <a:spcPct val="20000"/>
        </a:spcBef>
        <a:buFont typeface="Arial"/>
        <a:buChar char="•"/>
        <a:defRPr sz="1900" kern="1200">
          <a:solidFill>
            <a:schemeClr val="tx1"/>
          </a:solidFill>
          <a:latin typeface="+mn-lt"/>
          <a:ea typeface="+mn-ea"/>
          <a:cs typeface="+mn-cs"/>
        </a:defRPr>
      </a:lvl3pPr>
      <a:lvl4pPr marL="1280160" indent="-182880" algn="l" defTabSz="365760" rtl="0" eaLnBrk="1" latinLnBrk="0" hangingPunct="1">
        <a:spcBef>
          <a:spcPct val="20000"/>
        </a:spcBef>
        <a:buFont typeface="Arial"/>
        <a:buChar char="–"/>
        <a:defRPr sz="1600" kern="1200">
          <a:solidFill>
            <a:schemeClr val="tx1"/>
          </a:solidFill>
          <a:latin typeface="+mn-lt"/>
          <a:ea typeface="+mn-ea"/>
          <a:cs typeface="+mn-cs"/>
        </a:defRPr>
      </a:lvl4pPr>
      <a:lvl5pPr marL="1645920" indent="-182880" algn="l" defTabSz="365760" rtl="0" eaLnBrk="1" latinLnBrk="0" hangingPunct="1">
        <a:spcBef>
          <a:spcPct val="20000"/>
        </a:spcBef>
        <a:buFont typeface="Arial"/>
        <a:buChar char="»"/>
        <a:defRPr sz="1600" kern="1200">
          <a:solidFill>
            <a:schemeClr val="tx1"/>
          </a:solidFill>
          <a:latin typeface="+mn-lt"/>
          <a:ea typeface="+mn-ea"/>
          <a:cs typeface="+mn-cs"/>
        </a:defRPr>
      </a:lvl5pPr>
      <a:lvl6pPr marL="2011680" indent="-182880" algn="l" defTabSz="365760" rtl="0" eaLnBrk="1" latinLnBrk="0" hangingPunct="1">
        <a:spcBef>
          <a:spcPct val="20000"/>
        </a:spcBef>
        <a:buFont typeface="Arial"/>
        <a:buChar char="•"/>
        <a:defRPr sz="16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6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6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de-DE"/>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Titelplatzhalter 8"/>
          <p:cNvSpPr>
            <a:spLocks noGrp="1"/>
          </p:cNvSpPr>
          <p:nvPr>
            <p:ph type="title"/>
          </p:nvPr>
        </p:nvSpPr>
        <p:spPr>
          <a:xfrm>
            <a:off x="365125" y="165100"/>
            <a:ext cx="5426075" cy="520700"/>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10" name="Textplatzhalter 9"/>
          <p:cNvSpPr>
            <a:spLocks noGrp="1"/>
          </p:cNvSpPr>
          <p:nvPr>
            <p:ph type="body" idx="1"/>
          </p:nvPr>
        </p:nvSpPr>
        <p:spPr>
          <a:xfrm>
            <a:off x="365125" y="960438"/>
            <a:ext cx="6584950" cy="271462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06140012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rtl="0" eaLnBrk="0" fontAlgn="base" hangingPunct="0">
        <a:spcBef>
          <a:spcPct val="0"/>
        </a:spcBef>
        <a:spcAft>
          <a:spcPct val="0"/>
        </a:spcAft>
        <a:defRPr sz="20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chemeClr val="accent6"/>
        </a:buClr>
        <a:buSzPct val="110000"/>
        <a:buChar char="•"/>
        <a:defRPr sz="1800">
          <a:solidFill>
            <a:srgbClr val="141313"/>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1600">
          <a:solidFill>
            <a:srgbClr val="141313"/>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600">
          <a:solidFill>
            <a:srgbClr val="141313"/>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rgbClr val="141313"/>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rgbClr val="141313"/>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Titelplatzhalter 8"/>
          <p:cNvSpPr>
            <a:spLocks noGrp="1"/>
          </p:cNvSpPr>
          <p:nvPr>
            <p:ph type="title"/>
          </p:nvPr>
        </p:nvSpPr>
        <p:spPr>
          <a:xfrm>
            <a:off x="365125" y="88900"/>
            <a:ext cx="5426075" cy="520700"/>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10" name="Textplatzhalter 9"/>
          <p:cNvSpPr>
            <a:spLocks noGrp="1"/>
          </p:cNvSpPr>
          <p:nvPr>
            <p:ph type="body" idx="1"/>
          </p:nvPr>
        </p:nvSpPr>
        <p:spPr>
          <a:xfrm>
            <a:off x="365125" y="762000"/>
            <a:ext cx="6584950" cy="2913063"/>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1" name="PP_03_Footer.jpg" descr="/Volumes/eGo/S2012/PowerPoint:Keynote/S2012 PPT:KEY/PP_Files/PP_03_Footer.jpg"/>
          <p:cNvPicPr>
            <a:picLocks noChangeAspect="1"/>
          </p:cNvPicPr>
          <p:nvPr userDrawn="1"/>
        </p:nvPicPr>
        <p:blipFill rotWithShape="1">
          <a:blip r:embed="rId7" r:link="rId8"/>
          <a:srcRect l="69338" r="2439"/>
          <a:stretch/>
        </p:blipFill>
        <p:spPr>
          <a:xfrm>
            <a:off x="5715000" y="152400"/>
            <a:ext cx="1517650" cy="430001"/>
          </a:xfrm>
          <a:prstGeom prst="rect">
            <a:avLst/>
          </a:prstGeom>
        </p:spPr>
      </p:pic>
    </p:spTree>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rtl="0" eaLnBrk="0" fontAlgn="base" hangingPunct="0">
        <a:spcBef>
          <a:spcPct val="0"/>
        </a:spcBef>
        <a:spcAft>
          <a:spcPct val="0"/>
        </a:spcAft>
        <a:defRPr sz="20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182880" indent="274320" algn="l" rtl="0" eaLnBrk="0" fontAlgn="base" hangingPunct="0">
        <a:lnSpc>
          <a:spcPct val="100000"/>
        </a:lnSpc>
        <a:spcBef>
          <a:spcPts val="475"/>
        </a:spcBef>
        <a:spcAft>
          <a:spcPts val="475"/>
        </a:spcAft>
        <a:buClr>
          <a:schemeClr val="accent6"/>
        </a:buClr>
        <a:buSzPct val="110000"/>
        <a:buFont typeface="Wingdings" charset="2"/>
        <a:buChar char="§"/>
        <a:defRPr sz="18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00000"/>
        </a:lnSpc>
        <a:spcBef>
          <a:spcPts val="475"/>
        </a:spcBef>
        <a:spcAft>
          <a:spcPts val="475"/>
        </a:spcAft>
        <a:buClr>
          <a:schemeClr val="accent6"/>
        </a:buClr>
        <a:buSzPct val="100000"/>
        <a:buFont typeface="Wingdings" charset="2"/>
        <a:buChar char="§"/>
        <a:defRPr sz="1600">
          <a:solidFill>
            <a:schemeClr val="tx1"/>
          </a:solidFill>
          <a:effectLst/>
          <a:latin typeface="+mn-lt"/>
          <a:ea typeface="ＭＳ Ｐゴシック" pitchFamily="-108" charset="-128"/>
        </a:defRPr>
      </a:lvl2pPr>
      <a:lvl3pPr marL="914400" indent="-182563" algn="l" rtl="0" eaLnBrk="0" fontAlgn="base" hangingPunct="0">
        <a:lnSpc>
          <a:spcPct val="100000"/>
        </a:lnSpc>
        <a:spcBef>
          <a:spcPts val="475"/>
        </a:spcBef>
        <a:spcAft>
          <a:spcPts val="475"/>
        </a:spcAft>
        <a:buClr>
          <a:schemeClr val="accent6"/>
        </a:buClr>
        <a:buSzPct val="110000"/>
        <a:buChar char="•"/>
        <a:defRPr sz="1600">
          <a:solidFill>
            <a:schemeClr val="tx1"/>
          </a:solidFill>
          <a:effectLst/>
          <a:latin typeface="+mn-lt"/>
          <a:ea typeface="ＭＳ Ｐゴシック" pitchFamily="-108" charset="-128"/>
        </a:defRPr>
      </a:lvl3pPr>
      <a:lvl4pPr marL="1279525" indent="-182563" algn="l" rtl="0" eaLnBrk="0" fontAlgn="base" hangingPunct="0">
        <a:lnSpc>
          <a:spcPct val="10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0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Titelplatzhalter 8"/>
          <p:cNvSpPr>
            <a:spLocks noGrp="1"/>
          </p:cNvSpPr>
          <p:nvPr>
            <p:ph type="title"/>
          </p:nvPr>
        </p:nvSpPr>
        <p:spPr>
          <a:xfrm>
            <a:off x="365125" y="88900"/>
            <a:ext cx="5426075" cy="520700"/>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10" name="Textplatzhalter 9"/>
          <p:cNvSpPr>
            <a:spLocks noGrp="1"/>
          </p:cNvSpPr>
          <p:nvPr>
            <p:ph type="body" idx="1"/>
          </p:nvPr>
        </p:nvSpPr>
        <p:spPr>
          <a:xfrm>
            <a:off x="365125" y="762000"/>
            <a:ext cx="6584950" cy="2913063"/>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1" name="PP_03_Footer.jpg" descr="/Volumes/eGo/S2012/PowerPoint:Keynote/S2012 PPT:KEY/PP_Files/PP_03_Footer.jpg"/>
          <p:cNvPicPr>
            <a:picLocks noChangeAspect="1"/>
          </p:cNvPicPr>
          <p:nvPr/>
        </p:nvPicPr>
        <p:blipFill rotWithShape="1">
          <a:blip r:embed="rId9" r:link="rId10"/>
          <a:srcRect l="69338" r="2439"/>
          <a:stretch/>
        </p:blipFill>
        <p:spPr>
          <a:xfrm>
            <a:off x="5715000" y="152400"/>
            <a:ext cx="1517650" cy="430001"/>
          </a:xfrm>
          <a:prstGeom prst="rect">
            <a:avLst/>
          </a:prstGeom>
        </p:spPr>
      </p:pic>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80" r:id="rId5"/>
    <p:sldLayoutId id="2147483681" r:id="rId6"/>
    <p:sldLayoutId id="2147483682" r:id="rId7"/>
  </p:sldLayoutIdLst>
  <p:txStyles>
    <p:titleStyle>
      <a:lvl1pPr algn="l" rtl="0" eaLnBrk="1" fontAlgn="base" hangingPunct="1">
        <a:spcBef>
          <a:spcPct val="0"/>
        </a:spcBef>
        <a:spcAft>
          <a:spcPct val="0"/>
        </a:spcAft>
        <a:defRPr sz="2000" b="1">
          <a:solidFill>
            <a:schemeClr val="bg2"/>
          </a:solidFill>
          <a:effectLst/>
          <a:latin typeface="+mj-lt"/>
          <a:ea typeface="ＭＳ Ｐゴシック" pitchFamily="-108" charset="-128"/>
          <a:cs typeface="ＭＳ Ｐゴシック" pitchFamily="-108" charset="-128"/>
        </a:defRPr>
      </a:lvl1pPr>
      <a:lvl2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eaLnBrk="1" fontAlgn="base" hangingPunct="1">
        <a:spcBef>
          <a:spcPct val="0"/>
        </a:spcBef>
        <a:spcAft>
          <a:spcPct val="0"/>
        </a:spcAft>
        <a:defRPr sz="3000" b="1">
          <a:solidFill>
            <a:schemeClr val="tx2"/>
          </a:solidFill>
          <a:latin typeface="Arial" pitchFamily="-108" charset="0"/>
        </a:defRPr>
      </a:lvl6pPr>
      <a:lvl7pPr marL="731520" algn="l" rtl="0" eaLnBrk="1" fontAlgn="base" hangingPunct="1">
        <a:spcBef>
          <a:spcPct val="0"/>
        </a:spcBef>
        <a:spcAft>
          <a:spcPct val="0"/>
        </a:spcAft>
        <a:defRPr sz="3000" b="1">
          <a:solidFill>
            <a:schemeClr val="tx2"/>
          </a:solidFill>
          <a:latin typeface="Arial" pitchFamily="-108" charset="0"/>
        </a:defRPr>
      </a:lvl7pPr>
      <a:lvl8pPr marL="1097280" algn="l" rtl="0" eaLnBrk="1" fontAlgn="base" hangingPunct="1">
        <a:spcBef>
          <a:spcPct val="0"/>
        </a:spcBef>
        <a:spcAft>
          <a:spcPct val="0"/>
        </a:spcAft>
        <a:defRPr sz="3000" b="1">
          <a:solidFill>
            <a:schemeClr val="tx2"/>
          </a:solidFill>
          <a:latin typeface="Arial" pitchFamily="-108" charset="0"/>
        </a:defRPr>
      </a:lvl8pPr>
      <a:lvl9pPr marL="1463040" algn="l" rtl="0" eaLnBrk="1" fontAlgn="base" hangingPunct="1">
        <a:spcBef>
          <a:spcPct val="0"/>
        </a:spcBef>
        <a:spcAft>
          <a:spcPct val="0"/>
        </a:spcAft>
        <a:defRPr sz="3000" b="1">
          <a:solidFill>
            <a:schemeClr val="tx2"/>
          </a:solidFill>
          <a:latin typeface="Arial" pitchFamily="-108" charset="0"/>
        </a:defRPr>
      </a:lvl9pPr>
    </p:titleStyle>
    <p:bodyStyle>
      <a:lvl1pPr marL="182880" indent="274320" algn="l" rtl="0" eaLnBrk="1" fontAlgn="base" hangingPunct="1">
        <a:lnSpc>
          <a:spcPct val="100000"/>
        </a:lnSpc>
        <a:spcBef>
          <a:spcPts val="475"/>
        </a:spcBef>
        <a:spcAft>
          <a:spcPts val="475"/>
        </a:spcAft>
        <a:buClr>
          <a:schemeClr val="accent6"/>
        </a:buClr>
        <a:buSzPct val="110000"/>
        <a:buFont typeface="Wingdings" charset="2"/>
        <a:buChar char="§"/>
        <a:defRPr sz="1800">
          <a:solidFill>
            <a:schemeClr val="tx1"/>
          </a:solidFill>
          <a:effectLst/>
          <a:latin typeface="+mn-lt"/>
          <a:ea typeface="ＭＳ Ｐゴシック" pitchFamily="-108" charset="-128"/>
          <a:cs typeface="ＭＳ Ｐゴシック" pitchFamily="-108" charset="-128"/>
        </a:defRPr>
      </a:lvl1pPr>
      <a:lvl2pPr marL="593725" indent="-228600" algn="l" rtl="0" eaLnBrk="1" fontAlgn="base" hangingPunct="1">
        <a:lnSpc>
          <a:spcPct val="100000"/>
        </a:lnSpc>
        <a:spcBef>
          <a:spcPts val="475"/>
        </a:spcBef>
        <a:spcAft>
          <a:spcPts val="475"/>
        </a:spcAft>
        <a:buClr>
          <a:schemeClr val="accent6"/>
        </a:buClr>
        <a:buSzPct val="100000"/>
        <a:buFont typeface="Wingdings" charset="2"/>
        <a:buChar char="§"/>
        <a:defRPr sz="1600">
          <a:solidFill>
            <a:schemeClr val="tx1"/>
          </a:solidFill>
          <a:effectLst/>
          <a:latin typeface="+mn-lt"/>
          <a:ea typeface="ＭＳ Ｐゴシック" pitchFamily="-108" charset="-128"/>
        </a:defRPr>
      </a:lvl2pPr>
      <a:lvl3pPr marL="914400" indent="-182563" algn="l" rtl="0" eaLnBrk="1" fontAlgn="base" hangingPunct="1">
        <a:lnSpc>
          <a:spcPct val="100000"/>
        </a:lnSpc>
        <a:spcBef>
          <a:spcPts val="475"/>
        </a:spcBef>
        <a:spcAft>
          <a:spcPts val="475"/>
        </a:spcAft>
        <a:buClr>
          <a:schemeClr val="accent6"/>
        </a:buClr>
        <a:buSzPct val="110000"/>
        <a:buChar char="•"/>
        <a:defRPr sz="1600">
          <a:solidFill>
            <a:schemeClr val="tx1"/>
          </a:solidFill>
          <a:effectLst/>
          <a:latin typeface="+mn-lt"/>
          <a:ea typeface="ＭＳ Ｐゴシック" pitchFamily="-108" charset="-128"/>
        </a:defRPr>
      </a:lvl3pPr>
      <a:lvl4pPr marL="1279525" indent="-182563" algn="l" rtl="0" eaLnBrk="1" fontAlgn="base" hangingPunct="1">
        <a:lnSpc>
          <a:spcPct val="10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1" fontAlgn="base" hangingPunct="1">
        <a:lnSpc>
          <a:spcPct val="10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Titelplatzhalter 8"/>
          <p:cNvSpPr>
            <a:spLocks noGrp="1"/>
          </p:cNvSpPr>
          <p:nvPr>
            <p:ph type="title"/>
          </p:nvPr>
        </p:nvSpPr>
        <p:spPr>
          <a:xfrm>
            <a:off x="365125" y="165100"/>
            <a:ext cx="5426075" cy="520700"/>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10" name="Textplatzhalter 9"/>
          <p:cNvSpPr>
            <a:spLocks noGrp="1"/>
          </p:cNvSpPr>
          <p:nvPr>
            <p:ph type="body" idx="1"/>
          </p:nvPr>
        </p:nvSpPr>
        <p:spPr>
          <a:xfrm>
            <a:off x="365125" y="960438"/>
            <a:ext cx="6584950" cy="271462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061400124"/>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rtl="0" eaLnBrk="1" fontAlgn="base" hangingPunct="1">
        <a:spcBef>
          <a:spcPct val="0"/>
        </a:spcBef>
        <a:spcAft>
          <a:spcPct val="0"/>
        </a:spcAft>
        <a:defRPr sz="2000" b="1">
          <a:solidFill>
            <a:schemeClr val="bg2"/>
          </a:solidFill>
          <a:effectLst/>
          <a:latin typeface="+mj-lt"/>
          <a:ea typeface="ＭＳ Ｐゴシック" pitchFamily="-108" charset="-128"/>
          <a:cs typeface="ＭＳ Ｐゴシック" pitchFamily="-108" charset="-128"/>
        </a:defRPr>
      </a:lvl1pPr>
      <a:lvl2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1" fontAlgn="base" hangingPunct="1">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eaLnBrk="1" fontAlgn="base" hangingPunct="1">
        <a:spcBef>
          <a:spcPct val="0"/>
        </a:spcBef>
        <a:spcAft>
          <a:spcPct val="0"/>
        </a:spcAft>
        <a:defRPr sz="3000" b="1">
          <a:solidFill>
            <a:schemeClr val="tx2"/>
          </a:solidFill>
          <a:latin typeface="Arial" pitchFamily="-108" charset="0"/>
        </a:defRPr>
      </a:lvl6pPr>
      <a:lvl7pPr marL="731520" algn="l" rtl="0" eaLnBrk="1" fontAlgn="base" hangingPunct="1">
        <a:spcBef>
          <a:spcPct val="0"/>
        </a:spcBef>
        <a:spcAft>
          <a:spcPct val="0"/>
        </a:spcAft>
        <a:defRPr sz="3000" b="1">
          <a:solidFill>
            <a:schemeClr val="tx2"/>
          </a:solidFill>
          <a:latin typeface="Arial" pitchFamily="-108" charset="0"/>
        </a:defRPr>
      </a:lvl7pPr>
      <a:lvl8pPr marL="1097280" algn="l" rtl="0" eaLnBrk="1" fontAlgn="base" hangingPunct="1">
        <a:spcBef>
          <a:spcPct val="0"/>
        </a:spcBef>
        <a:spcAft>
          <a:spcPct val="0"/>
        </a:spcAft>
        <a:defRPr sz="3000" b="1">
          <a:solidFill>
            <a:schemeClr val="tx2"/>
          </a:solidFill>
          <a:latin typeface="Arial" pitchFamily="-108" charset="0"/>
        </a:defRPr>
      </a:lvl8pPr>
      <a:lvl9pPr marL="1463040" algn="l" rtl="0" eaLnBrk="1" fontAlgn="base" hangingPunct="1">
        <a:spcBef>
          <a:spcPct val="0"/>
        </a:spcBef>
        <a:spcAft>
          <a:spcPct val="0"/>
        </a:spcAft>
        <a:defRPr sz="3000" b="1">
          <a:solidFill>
            <a:schemeClr val="tx2"/>
          </a:solidFill>
          <a:latin typeface="Arial" pitchFamily="-108" charset="0"/>
        </a:defRPr>
      </a:lvl9pPr>
    </p:titleStyle>
    <p:bodyStyle>
      <a:lvl1pPr marL="273050" indent="-273050" algn="l" rtl="0" eaLnBrk="1" fontAlgn="base" hangingPunct="1">
        <a:lnSpc>
          <a:spcPct val="110000"/>
        </a:lnSpc>
        <a:spcBef>
          <a:spcPts val="475"/>
        </a:spcBef>
        <a:spcAft>
          <a:spcPts val="475"/>
        </a:spcAft>
        <a:buClr>
          <a:schemeClr val="accent6"/>
        </a:buClr>
        <a:buSzPct val="110000"/>
        <a:buChar char="•"/>
        <a:defRPr sz="1800">
          <a:solidFill>
            <a:srgbClr val="141313"/>
          </a:solidFill>
          <a:effectLst/>
          <a:latin typeface="+mn-lt"/>
          <a:ea typeface="ＭＳ Ｐゴシック" pitchFamily="-108" charset="-128"/>
          <a:cs typeface="ＭＳ Ｐゴシック" pitchFamily="-108" charset="-128"/>
        </a:defRPr>
      </a:lvl1pPr>
      <a:lvl2pPr marL="593725" indent="-228600" algn="l" rtl="0" eaLnBrk="1" fontAlgn="base" hangingPunct="1">
        <a:lnSpc>
          <a:spcPct val="110000"/>
        </a:lnSpc>
        <a:spcBef>
          <a:spcPts val="475"/>
        </a:spcBef>
        <a:spcAft>
          <a:spcPts val="475"/>
        </a:spcAft>
        <a:buClr>
          <a:schemeClr val="accent6"/>
        </a:buClr>
        <a:buSzPct val="110000"/>
        <a:buFont typeface="Arial" charset="0"/>
        <a:buChar char="–"/>
        <a:defRPr sz="1600">
          <a:solidFill>
            <a:srgbClr val="141313"/>
          </a:solidFill>
          <a:effectLst/>
          <a:latin typeface="+mn-lt"/>
          <a:ea typeface="ＭＳ Ｐゴシック" pitchFamily="-108" charset="-128"/>
        </a:defRPr>
      </a:lvl2pPr>
      <a:lvl3pPr marL="914400" indent="-182563" algn="l" rtl="0" eaLnBrk="1" fontAlgn="base" hangingPunct="1">
        <a:lnSpc>
          <a:spcPct val="110000"/>
        </a:lnSpc>
        <a:spcBef>
          <a:spcPts val="475"/>
        </a:spcBef>
        <a:spcAft>
          <a:spcPts val="475"/>
        </a:spcAft>
        <a:buClr>
          <a:schemeClr val="accent6"/>
        </a:buClr>
        <a:buSzPct val="110000"/>
        <a:buChar char="•"/>
        <a:defRPr sz="1600">
          <a:solidFill>
            <a:srgbClr val="141313"/>
          </a:solidFill>
          <a:effectLst/>
          <a:latin typeface="+mn-lt"/>
          <a:ea typeface="ＭＳ Ｐゴシック" pitchFamily="-108" charset="-128"/>
        </a:defRPr>
      </a:lvl3pPr>
      <a:lvl4pPr marL="1279525" indent="-182563" algn="l" rtl="0" eaLnBrk="1" fontAlgn="base" hangingPunct="1">
        <a:lnSpc>
          <a:spcPct val="110000"/>
        </a:lnSpc>
        <a:spcBef>
          <a:spcPts val="475"/>
        </a:spcBef>
        <a:spcAft>
          <a:spcPts val="475"/>
        </a:spcAft>
        <a:buClr>
          <a:schemeClr val="accent6"/>
        </a:buClr>
        <a:buSzPct val="110000"/>
        <a:buFont typeface="Arial" charset="0"/>
        <a:buChar char="–"/>
        <a:defRPr sz="1600">
          <a:solidFill>
            <a:srgbClr val="141313"/>
          </a:solidFill>
          <a:effectLst/>
          <a:latin typeface="+mn-lt"/>
          <a:ea typeface="ＭＳ Ｐゴシック" pitchFamily="-108" charset="-128"/>
        </a:defRPr>
      </a:lvl4pPr>
      <a:lvl5pPr marL="1644650" indent="-182563" algn="l" rtl="0" eaLnBrk="1" fontAlgn="base" hangingPunct="1">
        <a:lnSpc>
          <a:spcPct val="110000"/>
        </a:lnSpc>
        <a:spcBef>
          <a:spcPts val="475"/>
        </a:spcBef>
        <a:spcAft>
          <a:spcPts val="475"/>
        </a:spcAft>
        <a:buClr>
          <a:schemeClr val="accent6"/>
        </a:buClr>
        <a:buSzPct val="110000"/>
        <a:buFont typeface="Arial" charset="0"/>
        <a:buChar char="›"/>
        <a:defRPr sz="1600">
          <a:solidFill>
            <a:srgbClr val="141313"/>
          </a:solidFill>
          <a:effectLst/>
          <a:latin typeface="+mn-lt"/>
          <a:ea typeface="ＭＳ Ｐゴシック" pitchFamily="-108" charset="-128"/>
        </a:defRPr>
      </a:lvl5pPr>
      <a:lvl6pPr marL="201168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24.jpeg"/><Relationship Id="rId8" Type="http://schemas.microsoft.com/office/2007/relationships/hdphoto" Target="../media/hdphoto1.wdp"/><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6.emf"/><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emf"/><Relationship Id="rId3"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tags" Target="../tags/tag1.xml"/><Relationship Id="rId2"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 Id="rId3"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2.xml"/><Relationship Id="rId2"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emf"/><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 Id="rId9" Type="http://schemas.openxmlformats.org/officeDocument/2006/relationships/image" Target="../media/image53.emf"/><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54.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55.png"/><Relationship Id="rId1" Type="http://schemas.microsoft.com/office/2007/relationships/media" Target="../media/media3.mp4"/><Relationship Id="rId2" Type="http://schemas.openxmlformats.org/officeDocument/2006/relationships/video" Target="../media/media3.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56.png"/><Relationship Id="rId1" Type="http://schemas.microsoft.com/office/2007/relationships/media" Target="../media/media4.mp4"/><Relationship Id="rId2" Type="http://schemas.openxmlformats.org/officeDocument/2006/relationships/video" Target="../media/media4.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xml"/><Relationship Id="rId5"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27.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png"/><Relationship Id="rId5" Type="http://schemas.openxmlformats.org/officeDocument/2006/relationships/image" Target="../media/image69.emf"/><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image" Target="../media/image74.emf"/><Relationship Id="rId7" Type="http://schemas.openxmlformats.org/officeDocument/2006/relationships/image" Target="../media/image75.emf"/><Relationship Id="rId8" Type="http://schemas.openxmlformats.org/officeDocument/2006/relationships/image" Target="../media/image11.png"/><Relationship Id="rId1" Type="http://schemas.openxmlformats.org/officeDocument/2006/relationships/slideLayout" Target="../slideLayouts/slideLayout26.xml"/><Relationship Id="rId2" Type="http://schemas.openxmlformats.org/officeDocument/2006/relationships/image" Target="../media/image7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6.emf"/><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04800" y="1219200"/>
            <a:ext cx="6781800" cy="350865"/>
          </a:xfrm>
          <a:prstGeom prst="rect">
            <a:avLst/>
          </a:prstGeom>
          <a:noFill/>
          <a:ln>
            <a:noFill/>
          </a:ln>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1800" b="1" dirty="0" smtClean="0">
                <a:solidFill>
                  <a:srgbClr val="141313"/>
                </a:solidFill>
              </a:rPr>
              <a:t>Sketch-Based Shape Retrieval</a:t>
            </a:r>
            <a:endParaRPr lang="en-US" sz="1800" b="1" dirty="0">
              <a:solidFill>
                <a:srgbClr val="141313"/>
              </a:solidFill>
              <a:effectLst>
                <a:outerShdw blurRad="50800" dist="38100" dir="2700000" algn="tl" rotWithShape="0">
                  <a:srgbClr val="FFFFFE">
                    <a:alpha val="43000"/>
                  </a:srgbClr>
                </a:outerShdw>
              </a:effectLst>
              <a:latin typeface="Arial Bold" charset="0"/>
            </a:endParaRPr>
          </a:p>
        </p:txBody>
      </p:sp>
      <p:sp>
        <p:nvSpPr>
          <p:cNvPr id="5" name="TextBox 4"/>
          <p:cNvSpPr txBox="1"/>
          <p:nvPr/>
        </p:nvSpPr>
        <p:spPr>
          <a:xfrm>
            <a:off x="152400" y="2962656"/>
            <a:ext cx="1222172" cy="307777"/>
          </a:xfrm>
          <a:prstGeom prst="rect">
            <a:avLst/>
          </a:prstGeom>
          <a:noFill/>
        </p:spPr>
        <p:txBody>
          <a:bodyPr wrap="none" rtlCol="0">
            <a:spAutoFit/>
          </a:bodyPr>
          <a:lstStyle/>
          <a:p>
            <a:pPr defTabSz="914400" fontAlgn="base">
              <a:spcBef>
                <a:spcPct val="0"/>
              </a:spcBef>
              <a:spcAft>
                <a:spcPct val="0"/>
              </a:spcAft>
            </a:pPr>
            <a:r>
              <a:rPr lang="en-US" b="1" dirty="0">
                <a:solidFill>
                  <a:srgbClr val="787972"/>
                </a:solidFill>
                <a:latin typeface="Arial" charset="0"/>
                <a:ea typeface="ＭＳ Ｐゴシック" charset="0"/>
                <a:cs typeface="ＭＳ Ｐゴシック" charset="0"/>
              </a:rPr>
              <a:t>Mathias Eitz</a:t>
            </a:r>
          </a:p>
        </p:txBody>
      </p:sp>
      <p:sp>
        <p:nvSpPr>
          <p:cNvPr id="6" name="TextBox 5"/>
          <p:cNvSpPr txBox="1"/>
          <p:nvPr/>
        </p:nvSpPr>
        <p:spPr>
          <a:xfrm>
            <a:off x="4331557" y="2962656"/>
            <a:ext cx="1840643" cy="307777"/>
          </a:xfrm>
          <a:prstGeom prst="rect">
            <a:avLst/>
          </a:prstGeom>
          <a:noFill/>
        </p:spPr>
        <p:txBody>
          <a:bodyPr wrap="none" rtlCol="0">
            <a:spAutoFit/>
          </a:bodyPr>
          <a:lstStyle/>
          <a:p>
            <a:pPr defTabSz="914400" fontAlgn="base">
              <a:spcBef>
                <a:spcPct val="0"/>
              </a:spcBef>
              <a:spcAft>
                <a:spcPct val="0"/>
              </a:spcAft>
            </a:pPr>
            <a:r>
              <a:rPr lang="en-US" b="1" dirty="0" err="1">
                <a:solidFill>
                  <a:srgbClr val="787972"/>
                </a:solidFill>
                <a:latin typeface="Arial" charset="0"/>
                <a:ea typeface="ＭＳ Ｐゴシック" charset="0"/>
                <a:cs typeface="ＭＳ Ｐゴシック" charset="0"/>
              </a:rPr>
              <a:t>Kristian</a:t>
            </a:r>
            <a:r>
              <a:rPr lang="en-US" b="1" dirty="0">
                <a:solidFill>
                  <a:srgbClr val="787972"/>
                </a:solidFill>
                <a:latin typeface="Arial" charset="0"/>
                <a:ea typeface="ＭＳ Ｐゴシック" charset="0"/>
                <a:cs typeface="ＭＳ Ｐゴシック" charset="0"/>
              </a:rPr>
              <a:t> Hildebrand</a:t>
            </a:r>
          </a:p>
        </p:txBody>
      </p:sp>
      <p:sp>
        <p:nvSpPr>
          <p:cNvPr id="7" name="TextBox 6"/>
          <p:cNvSpPr txBox="1"/>
          <p:nvPr/>
        </p:nvSpPr>
        <p:spPr>
          <a:xfrm>
            <a:off x="155372" y="3191256"/>
            <a:ext cx="825992"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87972"/>
                </a:solidFill>
                <a:latin typeface="Arial" charset="0"/>
                <a:ea typeface="ＭＳ Ｐゴシック" charset="0"/>
                <a:cs typeface="ＭＳ Ｐゴシック" charset="0"/>
              </a:rPr>
              <a:t>TU Berlin</a:t>
            </a:r>
          </a:p>
        </p:txBody>
      </p:sp>
      <p:sp>
        <p:nvSpPr>
          <p:cNvPr id="8" name="TextBox 7"/>
          <p:cNvSpPr txBox="1"/>
          <p:nvPr/>
        </p:nvSpPr>
        <p:spPr>
          <a:xfrm>
            <a:off x="4331557" y="3191256"/>
            <a:ext cx="825992"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87972"/>
                </a:solidFill>
                <a:latin typeface="Arial" charset="0"/>
                <a:ea typeface="ＭＳ Ｐゴシック" charset="0"/>
                <a:cs typeface="ＭＳ Ｐゴシック" charset="0"/>
              </a:rPr>
              <a:t>TU Berlin</a:t>
            </a:r>
          </a:p>
        </p:txBody>
      </p:sp>
      <p:sp>
        <p:nvSpPr>
          <p:cNvPr id="9" name="TextBox 4"/>
          <p:cNvSpPr txBox="1"/>
          <p:nvPr/>
        </p:nvSpPr>
        <p:spPr>
          <a:xfrm>
            <a:off x="6105356" y="2966605"/>
            <a:ext cx="1133644" cy="307777"/>
          </a:xfrm>
          <a:prstGeom prst="rect">
            <a:avLst/>
          </a:prstGeom>
          <a:noFill/>
        </p:spPr>
        <p:txBody>
          <a:bodyPr wrap="none" rtlCol="0">
            <a:spAutoFit/>
          </a:bodyPr>
          <a:lstStyle/>
          <a:p>
            <a:pPr defTabSz="914400" fontAlgn="base">
              <a:spcBef>
                <a:spcPct val="0"/>
              </a:spcBef>
              <a:spcAft>
                <a:spcPct val="0"/>
              </a:spcAft>
            </a:pPr>
            <a:r>
              <a:rPr lang="en-US" b="1" dirty="0">
                <a:solidFill>
                  <a:srgbClr val="787972"/>
                </a:solidFill>
                <a:latin typeface="Arial" charset="0"/>
                <a:ea typeface="ＭＳ Ｐゴシック" charset="0"/>
                <a:cs typeface="ＭＳ Ｐゴシック" charset="0"/>
              </a:rPr>
              <a:t>Marc </a:t>
            </a:r>
            <a:r>
              <a:rPr lang="en-US" b="1" dirty="0" err="1">
                <a:solidFill>
                  <a:srgbClr val="787972"/>
                </a:solidFill>
                <a:latin typeface="Arial" charset="0"/>
                <a:ea typeface="ＭＳ Ｐゴシック" charset="0"/>
                <a:cs typeface="ＭＳ Ｐゴシック" charset="0"/>
              </a:rPr>
              <a:t>Alexa</a:t>
            </a:r>
            <a:endParaRPr lang="en-US" b="1" dirty="0">
              <a:solidFill>
                <a:srgbClr val="787972"/>
              </a:solidFill>
              <a:latin typeface="Arial" charset="0"/>
              <a:ea typeface="ＭＳ Ｐゴシック" charset="0"/>
              <a:cs typeface="ＭＳ Ｐゴシック" charset="0"/>
            </a:endParaRPr>
          </a:p>
        </p:txBody>
      </p:sp>
      <p:sp>
        <p:nvSpPr>
          <p:cNvPr id="10" name="TextBox 6"/>
          <p:cNvSpPr txBox="1"/>
          <p:nvPr/>
        </p:nvSpPr>
        <p:spPr>
          <a:xfrm>
            <a:off x="6115446" y="3195205"/>
            <a:ext cx="825992"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87972"/>
                </a:solidFill>
                <a:latin typeface="Arial" charset="0"/>
                <a:ea typeface="ＭＳ Ｐゴシック" charset="0"/>
                <a:cs typeface="ＭＳ Ｐゴシック" charset="0"/>
              </a:rPr>
              <a:t>TU Berlin</a:t>
            </a:r>
          </a:p>
        </p:txBody>
      </p:sp>
      <p:pic>
        <p:nvPicPr>
          <p:cNvPr id="11" name="Picture 5"/>
          <p:cNvPicPr>
            <a:picLocks noChangeAspect="1"/>
          </p:cNvPicPr>
          <p:nvPr/>
        </p:nvPicPr>
        <p:blipFill>
          <a:blip r:embed="rId3"/>
          <a:stretch>
            <a:fillRect/>
          </a:stretch>
        </p:blipFill>
        <p:spPr>
          <a:xfrm>
            <a:off x="6705600" y="3572256"/>
            <a:ext cx="385295" cy="313944"/>
          </a:xfrm>
          <a:prstGeom prst="rect">
            <a:avLst/>
          </a:prstGeom>
        </p:spPr>
      </p:pic>
      <p:pic>
        <p:nvPicPr>
          <p:cNvPr id="12" name="Picture 7"/>
          <p:cNvPicPr>
            <a:picLocks noChangeAspect="1"/>
          </p:cNvPicPr>
          <p:nvPr/>
        </p:nvPicPr>
        <p:blipFill>
          <a:blip r:embed="rId4"/>
          <a:stretch>
            <a:fillRect/>
          </a:stretch>
        </p:blipFill>
        <p:spPr>
          <a:xfrm>
            <a:off x="6172200" y="3572256"/>
            <a:ext cx="422109" cy="313944"/>
          </a:xfrm>
          <a:prstGeom prst="rect">
            <a:avLst/>
          </a:prstGeom>
        </p:spPr>
      </p:pic>
      <p:sp>
        <p:nvSpPr>
          <p:cNvPr id="13" name="TextBox 4"/>
          <p:cNvSpPr txBox="1"/>
          <p:nvPr/>
        </p:nvSpPr>
        <p:spPr>
          <a:xfrm>
            <a:off x="1295400" y="2962656"/>
            <a:ext cx="1467068" cy="307777"/>
          </a:xfrm>
          <a:prstGeom prst="rect">
            <a:avLst/>
          </a:prstGeom>
          <a:noFill/>
        </p:spPr>
        <p:txBody>
          <a:bodyPr wrap="none" rtlCol="0">
            <a:spAutoFit/>
          </a:bodyPr>
          <a:lstStyle/>
          <a:p>
            <a:pPr defTabSz="914400" fontAlgn="base">
              <a:spcBef>
                <a:spcPct val="0"/>
              </a:spcBef>
              <a:spcAft>
                <a:spcPct val="0"/>
              </a:spcAft>
            </a:pPr>
            <a:r>
              <a:rPr lang="en-US" b="1" dirty="0">
                <a:solidFill>
                  <a:srgbClr val="787972"/>
                </a:solidFill>
                <a:latin typeface="Arial" charset="0"/>
                <a:ea typeface="ＭＳ Ｐゴシック" charset="0"/>
                <a:cs typeface="ＭＳ Ｐゴシック" charset="0"/>
              </a:rPr>
              <a:t>Ronald Richter</a:t>
            </a:r>
          </a:p>
        </p:txBody>
      </p:sp>
      <p:sp>
        <p:nvSpPr>
          <p:cNvPr id="14" name="TextBox 6"/>
          <p:cNvSpPr txBox="1"/>
          <p:nvPr/>
        </p:nvSpPr>
        <p:spPr>
          <a:xfrm>
            <a:off x="1295400" y="3191256"/>
            <a:ext cx="825992"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87972"/>
                </a:solidFill>
                <a:latin typeface="Arial" charset="0"/>
                <a:ea typeface="ＭＳ Ｐゴシック" charset="0"/>
                <a:cs typeface="ＭＳ Ｐゴシック" charset="0"/>
              </a:rPr>
              <a:t>TU Berlin</a:t>
            </a:r>
          </a:p>
        </p:txBody>
      </p:sp>
      <p:sp>
        <p:nvSpPr>
          <p:cNvPr id="15" name="TextBox 4"/>
          <p:cNvSpPr txBox="1"/>
          <p:nvPr/>
        </p:nvSpPr>
        <p:spPr>
          <a:xfrm>
            <a:off x="2667000" y="2962656"/>
            <a:ext cx="1633781" cy="307777"/>
          </a:xfrm>
          <a:prstGeom prst="rect">
            <a:avLst/>
          </a:prstGeom>
          <a:noFill/>
        </p:spPr>
        <p:txBody>
          <a:bodyPr wrap="none" rtlCol="0">
            <a:spAutoFit/>
          </a:bodyPr>
          <a:lstStyle/>
          <a:p>
            <a:pPr defTabSz="914400" fontAlgn="base">
              <a:spcBef>
                <a:spcPct val="0"/>
              </a:spcBef>
              <a:spcAft>
                <a:spcPct val="0"/>
              </a:spcAft>
            </a:pPr>
            <a:r>
              <a:rPr lang="en-US" b="1" dirty="0" err="1">
                <a:solidFill>
                  <a:srgbClr val="787972"/>
                </a:solidFill>
                <a:latin typeface="Arial" charset="0"/>
                <a:ea typeface="ＭＳ Ｐゴシック" charset="0"/>
                <a:cs typeface="ＭＳ Ｐゴシック" charset="0"/>
              </a:rPr>
              <a:t>Tamy</a:t>
            </a:r>
            <a:r>
              <a:rPr lang="en-US" b="1" dirty="0">
                <a:solidFill>
                  <a:srgbClr val="787972"/>
                </a:solidFill>
                <a:latin typeface="Arial" charset="0"/>
                <a:ea typeface="ＭＳ Ｐゴシック" charset="0"/>
                <a:cs typeface="ＭＳ Ｐゴシック" charset="0"/>
              </a:rPr>
              <a:t> </a:t>
            </a:r>
            <a:r>
              <a:rPr lang="en-US" b="1" dirty="0" err="1">
                <a:solidFill>
                  <a:srgbClr val="787972"/>
                </a:solidFill>
                <a:latin typeface="Arial" charset="0"/>
                <a:ea typeface="ＭＳ Ｐゴシック" charset="0"/>
                <a:cs typeface="ＭＳ Ｐゴシック" charset="0"/>
              </a:rPr>
              <a:t>Boubekeur</a:t>
            </a:r>
            <a:endParaRPr lang="en-US" b="1" dirty="0">
              <a:solidFill>
                <a:srgbClr val="787972"/>
              </a:solidFill>
              <a:latin typeface="Arial" charset="0"/>
              <a:ea typeface="ＭＳ Ｐゴシック" charset="0"/>
              <a:cs typeface="ＭＳ Ｐゴシック" charset="0"/>
            </a:endParaRPr>
          </a:p>
        </p:txBody>
      </p:sp>
      <p:sp>
        <p:nvSpPr>
          <p:cNvPr id="16" name="TextBox 6"/>
          <p:cNvSpPr txBox="1"/>
          <p:nvPr/>
        </p:nvSpPr>
        <p:spPr>
          <a:xfrm>
            <a:off x="2669969" y="3191256"/>
            <a:ext cx="1476110"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87972"/>
                </a:solidFill>
                <a:latin typeface="Arial" charset="0"/>
                <a:ea typeface="ＭＳ Ｐゴシック" charset="0"/>
                <a:cs typeface="ＭＳ Ｐゴシック" charset="0"/>
              </a:rPr>
              <a:t>Telecom </a:t>
            </a:r>
            <a:r>
              <a:rPr lang="en-US" sz="1200" dirty="0" err="1" smtClean="0">
                <a:solidFill>
                  <a:srgbClr val="787972"/>
                </a:solidFill>
                <a:latin typeface="Arial" charset="0"/>
                <a:ea typeface="ＭＳ Ｐゴシック" charset="0"/>
                <a:cs typeface="ＭＳ Ｐゴシック" charset="0"/>
              </a:rPr>
              <a:t>ParisTech</a:t>
            </a:r>
            <a:endParaRPr lang="en-US" sz="1200" dirty="0">
              <a:solidFill>
                <a:srgbClr val="787972"/>
              </a:solidFill>
              <a:latin typeface="Arial" charset="0"/>
              <a:ea typeface="ＭＳ Ｐゴシック" charset="0"/>
              <a:cs typeface="ＭＳ Ｐゴシック" charset="0"/>
            </a:endParaRPr>
          </a:p>
        </p:txBody>
      </p:sp>
      <p:pic>
        <p:nvPicPr>
          <p:cNvPr id="2" name="Bild 1"/>
          <p:cNvPicPr>
            <a:picLocks noChangeAspect="1"/>
          </p:cNvPicPr>
          <p:nvPr/>
        </p:nvPicPr>
        <p:blipFill>
          <a:blip r:embed="rId5"/>
          <a:stretch>
            <a:fillRect/>
          </a:stretch>
        </p:blipFill>
        <p:spPr>
          <a:xfrm>
            <a:off x="2081288" y="1653672"/>
            <a:ext cx="3257635" cy="966432"/>
          </a:xfrm>
          <a:prstGeom prst="rect">
            <a:avLst/>
          </a:prstGeom>
        </p:spPr>
      </p:pic>
    </p:spTree>
    <p:extLst>
      <p:ext uri="{BB962C8B-B14F-4D97-AF65-F5344CB8AC3E}">
        <p14:creationId xmlns:p14="http://schemas.microsoft.com/office/powerpoint/2010/main" val="58343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mtClean="0"/>
              <a:t>How Do Humans Sketch for Shape Retrieval?</a:t>
            </a:r>
            <a:endParaRPr lang="en-US"/>
          </a:p>
        </p:txBody>
      </p:sp>
      <p:sp>
        <p:nvSpPr>
          <p:cNvPr id="18" name="Inhaltsplatzhalter 17"/>
          <p:cNvSpPr>
            <a:spLocks noGrp="1"/>
          </p:cNvSpPr>
          <p:nvPr>
            <p:ph sz="quarter" idx="10"/>
          </p:nvPr>
        </p:nvSpPr>
        <p:spPr/>
        <p:txBody>
          <a:bodyPr/>
          <a:lstStyle/>
          <a:p>
            <a:r>
              <a:rPr lang="en-US" smtClean="0"/>
              <a:t>Large variety of sketching styles:</a:t>
            </a:r>
            <a:endParaRPr lang="en-US"/>
          </a:p>
        </p:txBody>
      </p:sp>
      <p:grpSp>
        <p:nvGrpSpPr>
          <p:cNvPr id="19" name="Gruppierung 18"/>
          <p:cNvGrpSpPr/>
          <p:nvPr/>
        </p:nvGrpSpPr>
        <p:grpSpPr>
          <a:xfrm>
            <a:off x="533400" y="1416050"/>
            <a:ext cx="6096000" cy="717550"/>
            <a:chOff x="533400" y="1416050"/>
            <a:chExt cx="6096000" cy="717550"/>
          </a:xfrm>
        </p:grpSpPr>
        <p:pic>
          <p:nvPicPr>
            <p:cNvPr id="3" name="Bild 2"/>
            <p:cNvPicPr>
              <a:picLocks noChangeAspect="1"/>
            </p:cNvPicPr>
            <p:nvPr/>
          </p:nvPicPr>
          <p:blipFill rotWithShape="1">
            <a:blip r:embed="rId3"/>
            <a:srcRect t="29166" b="35764"/>
            <a:stretch/>
          </p:blipFill>
          <p:spPr>
            <a:xfrm>
              <a:off x="5017883" y="1416050"/>
              <a:ext cx="1611517" cy="565150"/>
            </a:xfrm>
            <a:prstGeom prst="rect">
              <a:avLst/>
            </a:prstGeom>
          </p:spPr>
        </p:pic>
        <p:sp>
          <p:nvSpPr>
            <p:cNvPr id="4" name="Textfeld 3"/>
            <p:cNvSpPr txBox="1"/>
            <p:nvPr/>
          </p:nvSpPr>
          <p:spPr>
            <a:xfrm>
              <a:off x="2057400" y="1556456"/>
              <a:ext cx="891891" cy="338554"/>
            </a:xfrm>
            <a:prstGeom prst="rect">
              <a:avLst/>
            </a:prstGeom>
            <a:noFill/>
          </p:spPr>
          <p:txBody>
            <a:bodyPr wrap="none" rtlCol="0">
              <a:spAutoFit/>
            </a:bodyPr>
            <a:lstStyle/>
            <a:p>
              <a:pPr defTabSz="914400" fontAlgn="base">
                <a:spcBef>
                  <a:spcPct val="0"/>
                </a:spcBef>
                <a:spcAft>
                  <a:spcPct val="0"/>
                </a:spcAft>
              </a:pPr>
              <a:r>
                <a:rPr lang="en-US" sz="1600" smtClean="0">
                  <a:solidFill>
                    <a:srgbClr val="787972"/>
                  </a:solidFill>
                  <a:latin typeface="Arial" charset="0"/>
                  <a:ea typeface="ＭＳ Ｐゴシック" charset="0"/>
                  <a:cs typeface="ＭＳ Ｐゴシック" charset="0"/>
                </a:rPr>
                <a:t>outlines</a:t>
              </a:r>
              <a:endParaRPr lang="en-US" sz="1600">
                <a:solidFill>
                  <a:srgbClr val="787972"/>
                </a:solidFill>
                <a:latin typeface="Arial" charset="0"/>
                <a:ea typeface="ＭＳ Ｐゴシック" charset="0"/>
                <a:cs typeface="ＭＳ Ｐゴシック" charset="0"/>
              </a:endParaRPr>
            </a:p>
          </p:txBody>
        </p:sp>
        <p:sp>
          <p:nvSpPr>
            <p:cNvPr id="5" name="Textfeld 4"/>
            <p:cNvSpPr txBox="1"/>
            <p:nvPr/>
          </p:nvSpPr>
          <p:spPr>
            <a:xfrm>
              <a:off x="3588773" y="1556456"/>
              <a:ext cx="1290838" cy="338554"/>
            </a:xfrm>
            <a:prstGeom prst="rect">
              <a:avLst/>
            </a:prstGeom>
            <a:noFill/>
          </p:spPr>
          <p:txBody>
            <a:bodyPr wrap="none" rtlCol="0">
              <a:spAutoFit/>
            </a:bodyPr>
            <a:lstStyle/>
            <a:p>
              <a:pPr defTabSz="914400" fontAlgn="base">
                <a:spcBef>
                  <a:spcPct val="0"/>
                </a:spcBef>
                <a:spcAft>
                  <a:spcPct val="0"/>
                </a:spcAft>
              </a:pPr>
              <a:r>
                <a:rPr lang="en-US" sz="1600" smtClean="0">
                  <a:solidFill>
                    <a:srgbClr val="787972"/>
                  </a:solidFill>
                  <a:latin typeface="Arial" charset="0"/>
                  <a:ea typeface="ＭＳ Ｐゴシック" charset="0"/>
                  <a:cs typeface="ＭＳ Ｐゴシック" charset="0"/>
                </a:rPr>
                <a:t>interior lines</a:t>
              </a:r>
              <a:endParaRPr lang="en-US" sz="1600">
                <a:solidFill>
                  <a:srgbClr val="787972"/>
                </a:solidFill>
                <a:latin typeface="Arial" charset="0"/>
                <a:ea typeface="ＭＳ Ｐゴシック" charset="0"/>
                <a:cs typeface="ＭＳ Ｐゴシック" charset="0"/>
              </a:endParaRPr>
            </a:p>
          </p:txBody>
        </p:sp>
        <p:pic>
          <p:nvPicPr>
            <p:cNvPr id="8" name="Bild 7"/>
            <p:cNvPicPr>
              <a:picLocks noChangeAspect="1"/>
            </p:cNvPicPr>
            <p:nvPr/>
          </p:nvPicPr>
          <p:blipFill rotWithShape="1">
            <a:blip r:embed="rId4"/>
            <a:srcRect t="27469" b="29012"/>
            <a:stretch/>
          </p:blipFill>
          <p:spPr>
            <a:xfrm>
              <a:off x="533400" y="1556456"/>
              <a:ext cx="1326204" cy="577144"/>
            </a:xfrm>
            <a:prstGeom prst="rect">
              <a:avLst/>
            </a:prstGeom>
          </p:spPr>
        </p:pic>
        <p:sp>
          <p:nvSpPr>
            <p:cNvPr id="15" name="Pfeil nach links und rechts 14"/>
            <p:cNvSpPr/>
            <p:nvPr/>
          </p:nvSpPr>
          <p:spPr>
            <a:xfrm>
              <a:off x="3048000" y="1708856"/>
              <a:ext cx="4572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20" name="Gruppierung 19"/>
          <p:cNvGrpSpPr/>
          <p:nvPr/>
        </p:nvGrpSpPr>
        <p:grpSpPr>
          <a:xfrm>
            <a:off x="457200" y="2062322"/>
            <a:ext cx="6084683" cy="879476"/>
            <a:chOff x="457200" y="2062322"/>
            <a:chExt cx="6084683" cy="879476"/>
          </a:xfrm>
        </p:grpSpPr>
        <p:pic>
          <p:nvPicPr>
            <p:cNvPr id="6" name="Bild 5"/>
            <p:cNvPicPr>
              <a:picLocks noChangeAspect="1"/>
            </p:cNvPicPr>
            <p:nvPr/>
          </p:nvPicPr>
          <p:blipFill rotWithShape="1">
            <a:blip r:embed="rId5"/>
            <a:srcRect t="28031" b="26135"/>
            <a:stretch/>
          </p:blipFill>
          <p:spPr>
            <a:xfrm>
              <a:off x="4941683" y="2062322"/>
              <a:ext cx="1600200" cy="733425"/>
            </a:xfrm>
            <a:prstGeom prst="rect">
              <a:avLst/>
            </a:prstGeom>
          </p:spPr>
        </p:pic>
        <p:sp>
          <p:nvSpPr>
            <p:cNvPr id="7" name="Textfeld 6"/>
            <p:cNvSpPr txBox="1"/>
            <p:nvPr/>
          </p:nvSpPr>
          <p:spPr>
            <a:xfrm>
              <a:off x="3615631" y="2298444"/>
              <a:ext cx="880169" cy="338554"/>
            </a:xfrm>
            <a:prstGeom prst="rect">
              <a:avLst/>
            </a:prstGeom>
            <a:noFill/>
          </p:spPr>
          <p:txBody>
            <a:bodyPr wrap="none" rtlCol="0">
              <a:spAutoFit/>
            </a:bodyPr>
            <a:lstStyle/>
            <a:p>
              <a:pPr defTabSz="914400" fontAlgn="base">
                <a:spcBef>
                  <a:spcPct val="0"/>
                </a:spcBef>
                <a:spcAft>
                  <a:spcPct val="0"/>
                </a:spcAft>
              </a:pPr>
              <a:r>
                <a:rPr lang="en-US" sz="1600" smtClean="0">
                  <a:solidFill>
                    <a:srgbClr val="787972"/>
                  </a:solidFill>
                  <a:latin typeface="Arial" charset="0"/>
                  <a:ea typeface="ＭＳ Ｐゴシック" charset="0"/>
                  <a:cs typeface="ＭＳ Ｐゴシック" charset="0"/>
                </a:rPr>
                <a:t>realistic</a:t>
              </a:r>
              <a:endParaRPr lang="en-US" sz="1600">
                <a:solidFill>
                  <a:srgbClr val="787972"/>
                </a:solidFill>
                <a:latin typeface="Arial" charset="0"/>
                <a:ea typeface="ＭＳ Ｐゴシック" charset="0"/>
                <a:cs typeface="ＭＳ Ｐゴシック" charset="0"/>
              </a:endParaRPr>
            </a:p>
          </p:txBody>
        </p:sp>
        <p:pic>
          <p:nvPicPr>
            <p:cNvPr id="12" name="Bild 11"/>
            <p:cNvPicPr>
              <a:picLocks noChangeAspect="1"/>
            </p:cNvPicPr>
            <p:nvPr/>
          </p:nvPicPr>
          <p:blipFill rotWithShape="1">
            <a:blip r:embed="rId6"/>
            <a:srcRect t="21180" b="20486"/>
            <a:stretch/>
          </p:blipFill>
          <p:spPr>
            <a:xfrm>
              <a:off x="457200" y="2179798"/>
              <a:ext cx="1306286" cy="762000"/>
            </a:xfrm>
            <a:prstGeom prst="rect">
              <a:avLst/>
            </a:prstGeom>
          </p:spPr>
        </p:pic>
        <p:sp>
          <p:nvSpPr>
            <p:cNvPr id="13" name="Textfeld 12"/>
            <p:cNvSpPr txBox="1"/>
            <p:nvPr/>
          </p:nvSpPr>
          <p:spPr>
            <a:xfrm>
              <a:off x="2057400" y="2298444"/>
              <a:ext cx="914533" cy="338554"/>
            </a:xfrm>
            <a:prstGeom prst="rect">
              <a:avLst/>
            </a:prstGeom>
            <a:noFill/>
          </p:spPr>
          <p:txBody>
            <a:bodyPr wrap="none" rtlCol="0">
              <a:spAutoFit/>
            </a:bodyPr>
            <a:lstStyle/>
            <a:p>
              <a:pPr defTabSz="914400" fontAlgn="base">
                <a:spcBef>
                  <a:spcPct val="0"/>
                </a:spcBef>
                <a:spcAft>
                  <a:spcPct val="0"/>
                </a:spcAft>
              </a:pPr>
              <a:r>
                <a:rPr lang="en-US" sz="1600" smtClean="0">
                  <a:solidFill>
                    <a:srgbClr val="787972"/>
                  </a:solidFill>
                  <a:latin typeface="Arial" charset="0"/>
                  <a:ea typeface="ＭＳ Ｐゴシック" charset="0"/>
                  <a:cs typeface="ＭＳ Ｐゴシック" charset="0"/>
                </a:rPr>
                <a:t>abstract</a:t>
              </a:r>
              <a:endParaRPr lang="en-US" sz="1600">
                <a:solidFill>
                  <a:srgbClr val="787972"/>
                </a:solidFill>
                <a:latin typeface="Arial" charset="0"/>
                <a:ea typeface="ＭＳ Ｐゴシック" charset="0"/>
                <a:cs typeface="ＭＳ Ｐゴシック" charset="0"/>
              </a:endParaRPr>
            </a:p>
          </p:txBody>
        </p:sp>
        <p:sp>
          <p:nvSpPr>
            <p:cNvPr id="16" name="Pfeil nach links und rechts 15"/>
            <p:cNvSpPr/>
            <p:nvPr/>
          </p:nvSpPr>
          <p:spPr>
            <a:xfrm>
              <a:off x="3048000" y="2450844"/>
              <a:ext cx="4572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21" name="Gruppierung 20"/>
          <p:cNvGrpSpPr/>
          <p:nvPr/>
        </p:nvGrpSpPr>
        <p:grpSpPr>
          <a:xfrm>
            <a:off x="609600" y="2743200"/>
            <a:ext cx="5675989" cy="990600"/>
            <a:chOff x="609600" y="2743200"/>
            <a:chExt cx="5675989" cy="990600"/>
          </a:xfrm>
        </p:grpSpPr>
        <p:sp>
          <p:nvSpPr>
            <p:cNvPr id="9" name="Textfeld 8"/>
            <p:cNvSpPr txBox="1"/>
            <p:nvPr/>
          </p:nvSpPr>
          <p:spPr>
            <a:xfrm>
              <a:off x="1507066" y="3136644"/>
              <a:ext cx="1519166" cy="338554"/>
            </a:xfrm>
            <a:prstGeom prst="rect">
              <a:avLst/>
            </a:prstGeom>
            <a:noFill/>
          </p:spPr>
          <p:txBody>
            <a:bodyPr wrap="none" rtlCol="0">
              <a:spAutoFit/>
            </a:bodyPr>
            <a:lstStyle/>
            <a:p>
              <a:pPr defTabSz="914400" fontAlgn="base">
                <a:spcBef>
                  <a:spcPct val="0"/>
                </a:spcBef>
                <a:spcAft>
                  <a:spcPct val="0"/>
                </a:spcAft>
              </a:pPr>
              <a:r>
                <a:rPr lang="en-US" sz="1600" smtClean="0">
                  <a:solidFill>
                    <a:srgbClr val="787972"/>
                  </a:solidFill>
                  <a:latin typeface="Arial" charset="0"/>
                  <a:ea typeface="ＭＳ Ｐゴシック" charset="0"/>
                  <a:cs typeface="ＭＳ Ｐゴシック" charset="0"/>
                </a:rPr>
                <a:t>no perspective</a:t>
              </a:r>
              <a:endParaRPr lang="en-US" sz="1600">
                <a:solidFill>
                  <a:srgbClr val="787972"/>
                </a:solidFill>
                <a:latin typeface="Arial" charset="0"/>
                <a:ea typeface="ＭＳ Ｐゴシック" charset="0"/>
                <a:cs typeface="ＭＳ Ｐゴシック" charset="0"/>
              </a:endParaRPr>
            </a:p>
          </p:txBody>
        </p:sp>
        <p:sp>
          <p:nvSpPr>
            <p:cNvPr id="10" name="Textfeld 9"/>
            <p:cNvSpPr txBox="1"/>
            <p:nvPr/>
          </p:nvSpPr>
          <p:spPr>
            <a:xfrm>
              <a:off x="3642868" y="3094198"/>
              <a:ext cx="1233932" cy="338554"/>
            </a:xfrm>
            <a:prstGeom prst="rect">
              <a:avLst/>
            </a:prstGeom>
            <a:noFill/>
          </p:spPr>
          <p:txBody>
            <a:bodyPr wrap="none" rtlCol="0">
              <a:spAutoFit/>
            </a:bodyPr>
            <a:lstStyle/>
            <a:p>
              <a:pPr defTabSz="914400" fontAlgn="base">
                <a:spcBef>
                  <a:spcPct val="0"/>
                </a:spcBef>
                <a:spcAft>
                  <a:spcPct val="0"/>
                </a:spcAft>
              </a:pPr>
              <a:r>
                <a:rPr lang="en-US" sz="1600" smtClean="0">
                  <a:solidFill>
                    <a:srgbClr val="787972"/>
                  </a:solidFill>
                  <a:latin typeface="Arial" charset="0"/>
                  <a:ea typeface="ＭＳ Ｐゴシック" charset="0"/>
                  <a:cs typeface="ＭＳ Ｐゴシック" charset="0"/>
                </a:rPr>
                <a:t>perspective</a:t>
              </a:r>
              <a:endParaRPr lang="en-US" sz="1600">
                <a:solidFill>
                  <a:srgbClr val="787972"/>
                </a:solidFill>
                <a:latin typeface="Arial" charset="0"/>
                <a:ea typeface="ＭＳ Ｐゴシック" charset="0"/>
                <a:cs typeface="ＭＳ Ｐゴシック" charset="0"/>
              </a:endParaRPr>
            </a:p>
          </p:txBody>
        </p:sp>
        <p:pic>
          <p:nvPicPr>
            <p:cNvPr id="11" name="Bild 10"/>
            <p:cNvPicPr>
              <a:picLocks noChangeAspect="1"/>
            </p:cNvPicPr>
            <p:nvPr/>
          </p:nvPicPr>
          <p:blipFill rotWithShape="1">
            <a:blip r:embed="rId7"/>
            <a:srcRect t="7631" b="8433"/>
            <a:stretch/>
          </p:blipFill>
          <p:spPr>
            <a:xfrm>
              <a:off x="5105400" y="2743200"/>
              <a:ext cx="1180189" cy="990600"/>
            </a:xfrm>
            <a:prstGeom prst="rect">
              <a:avLst/>
            </a:prstGeom>
          </p:spPr>
        </p:pic>
        <p:pic>
          <p:nvPicPr>
            <p:cNvPr id="14" name="Bild 13"/>
            <p:cNvPicPr>
              <a:picLocks noChangeAspect="1"/>
            </p:cNvPicPr>
            <p:nvPr/>
          </p:nvPicPr>
          <p:blipFill rotWithShape="1">
            <a:blip r:embed="rId8"/>
            <a:srcRect t="7812" b="6771"/>
            <a:stretch/>
          </p:blipFill>
          <p:spPr>
            <a:xfrm>
              <a:off x="609600" y="2865598"/>
              <a:ext cx="990600" cy="846138"/>
            </a:xfrm>
            <a:prstGeom prst="rect">
              <a:avLst/>
            </a:prstGeom>
          </p:spPr>
        </p:pic>
        <p:sp>
          <p:nvSpPr>
            <p:cNvPr id="17" name="Pfeil nach links und rechts 16"/>
            <p:cNvSpPr/>
            <p:nvPr/>
          </p:nvSpPr>
          <p:spPr>
            <a:xfrm>
              <a:off x="3048000" y="3246598"/>
              <a:ext cx="4572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spTree>
    <p:extLst>
      <p:ext uri="{BB962C8B-B14F-4D97-AF65-F5344CB8AC3E}">
        <p14:creationId xmlns:p14="http://schemas.microsoft.com/office/powerpoint/2010/main" val="1471757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5486400" y="990600"/>
            <a:ext cx="1752600" cy="932098"/>
            <a:chOff x="5562600" y="762000"/>
            <a:chExt cx="1752600" cy="932098"/>
          </a:xfrm>
        </p:grpSpPr>
        <p:pic>
          <p:nvPicPr>
            <p:cNvPr id="27" name="Bild 26"/>
            <p:cNvPicPr>
              <a:picLocks noChangeAspect="1"/>
            </p:cNvPicPr>
            <p:nvPr/>
          </p:nvPicPr>
          <p:blipFill rotWithShape="1">
            <a:blip r:embed="rId3"/>
            <a:srcRect l="7692" t="4348" r="7692" b="2718"/>
            <a:stretch/>
          </p:blipFill>
          <p:spPr>
            <a:xfrm>
              <a:off x="5562600" y="785813"/>
              <a:ext cx="838200" cy="814387"/>
            </a:xfrm>
            <a:prstGeom prst="rect">
              <a:avLst/>
            </a:prstGeom>
            <a:noFill/>
            <a:ln>
              <a:noFill/>
            </a:ln>
          </p:spPr>
        </p:pic>
        <p:pic>
          <p:nvPicPr>
            <p:cNvPr id="33" name="Bild 32"/>
            <p:cNvPicPr>
              <a:picLocks noChangeAspect="1"/>
            </p:cNvPicPr>
            <p:nvPr/>
          </p:nvPicPr>
          <p:blipFill>
            <a:blip r:embed="rId4"/>
            <a:stretch>
              <a:fillRect/>
            </a:stretch>
          </p:blipFill>
          <p:spPr>
            <a:xfrm>
              <a:off x="6400800" y="762000"/>
              <a:ext cx="914400" cy="932098"/>
            </a:xfrm>
            <a:prstGeom prst="rect">
              <a:avLst/>
            </a:prstGeom>
          </p:spPr>
        </p:pic>
      </p:grpSp>
      <p:sp>
        <p:nvSpPr>
          <p:cNvPr id="17" name="Titel 16"/>
          <p:cNvSpPr>
            <a:spLocks noGrp="1"/>
          </p:cNvSpPr>
          <p:nvPr>
            <p:ph type="title"/>
          </p:nvPr>
        </p:nvSpPr>
        <p:spPr/>
        <p:txBody>
          <a:bodyPr>
            <a:noAutofit/>
          </a:bodyPr>
          <a:lstStyle/>
          <a:p>
            <a:r>
              <a:rPr lang="en-US" sz="1800" smtClean="0"/>
              <a:t>View-Based Approach</a:t>
            </a:r>
            <a:endParaRPr lang="en-US" sz="1800"/>
          </a:p>
        </p:txBody>
      </p:sp>
      <p:sp>
        <p:nvSpPr>
          <p:cNvPr id="2" name="Inhaltsplatzhalter 1"/>
          <p:cNvSpPr>
            <a:spLocks noGrp="1"/>
          </p:cNvSpPr>
          <p:nvPr>
            <p:ph sz="quarter" idx="10"/>
          </p:nvPr>
        </p:nvSpPr>
        <p:spPr>
          <a:xfrm>
            <a:off x="76200" y="838200"/>
            <a:ext cx="6705600" cy="990600"/>
          </a:xfrm>
        </p:spPr>
        <p:txBody>
          <a:bodyPr>
            <a:normAutofit fontScale="92500" lnSpcReduction="20000"/>
          </a:bodyPr>
          <a:lstStyle/>
          <a:p>
            <a:r>
              <a:rPr lang="en-US" smtClean="0"/>
              <a:t>View-based instead of direct matching to 3D shape</a:t>
            </a:r>
          </a:p>
          <a:p>
            <a:pPr lvl="1"/>
            <a:r>
              <a:rPr lang="en-US" smtClean="0"/>
              <a:t>[Bülthoff‘92]: humans represent shapes using 2D views</a:t>
            </a:r>
          </a:p>
          <a:p>
            <a:pPr lvl="1"/>
            <a:r>
              <a:rPr lang="en-US" smtClean="0"/>
              <a:t>[Cole‘07]: 90% of lines explained by NPR algorithms</a:t>
            </a:r>
          </a:p>
          <a:p>
            <a:endParaRPr lang="en-US"/>
          </a:p>
        </p:txBody>
      </p:sp>
      <p:pic>
        <p:nvPicPr>
          <p:cNvPr id="21" name="Bild 20"/>
          <p:cNvPicPr>
            <a:picLocks noChangeAspect="1"/>
          </p:cNvPicPr>
          <p:nvPr/>
        </p:nvPicPr>
        <p:blipFill rotWithShape="1">
          <a:blip r:embed="rId5"/>
          <a:srcRect l="3820" t="6256" r="4515"/>
          <a:stretch/>
        </p:blipFill>
        <p:spPr>
          <a:xfrm>
            <a:off x="76200" y="2514600"/>
            <a:ext cx="1676400" cy="1332005"/>
          </a:xfrm>
          <a:prstGeom prst="rect">
            <a:avLst/>
          </a:prstGeom>
        </p:spPr>
      </p:pic>
      <p:grpSp>
        <p:nvGrpSpPr>
          <p:cNvPr id="4" name="Gruppierung 3"/>
          <p:cNvGrpSpPr/>
          <p:nvPr/>
        </p:nvGrpSpPr>
        <p:grpSpPr>
          <a:xfrm>
            <a:off x="3048000" y="2133600"/>
            <a:ext cx="1611752" cy="1713121"/>
            <a:chOff x="3048000" y="1905000"/>
            <a:chExt cx="1611752" cy="1713121"/>
          </a:xfrm>
        </p:grpSpPr>
        <p:pic>
          <p:nvPicPr>
            <p:cNvPr id="38" name="Bild 37" descr="m107_view_27.png"/>
            <p:cNvPicPr>
              <a:picLocks noChangeAspect="1"/>
            </p:cNvPicPr>
            <p:nvPr/>
          </p:nvPicPr>
          <p:blipFill rotWithShape="1">
            <a:blip r:embed="rId6">
              <a:extLst>
                <a:ext uri="{28A0092B-C50C-407E-A947-70E740481C1C}">
                  <a14:useLocalDpi xmlns:a14="http://schemas.microsoft.com/office/drawing/2010/main" val="0"/>
                </a:ext>
              </a:extLst>
            </a:blip>
            <a:srcRect l="15645" t="11266" r="18354" b="10185"/>
            <a:stretch/>
          </p:blipFill>
          <p:spPr>
            <a:xfrm>
              <a:off x="3352800" y="2362200"/>
              <a:ext cx="1295400" cy="1255921"/>
            </a:xfrm>
            <a:prstGeom prst="rect">
              <a:avLst/>
            </a:prstGeom>
          </p:spPr>
        </p:pic>
        <p:sp>
          <p:nvSpPr>
            <p:cNvPr id="43" name="Textfeld 42"/>
            <p:cNvSpPr txBox="1"/>
            <p:nvPr/>
          </p:nvSpPr>
          <p:spPr>
            <a:xfrm>
              <a:off x="3048000" y="1905000"/>
              <a:ext cx="1611752" cy="523220"/>
            </a:xfrm>
            <a:prstGeom prst="rect">
              <a:avLst/>
            </a:prstGeom>
            <a:noFill/>
          </p:spPr>
          <p:txBody>
            <a:bodyPr wrap="none" rtlCol="0">
              <a:spAutoFit/>
            </a:bodyPr>
            <a:lstStyle/>
            <a:p>
              <a:pPr defTabSz="914400" fontAlgn="base">
                <a:spcBef>
                  <a:spcPct val="0"/>
                </a:spcBef>
                <a:spcAft>
                  <a:spcPct val="0"/>
                </a:spcAft>
              </a:pPr>
              <a:r>
                <a:rPr lang="en-US" smtClean="0">
                  <a:solidFill>
                    <a:srgbClr val="787972"/>
                  </a:solidFill>
                  <a:latin typeface="Arial" charset="0"/>
                  <a:ea typeface="ＭＳ Ｐゴシック" charset="0"/>
                  <a:cs typeface="ＭＳ Ｐゴシック" charset="0"/>
                </a:rPr>
                <a:t>Occ. Contours</a:t>
              </a:r>
            </a:p>
            <a:p>
              <a:pPr defTabSz="914400" fontAlgn="base">
                <a:spcBef>
                  <a:spcPct val="0"/>
                </a:spcBef>
                <a:spcAft>
                  <a:spcPct val="0"/>
                </a:spcAft>
              </a:pPr>
              <a:r>
                <a:rPr lang="en-US" smtClean="0">
                  <a:solidFill>
                    <a:srgbClr val="787972"/>
                  </a:solidFill>
                  <a:latin typeface="Arial" charset="0"/>
                  <a:ea typeface="ＭＳ Ｐゴシック" charset="0"/>
                  <a:cs typeface="ＭＳ Ｐゴシック" charset="0"/>
                </a:rPr>
                <a:t>[Hertzmann 2000]</a:t>
              </a:r>
              <a:endParaRPr lang="en-US">
                <a:solidFill>
                  <a:srgbClr val="787972"/>
                </a:solidFill>
                <a:latin typeface="Arial" charset="0"/>
                <a:ea typeface="ＭＳ Ｐゴシック" charset="0"/>
                <a:cs typeface="ＭＳ Ｐゴシック" charset="0"/>
              </a:endParaRPr>
            </a:p>
          </p:txBody>
        </p:sp>
      </p:grpSp>
      <p:grpSp>
        <p:nvGrpSpPr>
          <p:cNvPr id="5" name="Gruppierung 4"/>
          <p:cNvGrpSpPr/>
          <p:nvPr/>
        </p:nvGrpSpPr>
        <p:grpSpPr>
          <a:xfrm>
            <a:off x="4616450" y="2133600"/>
            <a:ext cx="1270614" cy="1752600"/>
            <a:chOff x="4616450" y="1905000"/>
            <a:chExt cx="1270614" cy="1752600"/>
          </a:xfrm>
        </p:grpSpPr>
        <p:pic>
          <p:nvPicPr>
            <p:cNvPr id="40" name="Bild 39" descr="m107_view_27.png"/>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5679" t="12808" r="20961" b="10648"/>
            <a:stretch/>
          </p:blipFill>
          <p:spPr>
            <a:xfrm>
              <a:off x="4648200" y="2438400"/>
              <a:ext cx="1238864" cy="1219200"/>
            </a:xfrm>
            <a:prstGeom prst="rect">
              <a:avLst/>
            </a:prstGeom>
          </p:spPr>
        </p:pic>
        <p:sp>
          <p:nvSpPr>
            <p:cNvPr id="44" name="Textfeld 43"/>
            <p:cNvSpPr txBox="1"/>
            <p:nvPr/>
          </p:nvSpPr>
          <p:spPr>
            <a:xfrm>
              <a:off x="4616450" y="1905000"/>
              <a:ext cx="1252679" cy="523220"/>
            </a:xfrm>
            <a:prstGeom prst="rect">
              <a:avLst/>
            </a:prstGeom>
            <a:noFill/>
          </p:spPr>
          <p:txBody>
            <a:bodyPr wrap="none" rtlCol="0">
              <a:spAutoFit/>
            </a:bodyPr>
            <a:lstStyle/>
            <a:p>
              <a:pPr defTabSz="914400" fontAlgn="base">
                <a:spcBef>
                  <a:spcPct val="0"/>
                </a:spcBef>
                <a:spcAft>
                  <a:spcPct val="0"/>
                </a:spcAft>
              </a:pPr>
              <a:r>
                <a:rPr lang="en-US" smtClean="0">
                  <a:solidFill>
                    <a:srgbClr val="787972"/>
                  </a:solidFill>
                  <a:latin typeface="Arial" charset="0"/>
                  <a:ea typeface="ＭＳ Ｐゴシック" charset="0"/>
                  <a:cs typeface="ＭＳ Ｐゴシック" charset="0"/>
                </a:rPr>
                <a:t>Depth Canny</a:t>
              </a:r>
            </a:p>
            <a:p>
              <a:pPr defTabSz="914400" fontAlgn="base">
                <a:spcBef>
                  <a:spcPct val="0"/>
                </a:spcBef>
                <a:spcAft>
                  <a:spcPct val="0"/>
                </a:spcAft>
              </a:pPr>
              <a:r>
                <a:rPr lang="en-US" smtClean="0">
                  <a:solidFill>
                    <a:srgbClr val="787972"/>
                  </a:solidFill>
                  <a:latin typeface="Arial" charset="0"/>
                  <a:ea typeface="ＭＳ Ｐゴシック" charset="0"/>
                  <a:cs typeface="ＭＳ Ｐゴシック" charset="0"/>
                </a:rPr>
                <a:t>[Canny 1986]</a:t>
              </a:r>
              <a:endParaRPr lang="en-US">
                <a:solidFill>
                  <a:srgbClr val="787972"/>
                </a:solidFill>
                <a:latin typeface="Arial" charset="0"/>
                <a:ea typeface="ＭＳ Ｐゴシック" charset="0"/>
                <a:cs typeface="ＭＳ Ｐゴシック" charset="0"/>
              </a:endParaRPr>
            </a:p>
          </p:txBody>
        </p:sp>
      </p:grpSp>
      <p:grpSp>
        <p:nvGrpSpPr>
          <p:cNvPr id="6" name="Gruppierung 5"/>
          <p:cNvGrpSpPr/>
          <p:nvPr/>
        </p:nvGrpSpPr>
        <p:grpSpPr>
          <a:xfrm>
            <a:off x="5791200" y="2133600"/>
            <a:ext cx="1392241" cy="1676400"/>
            <a:chOff x="5791200" y="1905000"/>
            <a:chExt cx="1392241" cy="1676400"/>
          </a:xfrm>
        </p:grpSpPr>
        <p:pic>
          <p:nvPicPr>
            <p:cNvPr id="39" name="Bild 38" descr="m107_view_27.png"/>
            <p:cNvPicPr>
              <a:picLocks noChangeAspect="1"/>
            </p:cNvPicPr>
            <p:nvPr/>
          </p:nvPicPr>
          <p:blipFill rotWithShape="1">
            <a:blip r:embed="rId9">
              <a:extLst>
                <a:ext uri="{28A0092B-C50C-407E-A947-70E740481C1C}">
                  <a14:useLocalDpi xmlns:a14="http://schemas.microsoft.com/office/drawing/2010/main" val="0"/>
                </a:ext>
              </a:extLst>
            </a:blip>
            <a:srcRect l="14547" t="8333" r="18052" b="8929"/>
            <a:stretch/>
          </p:blipFill>
          <p:spPr>
            <a:xfrm>
              <a:off x="5867400" y="2438400"/>
              <a:ext cx="1143000" cy="1143000"/>
            </a:xfrm>
            <a:prstGeom prst="rect">
              <a:avLst/>
            </a:prstGeom>
          </p:spPr>
        </p:pic>
        <p:sp>
          <p:nvSpPr>
            <p:cNvPr id="45" name="Textfeld 44"/>
            <p:cNvSpPr txBox="1"/>
            <p:nvPr/>
          </p:nvSpPr>
          <p:spPr>
            <a:xfrm>
              <a:off x="5791200" y="1905000"/>
              <a:ext cx="1392241" cy="523220"/>
            </a:xfrm>
            <a:prstGeom prst="rect">
              <a:avLst/>
            </a:prstGeom>
            <a:noFill/>
          </p:spPr>
          <p:txBody>
            <a:bodyPr wrap="none" rtlCol="0">
              <a:spAutoFit/>
            </a:bodyPr>
            <a:lstStyle/>
            <a:p>
              <a:pPr defTabSz="914400" fontAlgn="base">
                <a:spcBef>
                  <a:spcPct val="0"/>
                </a:spcBef>
                <a:spcAft>
                  <a:spcPct val="0"/>
                </a:spcAft>
              </a:pPr>
              <a:r>
                <a:rPr lang="en-US" smtClean="0">
                  <a:solidFill>
                    <a:srgbClr val="787972"/>
                  </a:solidFill>
                  <a:latin typeface="Arial" charset="0"/>
                  <a:ea typeface="ＭＳ Ｐゴシック" charset="0"/>
                  <a:cs typeface="ＭＳ Ｐゴシック" charset="0"/>
                </a:rPr>
                <a:t>Suggest. Cont.</a:t>
              </a:r>
            </a:p>
            <a:p>
              <a:pPr defTabSz="914400" fontAlgn="base">
                <a:spcBef>
                  <a:spcPct val="0"/>
                </a:spcBef>
                <a:spcAft>
                  <a:spcPct val="0"/>
                </a:spcAft>
              </a:pPr>
              <a:r>
                <a:rPr lang="en-US" smtClean="0">
                  <a:solidFill>
                    <a:srgbClr val="787972"/>
                  </a:solidFill>
                  <a:latin typeface="Arial" charset="0"/>
                  <a:ea typeface="ＭＳ Ｐゴシック" charset="0"/>
                  <a:cs typeface="ＭＳ Ｐゴシック" charset="0"/>
                </a:rPr>
                <a:t>[DeCarlo 2003]</a:t>
              </a:r>
              <a:endParaRPr lang="en-US">
                <a:solidFill>
                  <a:srgbClr val="787972"/>
                </a:solidFill>
                <a:latin typeface="Arial" charset="0"/>
                <a:ea typeface="ＭＳ Ｐゴシック" charset="0"/>
                <a:cs typeface="ＭＳ Ｐゴシック" charset="0"/>
              </a:endParaRPr>
            </a:p>
          </p:txBody>
        </p:sp>
      </p:grpSp>
      <p:grpSp>
        <p:nvGrpSpPr>
          <p:cNvPr id="3" name="Gruppierung 2"/>
          <p:cNvGrpSpPr/>
          <p:nvPr/>
        </p:nvGrpSpPr>
        <p:grpSpPr>
          <a:xfrm>
            <a:off x="1600200" y="2283023"/>
            <a:ext cx="1676400" cy="1594586"/>
            <a:chOff x="1600200" y="2054423"/>
            <a:chExt cx="1676400" cy="1594586"/>
          </a:xfrm>
        </p:grpSpPr>
        <p:pic>
          <p:nvPicPr>
            <p:cNvPr id="37" name="Bild 36" descr="m107_view_27.png"/>
            <p:cNvPicPr>
              <a:picLocks noChangeAspect="1"/>
            </p:cNvPicPr>
            <p:nvPr/>
          </p:nvPicPr>
          <p:blipFill rotWithShape="1">
            <a:blip r:embed="rId10">
              <a:extLst>
                <a:ext uri="{28A0092B-C50C-407E-A947-70E740481C1C}">
                  <a14:useLocalDpi xmlns:a14="http://schemas.microsoft.com/office/drawing/2010/main" val="0"/>
                </a:ext>
              </a:extLst>
            </a:blip>
            <a:srcRect l="15721" t="12560" r="15653" b="8713"/>
            <a:stretch/>
          </p:blipFill>
          <p:spPr>
            <a:xfrm>
              <a:off x="1981200" y="2438400"/>
              <a:ext cx="1295400" cy="1210609"/>
            </a:xfrm>
            <a:prstGeom prst="rect">
              <a:avLst/>
            </a:prstGeom>
          </p:spPr>
        </p:pic>
        <p:sp>
          <p:nvSpPr>
            <p:cNvPr id="42" name="Textfeld 41"/>
            <p:cNvSpPr txBox="1"/>
            <p:nvPr/>
          </p:nvSpPr>
          <p:spPr>
            <a:xfrm>
              <a:off x="2064801" y="2054423"/>
              <a:ext cx="983199" cy="307777"/>
            </a:xfrm>
            <a:prstGeom prst="rect">
              <a:avLst/>
            </a:prstGeom>
            <a:noFill/>
          </p:spPr>
          <p:txBody>
            <a:bodyPr wrap="none" rtlCol="0">
              <a:spAutoFit/>
            </a:bodyPr>
            <a:lstStyle/>
            <a:p>
              <a:pPr defTabSz="914400" fontAlgn="base">
                <a:spcBef>
                  <a:spcPct val="0"/>
                </a:spcBef>
                <a:spcAft>
                  <a:spcPct val="0"/>
                </a:spcAft>
              </a:pPr>
              <a:r>
                <a:rPr lang="en-US" smtClean="0">
                  <a:solidFill>
                    <a:srgbClr val="787972"/>
                  </a:solidFill>
                  <a:latin typeface="Arial" charset="0"/>
                  <a:ea typeface="ＭＳ Ｐゴシック" charset="0"/>
                  <a:cs typeface="ＭＳ Ｐゴシック" charset="0"/>
                </a:rPr>
                <a:t>Silhouette</a:t>
              </a:r>
              <a:endParaRPr lang="en-US">
                <a:solidFill>
                  <a:srgbClr val="787972"/>
                </a:solidFill>
                <a:latin typeface="Arial" charset="0"/>
                <a:ea typeface="ＭＳ Ｐゴシック" charset="0"/>
                <a:cs typeface="ＭＳ Ｐゴシック" charset="0"/>
              </a:endParaRPr>
            </a:p>
          </p:txBody>
        </p:sp>
        <p:sp>
          <p:nvSpPr>
            <p:cNvPr id="46" name="Pfeil nach rechts 45"/>
            <p:cNvSpPr/>
            <p:nvPr/>
          </p:nvSpPr>
          <p:spPr>
            <a:xfrm>
              <a:off x="1600200" y="2819400"/>
              <a:ext cx="4572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spTree>
    <p:extLst>
      <p:ext uri="{BB962C8B-B14F-4D97-AF65-F5344CB8AC3E}">
        <p14:creationId xmlns:p14="http://schemas.microsoft.com/office/powerpoint/2010/main" val="92694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View Generation</a:t>
            </a:r>
            <a:endParaRPr lang="en-US" noProof="0"/>
          </a:p>
        </p:txBody>
      </p:sp>
      <p:pic>
        <p:nvPicPr>
          <p:cNvPr id="3" name="Bild 2"/>
          <p:cNvPicPr>
            <a:picLocks noChangeAspect="1"/>
          </p:cNvPicPr>
          <p:nvPr/>
        </p:nvPicPr>
        <p:blipFill>
          <a:blip r:embed="rId3"/>
          <a:stretch>
            <a:fillRect/>
          </a:stretch>
        </p:blipFill>
        <p:spPr>
          <a:xfrm>
            <a:off x="511176" y="1295400"/>
            <a:ext cx="2451863" cy="1905000"/>
          </a:xfrm>
          <a:prstGeom prst="rect">
            <a:avLst/>
          </a:prstGeom>
        </p:spPr>
      </p:pic>
      <p:sp>
        <p:nvSpPr>
          <p:cNvPr id="4" name="Oval 3"/>
          <p:cNvSpPr>
            <a:spLocks/>
          </p:cNvSpPr>
          <p:nvPr/>
        </p:nvSpPr>
        <p:spPr>
          <a:xfrm>
            <a:off x="206376" y="838200"/>
            <a:ext cx="2819400" cy="2822448"/>
          </a:xfrm>
          <a:prstGeom prst="ellipse">
            <a:avLst/>
          </a:prstGeom>
          <a:no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67" name="Oval 66"/>
          <p:cNvSpPr/>
          <p:nvPr/>
        </p:nvSpPr>
        <p:spPr>
          <a:xfrm rot="20118507">
            <a:off x="2783750" y="1305994"/>
            <a:ext cx="181771" cy="598753"/>
          </a:xfrm>
          <a:prstGeom prst="ellipse">
            <a:avLst/>
          </a:prstGeom>
          <a:solidFill>
            <a:schemeClr val="accent1">
              <a:alpha val="41000"/>
            </a:schemeClr>
          </a:solid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70" name="Oval 69"/>
          <p:cNvSpPr/>
          <p:nvPr/>
        </p:nvSpPr>
        <p:spPr>
          <a:xfrm rot="20118507">
            <a:off x="1875445" y="2901025"/>
            <a:ext cx="580124" cy="303191"/>
          </a:xfrm>
          <a:prstGeom prst="ellipse">
            <a:avLst/>
          </a:prstGeom>
          <a:solidFill>
            <a:schemeClr val="accent1">
              <a:alpha val="55000"/>
            </a:schemeClr>
          </a:solid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74" name="Oval 73"/>
          <p:cNvSpPr/>
          <p:nvPr/>
        </p:nvSpPr>
        <p:spPr>
          <a:xfrm rot="1985152">
            <a:off x="313959" y="1206654"/>
            <a:ext cx="193442" cy="649359"/>
          </a:xfrm>
          <a:prstGeom prst="ellipse">
            <a:avLst/>
          </a:prstGeom>
          <a:solidFill>
            <a:schemeClr val="accent1">
              <a:alpha val="41000"/>
            </a:schemeClr>
          </a:solid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8" name="Gruppierung 7"/>
          <p:cNvGrpSpPr/>
          <p:nvPr/>
        </p:nvGrpSpPr>
        <p:grpSpPr>
          <a:xfrm>
            <a:off x="434976" y="1524000"/>
            <a:ext cx="2379869" cy="1512841"/>
            <a:chOff x="434976" y="1524000"/>
            <a:chExt cx="2379869" cy="1512841"/>
          </a:xfrm>
        </p:grpSpPr>
        <p:cxnSp>
          <p:nvCxnSpPr>
            <p:cNvPr id="41" name="Gerade Verbindung mit Pfeil 40"/>
            <p:cNvCxnSpPr/>
            <p:nvPr/>
          </p:nvCxnSpPr>
          <p:spPr>
            <a:xfrm flipH="1" flipV="1">
              <a:off x="2035177" y="2743201"/>
              <a:ext cx="141240" cy="293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Gerade Verbindung mit Pfeil 6"/>
            <p:cNvCxnSpPr>
              <a:stCxn id="5" idx="3"/>
            </p:cNvCxnSpPr>
            <p:nvPr/>
          </p:nvCxnSpPr>
          <p:spPr>
            <a:xfrm flipH="1">
              <a:off x="2568576" y="1626981"/>
              <a:ext cx="246269" cy="1256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Gerade Verbindung mit Pfeil 74"/>
            <p:cNvCxnSpPr/>
            <p:nvPr/>
          </p:nvCxnSpPr>
          <p:spPr>
            <a:xfrm>
              <a:off x="434976" y="1524000"/>
              <a:ext cx="2286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 name="Gruppierung 5"/>
          <p:cNvGrpSpPr/>
          <p:nvPr/>
        </p:nvGrpSpPr>
        <p:grpSpPr>
          <a:xfrm>
            <a:off x="358776" y="1447800"/>
            <a:ext cx="2559050" cy="1644650"/>
            <a:chOff x="358776" y="1447800"/>
            <a:chExt cx="2559050" cy="1644650"/>
          </a:xfrm>
        </p:grpSpPr>
        <p:sp>
          <p:nvSpPr>
            <p:cNvPr id="73" name="Oval 72"/>
            <p:cNvSpPr/>
            <p:nvPr/>
          </p:nvSpPr>
          <p:spPr>
            <a:xfrm>
              <a:off x="358776" y="144780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72" name="Oval 71"/>
            <p:cNvSpPr/>
            <p:nvPr/>
          </p:nvSpPr>
          <p:spPr>
            <a:xfrm>
              <a:off x="2111376" y="297180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5" name="Oval 4"/>
            <p:cNvSpPr/>
            <p:nvPr/>
          </p:nvSpPr>
          <p:spPr>
            <a:xfrm>
              <a:off x="2797176" y="152400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grpSp>
        <p:nvGrpSpPr>
          <p:cNvPr id="9" name="Gruppierung 8"/>
          <p:cNvGrpSpPr/>
          <p:nvPr/>
        </p:nvGrpSpPr>
        <p:grpSpPr>
          <a:xfrm>
            <a:off x="3581400" y="600103"/>
            <a:ext cx="3290017" cy="3293607"/>
            <a:chOff x="3581400" y="600103"/>
            <a:chExt cx="3290017" cy="3293607"/>
          </a:xfrm>
        </p:grpSpPr>
        <p:pic>
          <p:nvPicPr>
            <p:cNvPr id="81" name="Bild 80"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447800"/>
              <a:ext cx="1694195" cy="1380149"/>
            </a:xfrm>
            <a:prstGeom prst="rect">
              <a:avLst/>
            </a:prstGeom>
          </p:spPr>
        </p:pic>
        <p:pic>
          <p:nvPicPr>
            <p:cNvPr id="90" name="Bild 89" descr="m107_view_14.png"/>
            <p:cNvPicPr>
              <a:picLocks noChangeAspect="1"/>
            </p:cNvPicPr>
            <p:nvPr/>
          </p:nvPicPr>
          <p:blipFill rotWithShape="1">
            <a:blip r:embed="rId5">
              <a:extLst>
                <a:ext uri="{28A0092B-C50C-407E-A947-70E740481C1C}">
                  <a14:useLocalDpi xmlns:a14="http://schemas.microsoft.com/office/drawing/2010/main" val="0"/>
                </a:ext>
              </a:extLst>
            </a:blip>
            <a:srcRect l="25265" t="5727" r="18579"/>
            <a:stretch/>
          </p:blipFill>
          <p:spPr>
            <a:xfrm rot="20707955">
              <a:off x="5515598" y="600103"/>
              <a:ext cx="1355819" cy="1854190"/>
            </a:xfrm>
            <a:prstGeom prst="rect">
              <a:avLst/>
            </a:prstGeom>
          </p:spPr>
        </p:pic>
        <p:pic>
          <p:nvPicPr>
            <p:cNvPr id="91" name="Bild 90" descr="m107_view_4.png"/>
            <p:cNvPicPr>
              <a:picLocks noChangeAspect="1"/>
            </p:cNvPicPr>
            <p:nvPr/>
          </p:nvPicPr>
          <p:blipFill rotWithShape="1">
            <a:blip r:embed="rId6">
              <a:extLst>
                <a:ext uri="{28A0092B-C50C-407E-A947-70E740481C1C}">
                  <a14:useLocalDpi xmlns:a14="http://schemas.microsoft.com/office/drawing/2010/main" val="0"/>
                </a:ext>
              </a:extLst>
            </a:blip>
            <a:srcRect l="27085" t="9568" r="26400" b="8950"/>
            <a:stretch/>
          </p:blipFill>
          <p:spPr>
            <a:xfrm rot="727693">
              <a:off x="5692672" y="2433210"/>
              <a:ext cx="1023456" cy="1460500"/>
            </a:xfrm>
            <a:prstGeom prst="rect">
              <a:avLst/>
            </a:prstGeom>
          </p:spPr>
        </p:pic>
      </p:grpSp>
      <p:grpSp>
        <p:nvGrpSpPr>
          <p:cNvPr id="10" name="Gruppierung 9"/>
          <p:cNvGrpSpPr/>
          <p:nvPr/>
        </p:nvGrpSpPr>
        <p:grpSpPr>
          <a:xfrm>
            <a:off x="3286853" y="1105278"/>
            <a:ext cx="2349396" cy="2259316"/>
            <a:chOff x="3286853" y="1105278"/>
            <a:chExt cx="2349396" cy="2259316"/>
          </a:xfrm>
        </p:grpSpPr>
        <p:pic>
          <p:nvPicPr>
            <p:cNvPr id="82" name="Bild 81"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20605">
              <a:off x="4287099" y="1142765"/>
              <a:ext cx="665267" cy="541949"/>
            </a:xfrm>
            <a:prstGeom prst="rect">
              <a:avLst/>
            </a:prstGeom>
          </p:spPr>
        </p:pic>
        <p:pic>
          <p:nvPicPr>
            <p:cNvPr id="84" name="Bild 83"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345711">
              <a:off x="3403463" y="1166937"/>
              <a:ext cx="665267" cy="541949"/>
            </a:xfrm>
            <a:prstGeom prst="rect">
              <a:avLst/>
            </a:prstGeom>
          </p:spPr>
        </p:pic>
        <p:pic>
          <p:nvPicPr>
            <p:cNvPr id="85" name="Bild 84"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03199">
              <a:off x="3225194" y="1949421"/>
              <a:ext cx="665267" cy="541949"/>
            </a:xfrm>
            <a:prstGeom prst="rect">
              <a:avLst/>
            </a:prstGeom>
          </p:spPr>
        </p:pic>
        <p:pic>
          <p:nvPicPr>
            <p:cNvPr id="86" name="Bild 85"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614">
              <a:off x="4879039" y="1586956"/>
              <a:ext cx="665267" cy="541949"/>
            </a:xfrm>
            <a:prstGeom prst="rect">
              <a:avLst/>
            </a:prstGeom>
          </p:spPr>
        </p:pic>
        <p:pic>
          <p:nvPicPr>
            <p:cNvPr id="87" name="Bild 86"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4970982" y="2365642"/>
              <a:ext cx="665267" cy="541949"/>
            </a:xfrm>
            <a:prstGeom prst="rect">
              <a:avLst/>
            </a:prstGeom>
          </p:spPr>
        </p:pic>
        <p:pic>
          <p:nvPicPr>
            <p:cNvPr id="88" name="Bild 87"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647010">
              <a:off x="4170184" y="2760986"/>
              <a:ext cx="665267" cy="541949"/>
            </a:xfrm>
            <a:prstGeom prst="rect">
              <a:avLst/>
            </a:prstGeom>
          </p:spPr>
        </p:pic>
        <p:pic>
          <p:nvPicPr>
            <p:cNvPr id="89" name="Bild 88" descr="m107_view_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00000">
              <a:off x="3471014" y="2458218"/>
              <a:ext cx="665267" cy="541949"/>
            </a:xfrm>
            <a:prstGeom prst="rect">
              <a:avLst/>
            </a:prstGeom>
          </p:spPr>
        </p:pic>
      </p:grpSp>
      <p:grpSp>
        <p:nvGrpSpPr>
          <p:cNvPr id="26" name="Group 25"/>
          <p:cNvGrpSpPr/>
          <p:nvPr/>
        </p:nvGrpSpPr>
        <p:grpSpPr>
          <a:xfrm>
            <a:off x="1727311" y="2637392"/>
            <a:ext cx="885513" cy="736273"/>
            <a:chOff x="1724338" y="2654299"/>
            <a:chExt cx="885513" cy="736273"/>
          </a:xfrm>
        </p:grpSpPr>
        <p:sp>
          <p:nvSpPr>
            <p:cNvPr id="43" name="Oval 42"/>
            <p:cNvSpPr/>
            <p:nvPr/>
          </p:nvSpPr>
          <p:spPr>
            <a:xfrm>
              <a:off x="1724338" y="309245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4" name="Oval 43"/>
            <p:cNvSpPr/>
            <p:nvPr/>
          </p:nvSpPr>
          <p:spPr>
            <a:xfrm>
              <a:off x="2244635" y="3203247"/>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5" name="Oval 44"/>
            <p:cNvSpPr/>
            <p:nvPr/>
          </p:nvSpPr>
          <p:spPr>
            <a:xfrm>
              <a:off x="2489201" y="297180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6" name="Oval 45"/>
            <p:cNvSpPr/>
            <p:nvPr/>
          </p:nvSpPr>
          <p:spPr>
            <a:xfrm>
              <a:off x="2416177" y="2713649"/>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7" name="Oval 46"/>
            <p:cNvSpPr/>
            <p:nvPr/>
          </p:nvSpPr>
          <p:spPr>
            <a:xfrm>
              <a:off x="2144668" y="2654299"/>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8" name="Oval 47"/>
            <p:cNvSpPr/>
            <p:nvPr/>
          </p:nvSpPr>
          <p:spPr>
            <a:xfrm>
              <a:off x="1819588" y="2793999"/>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9" name="Oval 48"/>
            <p:cNvSpPr/>
            <p:nvPr/>
          </p:nvSpPr>
          <p:spPr>
            <a:xfrm>
              <a:off x="1914527" y="3269922"/>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spTree>
    <p:extLst>
      <p:ext uri="{BB962C8B-B14F-4D97-AF65-F5344CB8AC3E}">
        <p14:creationId xmlns:p14="http://schemas.microsoft.com/office/powerpoint/2010/main" val="116050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200"/>
                                        <p:tgtEl>
                                          <p:spTgt spid="6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200"/>
                                        <p:tgtEl>
                                          <p:spTgt spid="7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2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animBg="1"/>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80" descr="m107_view_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7176">
            <a:off x="3716005" y="787400"/>
            <a:ext cx="1850312" cy="1507327"/>
          </a:xfrm>
          <a:prstGeom prst="rect">
            <a:avLst/>
          </a:prstGeom>
        </p:spPr>
      </p:pic>
      <p:sp>
        <p:nvSpPr>
          <p:cNvPr id="3" name="Titel 2"/>
          <p:cNvSpPr>
            <a:spLocks noGrp="1"/>
          </p:cNvSpPr>
          <p:nvPr>
            <p:ph type="title"/>
          </p:nvPr>
        </p:nvSpPr>
        <p:spPr/>
        <p:txBody>
          <a:bodyPr/>
          <a:lstStyle/>
          <a:p>
            <a:r>
              <a:rPr lang="en-US" smtClean="0"/>
              <a:t>Similarity Measure</a:t>
            </a:r>
            <a:endParaRPr lang="en-US"/>
          </a:p>
        </p:txBody>
      </p:sp>
      <p:sp>
        <p:nvSpPr>
          <p:cNvPr id="55" name="Inhaltsplatzhalter 54"/>
          <p:cNvSpPr>
            <a:spLocks noGrp="1"/>
          </p:cNvSpPr>
          <p:nvPr>
            <p:ph sz="quarter" idx="10"/>
          </p:nvPr>
        </p:nvSpPr>
        <p:spPr>
          <a:xfrm>
            <a:off x="2057400" y="2438400"/>
            <a:ext cx="4724400" cy="990600"/>
          </a:xfrm>
        </p:spPr>
        <p:txBody>
          <a:bodyPr>
            <a:normAutofit fontScale="92500" lnSpcReduction="20000"/>
          </a:bodyPr>
          <a:lstStyle/>
          <a:p>
            <a:r>
              <a:rPr lang="en-US" smtClean="0"/>
              <a:t>Tolerate local and global deformations</a:t>
            </a:r>
          </a:p>
          <a:p>
            <a:r>
              <a:rPr lang="en-US" smtClean="0"/>
              <a:t>Support partial matching</a:t>
            </a:r>
          </a:p>
          <a:p>
            <a:r>
              <a:rPr lang="en-US" smtClean="0"/>
              <a:t>Fast and efficient</a:t>
            </a:r>
            <a:endParaRPr lang="en-US" smtClean="0"/>
          </a:p>
        </p:txBody>
      </p:sp>
      <p:grpSp>
        <p:nvGrpSpPr>
          <p:cNvPr id="57" name="Gruppierung 56"/>
          <p:cNvGrpSpPr/>
          <p:nvPr/>
        </p:nvGrpSpPr>
        <p:grpSpPr>
          <a:xfrm>
            <a:off x="990600" y="846927"/>
            <a:ext cx="4419600" cy="1447800"/>
            <a:chOff x="990600" y="846927"/>
            <a:chExt cx="4419600" cy="1447800"/>
          </a:xfrm>
        </p:grpSpPr>
        <p:sp>
          <p:nvSpPr>
            <p:cNvPr id="52" name="Textfeld 51"/>
            <p:cNvSpPr txBox="1"/>
            <p:nvPr/>
          </p:nvSpPr>
          <p:spPr>
            <a:xfrm>
              <a:off x="990600" y="1304127"/>
              <a:ext cx="1082348" cy="369332"/>
            </a:xfrm>
            <a:prstGeom prst="rect">
              <a:avLst/>
            </a:prstGeom>
            <a:noFill/>
          </p:spPr>
          <p:txBody>
            <a:bodyPr wrap="none" rtlCol="0">
              <a:spAutoFit/>
            </a:bodyPr>
            <a:lstStyle/>
            <a:p>
              <a:pPr defTabSz="914400" fontAlgn="base">
                <a:spcBef>
                  <a:spcPct val="0"/>
                </a:spcBef>
                <a:spcAft>
                  <a:spcPct val="0"/>
                </a:spcAft>
              </a:pPr>
              <a:r>
                <a:rPr lang="en-US" sz="1800" smtClean="0">
                  <a:solidFill>
                    <a:srgbClr val="141313"/>
                  </a:solidFill>
                  <a:latin typeface="Arial" charset="0"/>
                  <a:ea typeface="ＭＳ Ｐゴシック" charset="0"/>
                  <a:cs typeface="ＭＳ Ｐゴシック" charset="0"/>
                </a:rPr>
                <a:t>similarity</a:t>
              </a:r>
              <a:endParaRPr lang="en-US" sz="1800">
                <a:solidFill>
                  <a:srgbClr val="141313"/>
                </a:solidFill>
                <a:latin typeface="Arial" charset="0"/>
                <a:ea typeface="ＭＳ Ｐゴシック" charset="0"/>
                <a:cs typeface="ＭＳ Ｐゴシック" charset="0"/>
              </a:endParaRPr>
            </a:p>
          </p:txBody>
        </p:sp>
        <p:sp>
          <p:nvSpPr>
            <p:cNvPr id="53" name="Eckige Klammer links/rechts 52"/>
            <p:cNvSpPr/>
            <p:nvPr/>
          </p:nvSpPr>
          <p:spPr>
            <a:xfrm>
              <a:off x="2057400" y="846927"/>
              <a:ext cx="3352800" cy="1447800"/>
            </a:xfrm>
            <a:prstGeom prst="bracketPair">
              <a:avLst/>
            </a:prstGeom>
            <a:ln w="38100" cmpd="sng">
              <a:solidFill>
                <a:srgbClr val="14131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sz="1800">
                <a:ln w="57150" cmpd="sng">
                  <a:solidFill>
                    <a:srgbClr val="141313"/>
                  </a:solidFill>
                </a:ln>
                <a:solidFill>
                  <a:srgbClr val="787972"/>
                </a:solidFill>
                <a:latin typeface="Arial"/>
              </a:endParaRPr>
            </a:p>
          </p:txBody>
        </p:sp>
        <p:sp>
          <p:nvSpPr>
            <p:cNvPr id="54" name="Textfeld 53"/>
            <p:cNvSpPr txBox="1"/>
            <p:nvPr/>
          </p:nvSpPr>
          <p:spPr>
            <a:xfrm>
              <a:off x="3886200" y="1772995"/>
              <a:ext cx="248799" cy="369332"/>
            </a:xfrm>
            <a:prstGeom prst="rect">
              <a:avLst/>
            </a:prstGeom>
            <a:noFill/>
          </p:spPr>
          <p:txBody>
            <a:bodyPr wrap="none" rtlCol="0">
              <a:spAutoFit/>
            </a:bodyPr>
            <a:lstStyle/>
            <a:p>
              <a:pPr defTabSz="914400" fontAlgn="base">
                <a:spcBef>
                  <a:spcPct val="0"/>
                </a:spcBef>
                <a:spcAft>
                  <a:spcPct val="0"/>
                </a:spcAft>
              </a:pPr>
              <a:r>
                <a:rPr lang="en-US" sz="1800" smtClean="0">
                  <a:ln>
                    <a:solidFill>
                      <a:srgbClr val="141313"/>
                    </a:solidFill>
                  </a:ln>
                  <a:solidFill>
                    <a:srgbClr val="787972"/>
                  </a:solidFill>
                  <a:latin typeface="Arial" charset="0"/>
                  <a:ea typeface="ＭＳ Ｐゴシック" charset="0"/>
                  <a:cs typeface="ＭＳ Ｐゴシック" charset="0"/>
                </a:rPr>
                <a:t>,</a:t>
              </a:r>
              <a:endParaRPr lang="en-US" sz="1800">
                <a:ln>
                  <a:solidFill>
                    <a:srgbClr val="141313"/>
                  </a:solidFill>
                </a:ln>
                <a:solidFill>
                  <a:srgbClr val="787972"/>
                </a:solidFill>
                <a:latin typeface="Arial" charset="0"/>
                <a:ea typeface="ＭＳ Ｐゴシック" charset="0"/>
                <a:cs typeface="ＭＳ Ｐゴシック" charset="0"/>
              </a:endParaRPr>
            </a:p>
          </p:txBody>
        </p:sp>
      </p:grpSp>
      <p:sp>
        <p:nvSpPr>
          <p:cNvPr id="56" name="Textfeld 55"/>
          <p:cNvSpPr txBox="1"/>
          <p:nvPr/>
        </p:nvSpPr>
        <p:spPr>
          <a:xfrm>
            <a:off x="447847" y="2373868"/>
            <a:ext cx="1685753" cy="369332"/>
          </a:xfrm>
          <a:prstGeom prst="rect">
            <a:avLst/>
          </a:prstGeom>
          <a:noFill/>
        </p:spPr>
        <p:txBody>
          <a:bodyPr wrap="none" rtlCol="0">
            <a:spAutoFit/>
          </a:bodyPr>
          <a:lstStyle/>
          <a:p>
            <a:pPr defTabSz="914400" fontAlgn="base">
              <a:spcBef>
                <a:spcPct val="0"/>
              </a:spcBef>
              <a:spcAft>
                <a:spcPct val="0"/>
              </a:spcAft>
            </a:pPr>
            <a:r>
              <a:rPr lang="en-US" sz="1800" smtClean="0">
                <a:solidFill>
                  <a:srgbClr val="787972"/>
                </a:solidFill>
                <a:latin typeface="Arial" charset="0"/>
                <a:ea typeface="ＭＳ Ｐゴシック" charset="0"/>
                <a:cs typeface="ＭＳ Ｐゴシック" charset="0"/>
              </a:rPr>
              <a:t>Requirements:</a:t>
            </a:r>
            <a:endParaRPr lang="en-US" sz="1800">
              <a:solidFill>
                <a:srgbClr val="787972"/>
              </a:solidFill>
              <a:latin typeface="Arial" charset="0"/>
              <a:ea typeface="ＭＳ Ｐゴシック" charset="0"/>
              <a:cs typeface="ＭＳ Ｐゴシック" charset="0"/>
            </a:endParaRPr>
          </a:p>
        </p:txBody>
      </p:sp>
      <p:grpSp>
        <p:nvGrpSpPr>
          <p:cNvPr id="5" name="Gruppierung 4"/>
          <p:cNvGrpSpPr/>
          <p:nvPr/>
        </p:nvGrpSpPr>
        <p:grpSpPr>
          <a:xfrm>
            <a:off x="1650996" y="3429000"/>
            <a:ext cx="4399783" cy="646331"/>
            <a:chOff x="1650996" y="3429000"/>
            <a:chExt cx="4399783" cy="646331"/>
          </a:xfrm>
        </p:grpSpPr>
        <p:sp>
          <p:nvSpPr>
            <p:cNvPr id="2" name="Pfeil nach rechts 1"/>
            <p:cNvSpPr/>
            <p:nvPr/>
          </p:nvSpPr>
          <p:spPr>
            <a:xfrm>
              <a:off x="1650996" y="3429000"/>
              <a:ext cx="5334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sp>
          <p:nvSpPr>
            <p:cNvPr id="4" name="Textfeld 3"/>
            <p:cNvSpPr txBox="1"/>
            <p:nvPr/>
          </p:nvSpPr>
          <p:spPr>
            <a:xfrm>
              <a:off x="2260596" y="3429000"/>
              <a:ext cx="3790183" cy="646331"/>
            </a:xfrm>
            <a:prstGeom prst="rect">
              <a:avLst/>
            </a:prstGeom>
            <a:noFill/>
          </p:spPr>
          <p:txBody>
            <a:bodyPr wrap="none" rtlCol="0">
              <a:spAutoFit/>
            </a:bodyPr>
            <a:lstStyle/>
            <a:p>
              <a:pPr defTabSz="914400" fontAlgn="base">
                <a:spcBef>
                  <a:spcPct val="0"/>
                </a:spcBef>
                <a:spcAft>
                  <a:spcPct val="0"/>
                </a:spcAft>
              </a:pPr>
              <a:r>
                <a:rPr lang="en-US" sz="1800" smtClean="0">
                  <a:solidFill>
                    <a:srgbClr val="787972"/>
                  </a:solidFill>
                  <a:latin typeface="Arial" charset="0"/>
                  <a:ea typeface="ＭＳ Ｐゴシック" charset="0"/>
                  <a:cs typeface="ＭＳ Ｐゴシック" charset="0"/>
                </a:rPr>
                <a:t>Need appropriate feature transform</a:t>
              </a:r>
            </a:p>
            <a:p>
              <a:pPr defTabSz="914400" fontAlgn="base">
                <a:spcBef>
                  <a:spcPct val="0"/>
                </a:spcBef>
                <a:spcAft>
                  <a:spcPct val="0"/>
                </a:spcAft>
              </a:pPr>
              <a:endParaRPr lang="en-US" sz="1800">
                <a:solidFill>
                  <a:srgbClr val="787972"/>
                </a:solidFill>
                <a:latin typeface="Arial" charset="0"/>
                <a:ea typeface="ＭＳ Ｐゴシック" charset="0"/>
                <a:cs typeface="ＭＳ Ｐゴシック" charset="0"/>
              </a:endParaRPr>
            </a:p>
          </p:txBody>
        </p:sp>
      </p:grpSp>
      <p:pic>
        <p:nvPicPr>
          <p:cNvPr id="14" name="Bild 3"/>
          <p:cNvPicPr>
            <a:picLocks noChangeAspect="1"/>
          </p:cNvPicPr>
          <p:nvPr/>
        </p:nvPicPr>
        <p:blipFill>
          <a:blip r:embed="rId4"/>
          <a:stretch>
            <a:fillRect/>
          </a:stretch>
        </p:blipFill>
        <p:spPr>
          <a:xfrm flipH="1">
            <a:off x="2448484" y="1018376"/>
            <a:ext cx="1361515" cy="1069741"/>
          </a:xfrm>
          <a:prstGeom prst="rect">
            <a:avLst/>
          </a:prstGeom>
        </p:spPr>
      </p:pic>
    </p:spTree>
    <p:extLst>
      <p:ext uri="{BB962C8B-B14F-4D97-AF65-F5344CB8AC3E}">
        <p14:creationId xmlns:p14="http://schemas.microsoft.com/office/powerpoint/2010/main" val="1898452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el 67"/>
          <p:cNvSpPr>
            <a:spLocks noGrp="1"/>
          </p:cNvSpPr>
          <p:nvPr>
            <p:ph type="title"/>
          </p:nvPr>
        </p:nvSpPr>
        <p:spPr/>
        <p:txBody>
          <a:bodyPr/>
          <a:lstStyle/>
          <a:p>
            <a:r>
              <a:rPr lang="en-US" smtClean="0"/>
              <a:t>Local Feature Extraction</a:t>
            </a:r>
            <a:endParaRPr lang="en-US"/>
          </a:p>
        </p:txBody>
      </p:sp>
      <p:grpSp>
        <p:nvGrpSpPr>
          <p:cNvPr id="6" name="Gruppierung 5"/>
          <p:cNvGrpSpPr/>
          <p:nvPr/>
        </p:nvGrpSpPr>
        <p:grpSpPr>
          <a:xfrm>
            <a:off x="368300" y="915629"/>
            <a:ext cx="1447800" cy="2257225"/>
            <a:chOff x="381000" y="468868"/>
            <a:chExt cx="1447800" cy="2257225"/>
          </a:xfrm>
        </p:grpSpPr>
        <p:pic>
          <p:nvPicPr>
            <p:cNvPr id="3" name="Bild 2"/>
            <p:cNvPicPr>
              <a:picLocks noChangeAspect="1"/>
            </p:cNvPicPr>
            <p:nvPr/>
          </p:nvPicPr>
          <p:blipFill>
            <a:blip r:embed="rId3"/>
            <a:stretch>
              <a:fillRect/>
            </a:stretch>
          </p:blipFill>
          <p:spPr>
            <a:xfrm>
              <a:off x="381000" y="1259326"/>
              <a:ext cx="1447800" cy="1466767"/>
            </a:xfrm>
            <a:prstGeom prst="rect">
              <a:avLst/>
            </a:prstGeom>
          </p:spPr>
        </p:pic>
        <p:sp>
          <p:nvSpPr>
            <p:cNvPr id="73" name="Textfeld 72"/>
            <p:cNvSpPr txBox="1"/>
            <p:nvPr/>
          </p:nvSpPr>
          <p:spPr>
            <a:xfrm>
              <a:off x="633650" y="468868"/>
              <a:ext cx="851803" cy="369332"/>
            </a:xfrm>
            <a:prstGeom prst="rect">
              <a:avLst/>
            </a:prstGeom>
            <a:noFill/>
          </p:spPr>
          <p:txBody>
            <a:bodyPr wrap="none" rtlCol="0">
              <a:spAutoFit/>
            </a:bodyPr>
            <a:lstStyle/>
            <a:p>
              <a:pPr defTabSz="914400" fontAlgn="base">
                <a:spcBef>
                  <a:spcPct val="0"/>
                </a:spcBef>
                <a:spcAft>
                  <a:spcPct val="0"/>
                </a:spcAft>
              </a:pPr>
              <a:r>
                <a:rPr lang="en-US" sz="1800" smtClean="0">
                  <a:solidFill>
                    <a:srgbClr val="787972"/>
                  </a:solidFill>
                  <a:latin typeface="Arial" charset="0"/>
                  <a:ea typeface="ＭＳ Ｐゴシック" charset="0"/>
                  <a:cs typeface="ＭＳ Ｐゴシック" charset="0"/>
                </a:rPr>
                <a:t>sketch</a:t>
              </a:r>
              <a:endParaRPr lang="en-US" sz="1800">
                <a:solidFill>
                  <a:srgbClr val="787972"/>
                </a:solidFill>
                <a:latin typeface="Arial" charset="0"/>
                <a:ea typeface="ＭＳ Ｐゴシック" charset="0"/>
                <a:cs typeface="ＭＳ Ｐゴシック" charset="0"/>
              </a:endParaRPr>
            </a:p>
          </p:txBody>
        </p:sp>
      </p:grpSp>
      <p:grpSp>
        <p:nvGrpSpPr>
          <p:cNvPr id="18" name="Group 17"/>
          <p:cNvGrpSpPr/>
          <p:nvPr/>
        </p:nvGrpSpPr>
        <p:grpSpPr>
          <a:xfrm>
            <a:off x="1831842" y="915629"/>
            <a:ext cx="3089825" cy="2827690"/>
            <a:chOff x="1831842" y="915629"/>
            <a:chExt cx="3089825" cy="2827690"/>
          </a:xfrm>
        </p:grpSpPr>
        <p:sp>
          <p:nvSpPr>
            <p:cNvPr id="12" name="Textfeld 11"/>
            <p:cNvSpPr txBox="1"/>
            <p:nvPr/>
          </p:nvSpPr>
          <p:spPr>
            <a:xfrm>
              <a:off x="1831842" y="2037795"/>
              <a:ext cx="454158" cy="923330"/>
            </a:xfrm>
            <a:prstGeom prst="rect">
              <a:avLst/>
            </a:prstGeom>
            <a:noFill/>
          </p:spPr>
          <p:txBody>
            <a:bodyPr wrap="none" rtlCol="0">
              <a:spAutoFit/>
            </a:bodyPr>
            <a:lstStyle/>
            <a:p>
              <a:pPr defTabSz="914400" fontAlgn="base">
                <a:spcBef>
                  <a:spcPct val="0"/>
                </a:spcBef>
                <a:spcAft>
                  <a:spcPct val="0"/>
                </a:spcAft>
              </a:pPr>
              <a:r>
                <a:rPr lang="en-US" sz="5400" smtClean="0">
                  <a:solidFill>
                    <a:srgbClr val="141313"/>
                  </a:solidFill>
                  <a:latin typeface="Arial" charset="0"/>
                  <a:ea typeface="ＭＳ Ｐゴシック" charset="0"/>
                  <a:cs typeface="ＭＳ Ｐゴシック" charset="0"/>
                </a:rPr>
                <a:t>*</a:t>
              </a:r>
              <a:endParaRPr lang="en-US" sz="5400">
                <a:solidFill>
                  <a:srgbClr val="141313"/>
                </a:solidFill>
                <a:latin typeface="Arial" charset="0"/>
                <a:ea typeface="ＭＳ Ｐゴシック" charset="0"/>
                <a:cs typeface="ＭＳ Ｐゴシック" charset="0"/>
              </a:endParaRPr>
            </a:p>
          </p:txBody>
        </p:sp>
        <p:grpSp>
          <p:nvGrpSpPr>
            <p:cNvPr id="11" name="Gruppierung 10"/>
            <p:cNvGrpSpPr/>
            <p:nvPr/>
          </p:nvGrpSpPr>
          <p:grpSpPr>
            <a:xfrm>
              <a:off x="2895600" y="1981200"/>
              <a:ext cx="2026067" cy="1762119"/>
              <a:chOff x="2895600" y="1981200"/>
              <a:chExt cx="2026067" cy="1762119"/>
            </a:xfrm>
          </p:grpSpPr>
          <p:pic>
            <p:nvPicPr>
              <p:cNvPr id="5" name="Bild 4"/>
              <p:cNvPicPr>
                <a:picLocks noChangeAspect="1"/>
              </p:cNvPicPr>
              <p:nvPr/>
            </p:nvPicPr>
            <p:blipFill>
              <a:blip r:embed="rId4"/>
              <a:stretch>
                <a:fillRect/>
              </a:stretch>
            </p:blipFill>
            <p:spPr>
              <a:xfrm>
                <a:off x="2895600" y="1981200"/>
                <a:ext cx="1447800" cy="1410677"/>
              </a:xfrm>
              <a:prstGeom prst="rect">
                <a:avLst/>
              </a:prstGeom>
            </p:spPr>
          </p:pic>
          <p:sp>
            <p:nvSpPr>
              <p:cNvPr id="71" name="Textfeld 70"/>
              <p:cNvSpPr txBox="1"/>
              <p:nvPr/>
            </p:nvSpPr>
            <p:spPr>
              <a:xfrm rot="2895254">
                <a:off x="4313771" y="3135422"/>
                <a:ext cx="569462" cy="646331"/>
              </a:xfrm>
              <a:prstGeom prst="rect">
                <a:avLst/>
              </a:prstGeom>
              <a:noFill/>
            </p:spPr>
            <p:txBody>
              <a:bodyPr wrap="none" rtlCol="0">
                <a:spAutoFit/>
              </a:bodyPr>
              <a:lstStyle/>
              <a:p>
                <a:pPr defTabSz="914400" fontAlgn="base">
                  <a:spcBef>
                    <a:spcPct val="0"/>
                  </a:spcBef>
                  <a:spcAft>
                    <a:spcPct val="0"/>
                  </a:spcAft>
                </a:pPr>
                <a:r>
                  <a:rPr lang="en-US" sz="3600" smtClean="0">
                    <a:solidFill>
                      <a:srgbClr val="141313"/>
                    </a:solidFill>
                    <a:latin typeface="Arial" charset="0"/>
                    <a:ea typeface="ＭＳ Ｐゴシック" charset="0"/>
                    <a:cs typeface="ＭＳ Ｐゴシック" charset="0"/>
                  </a:rPr>
                  <a:t>...</a:t>
                </a:r>
                <a:endParaRPr lang="en-US" sz="3600">
                  <a:solidFill>
                    <a:srgbClr val="141313"/>
                  </a:solidFill>
                  <a:latin typeface="Arial" charset="0"/>
                  <a:ea typeface="ＭＳ Ｐゴシック" charset="0"/>
                  <a:cs typeface="ＭＳ Ｐゴシック" charset="0"/>
                </a:endParaRPr>
              </a:p>
            </p:txBody>
          </p:sp>
        </p:grpSp>
        <p:grpSp>
          <p:nvGrpSpPr>
            <p:cNvPr id="14" name="Group 13"/>
            <p:cNvGrpSpPr/>
            <p:nvPr/>
          </p:nvGrpSpPr>
          <p:grpSpPr>
            <a:xfrm>
              <a:off x="1977773" y="915629"/>
              <a:ext cx="2263172" cy="1886747"/>
              <a:chOff x="1977773" y="915629"/>
              <a:chExt cx="2263172" cy="1886747"/>
            </a:xfrm>
          </p:grpSpPr>
          <p:pic>
            <p:nvPicPr>
              <p:cNvPr id="2" name="Bild 1"/>
              <p:cNvPicPr>
                <a:picLocks noChangeAspect="1"/>
              </p:cNvPicPr>
              <p:nvPr/>
            </p:nvPicPr>
            <p:blipFill>
              <a:blip r:embed="rId5">
                <a:clrChange>
                  <a:clrFrom>
                    <a:srgbClr val="FFFFFF"/>
                  </a:clrFrom>
                  <a:clrTo>
                    <a:srgbClr val="FFFFFF">
                      <a:alpha val="0"/>
                    </a:srgbClr>
                  </a:clrTo>
                </a:clrChange>
              </a:blip>
              <a:stretch>
                <a:fillRect/>
              </a:stretch>
            </p:blipFill>
            <p:spPr>
              <a:xfrm>
                <a:off x="2286000" y="1354576"/>
                <a:ext cx="1460281" cy="1447800"/>
              </a:xfrm>
              <a:prstGeom prst="rect">
                <a:avLst/>
              </a:prstGeom>
            </p:spPr>
          </p:pic>
          <p:sp>
            <p:nvSpPr>
              <p:cNvPr id="74" name="Textfeld 73"/>
              <p:cNvSpPr txBox="1"/>
              <p:nvPr/>
            </p:nvSpPr>
            <p:spPr>
              <a:xfrm>
                <a:off x="1977773" y="915629"/>
                <a:ext cx="2263172" cy="369332"/>
              </a:xfrm>
              <a:prstGeom prst="rect">
                <a:avLst/>
              </a:prstGeom>
              <a:noFill/>
            </p:spPr>
            <p:txBody>
              <a:bodyPr wrap="none" rtlCol="0">
                <a:spAutoFit/>
              </a:bodyPr>
              <a:lstStyle/>
              <a:p>
                <a:pPr defTabSz="914400" fontAlgn="base">
                  <a:spcBef>
                    <a:spcPct val="0"/>
                  </a:spcBef>
                  <a:spcAft>
                    <a:spcPct val="0"/>
                  </a:spcAft>
                </a:pPr>
                <a:r>
                  <a:rPr lang="en-US" sz="1800" smtClean="0">
                    <a:solidFill>
                      <a:srgbClr val="787972"/>
                    </a:solidFill>
                    <a:latin typeface="Arial" charset="0"/>
                    <a:ea typeface="ＭＳ Ｐゴシック" charset="0"/>
                    <a:cs typeface="ＭＳ Ｐゴシック" charset="0"/>
                  </a:rPr>
                  <a:t>bank of Gabor filters</a:t>
                </a:r>
                <a:endParaRPr lang="en-US" sz="1800">
                  <a:solidFill>
                    <a:srgbClr val="787972"/>
                  </a:solidFill>
                  <a:latin typeface="Arial" charset="0"/>
                  <a:ea typeface="ＭＳ Ｐゴシック" charset="0"/>
                  <a:cs typeface="ＭＳ Ｐゴシック" charset="0"/>
                </a:endParaRPr>
              </a:p>
            </p:txBody>
          </p:sp>
        </p:grpSp>
      </p:grpSp>
      <p:grpSp>
        <p:nvGrpSpPr>
          <p:cNvPr id="17" name="Group 16"/>
          <p:cNvGrpSpPr/>
          <p:nvPr/>
        </p:nvGrpSpPr>
        <p:grpSpPr>
          <a:xfrm>
            <a:off x="4368800" y="915629"/>
            <a:ext cx="3014463" cy="2920915"/>
            <a:chOff x="4368800" y="915629"/>
            <a:chExt cx="3014463" cy="2920915"/>
          </a:xfrm>
        </p:grpSpPr>
        <p:sp>
          <p:nvSpPr>
            <p:cNvPr id="70" name="Gleich 69"/>
            <p:cNvSpPr/>
            <p:nvPr/>
          </p:nvSpPr>
          <p:spPr>
            <a:xfrm>
              <a:off x="4368800" y="2232760"/>
              <a:ext cx="457200" cy="304800"/>
            </a:xfrm>
            <a:prstGeom prst="mathEqual">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nvGrpSpPr>
            <p:cNvPr id="16" name="Group 15"/>
            <p:cNvGrpSpPr/>
            <p:nvPr/>
          </p:nvGrpSpPr>
          <p:grpSpPr>
            <a:xfrm>
              <a:off x="4800600" y="915629"/>
              <a:ext cx="2582663" cy="2920915"/>
              <a:chOff x="4800600" y="915629"/>
              <a:chExt cx="2582663" cy="2920915"/>
            </a:xfrm>
          </p:grpSpPr>
          <p:pic>
            <p:nvPicPr>
              <p:cNvPr id="7" name="Bild 6"/>
              <p:cNvPicPr>
                <a:picLocks noChangeAspect="1"/>
              </p:cNvPicPr>
              <p:nvPr/>
            </p:nvPicPr>
            <p:blipFill>
              <a:blip r:embed="rId6"/>
              <a:stretch>
                <a:fillRect/>
              </a:stretch>
            </p:blipFill>
            <p:spPr>
              <a:xfrm>
                <a:off x="5334000" y="1981200"/>
                <a:ext cx="1524000" cy="1479361"/>
              </a:xfrm>
              <a:prstGeom prst="rect">
                <a:avLst/>
              </a:prstGeom>
            </p:spPr>
          </p:pic>
          <p:sp>
            <p:nvSpPr>
              <p:cNvPr id="72" name="Textfeld 71"/>
              <p:cNvSpPr txBox="1"/>
              <p:nvPr/>
            </p:nvSpPr>
            <p:spPr>
              <a:xfrm rot="2895254">
                <a:off x="6775367" y="3228647"/>
                <a:ext cx="569462" cy="646331"/>
              </a:xfrm>
              <a:prstGeom prst="rect">
                <a:avLst/>
              </a:prstGeom>
              <a:noFill/>
            </p:spPr>
            <p:txBody>
              <a:bodyPr wrap="none" rtlCol="0">
                <a:spAutoFit/>
              </a:bodyPr>
              <a:lstStyle/>
              <a:p>
                <a:pPr defTabSz="914400" fontAlgn="base">
                  <a:spcBef>
                    <a:spcPct val="0"/>
                  </a:spcBef>
                  <a:spcAft>
                    <a:spcPct val="0"/>
                  </a:spcAft>
                </a:pPr>
                <a:r>
                  <a:rPr lang="en-US" sz="3600" smtClean="0">
                    <a:solidFill>
                      <a:srgbClr val="141313"/>
                    </a:solidFill>
                    <a:latin typeface="Arial" charset="0"/>
                    <a:ea typeface="ＭＳ Ｐゴシック" charset="0"/>
                    <a:cs typeface="ＭＳ Ｐゴシック" charset="0"/>
                  </a:rPr>
                  <a:t>...</a:t>
                </a:r>
                <a:endParaRPr lang="en-US" sz="3600">
                  <a:solidFill>
                    <a:srgbClr val="141313"/>
                  </a:solidFill>
                  <a:latin typeface="Arial" charset="0"/>
                  <a:ea typeface="ＭＳ Ｐゴシック" charset="0"/>
                  <a:cs typeface="ＭＳ Ｐゴシック" charset="0"/>
                </a:endParaRPr>
              </a:p>
            </p:txBody>
          </p:sp>
          <p:pic>
            <p:nvPicPr>
              <p:cNvPr id="4" name="Bild 3"/>
              <p:cNvPicPr>
                <a:picLocks noChangeAspect="1"/>
              </p:cNvPicPr>
              <p:nvPr/>
            </p:nvPicPr>
            <p:blipFill>
              <a:blip r:embed="rId7">
                <a:clrChange>
                  <a:clrFrom>
                    <a:srgbClr val="FFFFFF"/>
                  </a:clrFrom>
                  <a:clrTo>
                    <a:srgbClr val="FFFFFF">
                      <a:alpha val="0"/>
                    </a:srgbClr>
                  </a:clrTo>
                </a:clrChange>
              </a:blip>
              <a:stretch>
                <a:fillRect/>
              </a:stretch>
            </p:blipFill>
            <p:spPr>
              <a:xfrm>
                <a:off x="4800600" y="1373861"/>
                <a:ext cx="1524000" cy="1467085"/>
              </a:xfrm>
              <a:prstGeom prst="rect">
                <a:avLst/>
              </a:prstGeom>
            </p:spPr>
          </p:pic>
          <p:sp>
            <p:nvSpPr>
              <p:cNvPr id="75" name="Textfeld 74"/>
              <p:cNvSpPr txBox="1"/>
              <p:nvPr/>
            </p:nvSpPr>
            <p:spPr>
              <a:xfrm>
                <a:off x="5259262" y="915629"/>
                <a:ext cx="1249674" cy="369332"/>
              </a:xfrm>
              <a:prstGeom prst="rect">
                <a:avLst/>
              </a:prstGeom>
              <a:noFill/>
            </p:spPr>
            <p:txBody>
              <a:bodyPr wrap="none" rtlCol="0">
                <a:spAutoFit/>
              </a:bodyPr>
              <a:lstStyle/>
              <a:p>
                <a:pPr defTabSz="914400" fontAlgn="base">
                  <a:spcBef>
                    <a:spcPct val="0"/>
                  </a:spcBef>
                  <a:spcAft>
                    <a:spcPct val="0"/>
                  </a:spcAft>
                </a:pPr>
                <a:r>
                  <a:rPr lang="en-US" sz="1800" smtClean="0">
                    <a:solidFill>
                      <a:srgbClr val="787972"/>
                    </a:solidFill>
                    <a:latin typeface="Arial" charset="0"/>
                    <a:ea typeface="ＭＳ Ｐゴシック" charset="0"/>
                    <a:cs typeface="ＭＳ Ｐゴシック" charset="0"/>
                  </a:rPr>
                  <a:t>responses</a:t>
                </a:r>
                <a:endParaRPr lang="en-US" sz="1800">
                  <a:solidFill>
                    <a:srgbClr val="787972"/>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252799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125" y="88900"/>
            <a:ext cx="5426075" cy="520700"/>
          </a:xfrm>
        </p:spPr>
        <p:txBody>
          <a:bodyPr/>
          <a:lstStyle/>
          <a:p>
            <a:r>
              <a:rPr lang="en-US" smtClean="0"/>
              <a:t>Local Feature Extraction: Gabor Filter</a:t>
            </a:r>
            <a:endParaRPr lang="en-US"/>
          </a:p>
        </p:txBody>
      </p:sp>
      <p:grpSp>
        <p:nvGrpSpPr>
          <p:cNvPr id="3" name="Gruppierung 2"/>
          <p:cNvGrpSpPr/>
          <p:nvPr/>
        </p:nvGrpSpPr>
        <p:grpSpPr>
          <a:xfrm>
            <a:off x="609600" y="762000"/>
            <a:ext cx="2590800" cy="3053542"/>
            <a:chOff x="609600" y="762000"/>
            <a:chExt cx="2590800" cy="3053542"/>
          </a:xfrm>
        </p:grpSpPr>
        <p:pic>
          <p:nvPicPr>
            <p:cNvPr id="7" name="Bild 6"/>
            <p:cNvPicPr>
              <a:picLocks noChangeAspect="1"/>
            </p:cNvPicPr>
            <p:nvPr/>
          </p:nvPicPr>
          <p:blipFill>
            <a:blip r:embed="rId2"/>
            <a:stretch>
              <a:fillRect/>
            </a:stretch>
          </p:blipFill>
          <p:spPr>
            <a:xfrm>
              <a:off x="609600" y="1295400"/>
              <a:ext cx="2590800" cy="2520142"/>
            </a:xfrm>
            <a:prstGeom prst="rect">
              <a:avLst/>
            </a:prstGeom>
          </p:spPr>
        </p:pic>
        <p:sp>
          <p:nvSpPr>
            <p:cNvPr id="9" name="Textfeld 8"/>
            <p:cNvSpPr txBox="1"/>
            <p:nvPr/>
          </p:nvSpPr>
          <p:spPr>
            <a:xfrm>
              <a:off x="1295400" y="762000"/>
              <a:ext cx="1673129" cy="369332"/>
            </a:xfrm>
            <a:prstGeom prst="rect">
              <a:avLst/>
            </a:prstGeom>
            <a:noFill/>
          </p:spPr>
          <p:txBody>
            <a:bodyPr wrap="none" rtlCol="0">
              <a:spAutoFit/>
            </a:bodyPr>
            <a:lstStyle/>
            <a:p>
              <a:pPr defTabSz="914400" fontAlgn="base">
                <a:spcBef>
                  <a:spcPct val="0"/>
                </a:spcBef>
                <a:spcAft>
                  <a:spcPct val="0"/>
                </a:spcAft>
              </a:pPr>
              <a:r>
                <a:rPr lang="en-US" sz="1800" smtClean="0">
                  <a:latin typeface="Arial" charset="0"/>
                  <a:ea typeface="ＭＳ Ｐゴシック" charset="0"/>
                  <a:cs typeface="ＭＳ Ｐゴシック" charset="0"/>
                </a:rPr>
                <a:t>spatial domain</a:t>
              </a:r>
              <a:endParaRPr lang="en-US" sz="1800">
                <a:latin typeface="Arial" charset="0"/>
                <a:ea typeface="ＭＳ Ｐゴシック" charset="0"/>
                <a:cs typeface="ＭＳ Ｐゴシック" charset="0"/>
              </a:endParaRPr>
            </a:p>
          </p:txBody>
        </p:sp>
      </p:grpSp>
      <p:grpSp>
        <p:nvGrpSpPr>
          <p:cNvPr id="5" name="Gruppierung 4"/>
          <p:cNvGrpSpPr/>
          <p:nvPr/>
        </p:nvGrpSpPr>
        <p:grpSpPr>
          <a:xfrm>
            <a:off x="3810000" y="762000"/>
            <a:ext cx="2514600" cy="3048000"/>
            <a:chOff x="3810000" y="762000"/>
            <a:chExt cx="2514600" cy="3048000"/>
          </a:xfrm>
        </p:grpSpPr>
        <p:pic>
          <p:nvPicPr>
            <p:cNvPr id="4" name="Bild 3"/>
            <p:cNvPicPr>
              <a:picLocks noChangeAspect="1"/>
            </p:cNvPicPr>
            <p:nvPr/>
          </p:nvPicPr>
          <p:blipFill>
            <a:blip r:embed="rId3"/>
            <a:stretch>
              <a:fillRect/>
            </a:stretch>
          </p:blipFill>
          <p:spPr>
            <a:xfrm>
              <a:off x="3810000" y="1295400"/>
              <a:ext cx="2514600" cy="2514600"/>
            </a:xfrm>
            <a:prstGeom prst="rect">
              <a:avLst/>
            </a:prstGeom>
          </p:spPr>
        </p:pic>
        <p:sp>
          <p:nvSpPr>
            <p:cNvPr id="10" name="Textfeld 9"/>
            <p:cNvSpPr txBox="1"/>
            <p:nvPr/>
          </p:nvSpPr>
          <p:spPr>
            <a:xfrm>
              <a:off x="4191000" y="762000"/>
              <a:ext cx="2019603" cy="369332"/>
            </a:xfrm>
            <a:prstGeom prst="rect">
              <a:avLst/>
            </a:prstGeom>
            <a:noFill/>
          </p:spPr>
          <p:txBody>
            <a:bodyPr wrap="none" rtlCol="0">
              <a:spAutoFit/>
            </a:bodyPr>
            <a:lstStyle/>
            <a:p>
              <a:pPr defTabSz="914400" fontAlgn="base">
                <a:spcBef>
                  <a:spcPct val="0"/>
                </a:spcBef>
                <a:spcAft>
                  <a:spcPct val="0"/>
                </a:spcAft>
              </a:pPr>
              <a:r>
                <a:rPr lang="en-US" sz="1800" smtClean="0">
                  <a:latin typeface="Arial" charset="0"/>
                  <a:ea typeface="ＭＳ Ｐゴシック" charset="0"/>
                  <a:cs typeface="ＭＳ Ｐゴシック" charset="0"/>
                </a:rPr>
                <a:t>frequency domain</a:t>
              </a:r>
              <a:endParaRPr lang="en-US" sz="180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25333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p:cNvSpPr/>
          <p:nvPr/>
        </p:nvSpPr>
        <p:spPr>
          <a:xfrm>
            <a:off x="4876800" y="672869"/>
            <a:ext cx="304800" cy="304800"/>
          </a:xfrm>
          <a:prstGeom prst="rect">
            <a:avLst/>
          </a:prstGeom>
          <a:solidFill>
            <a:srgbClr val="5E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8" name="Rechteck 27"/>
          <p:cNvSpPr/>
          <p:nvPr/>
        </p:nvSpPr>
        <p:spPr>
          <a:xfrm>
            <a:off x="4876800" y="977669"/>
            <a:ext cx="304800" cy="304800"/>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9" name="Rechteck 28"/>
          <p:cNvSpPr/>
          <p:nvPr/>
        </p:nvSpPr>
        <p:spPr>
          <a:xfrm>
            <a:off x="4876800" y="1282469"/>
            <a:ext cx="304800" cy="304800"/>
          </a:xfrm>
          <a:prstGeom prst="rect">
            <a:avLst/>
          </a:prstGeom>
          <a:solidFill>
            <a:srgbClr val="F250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0" name="Rechteck 29"/>
          <p:cNvSpPr/>
          <p:nvPr/>
        </p:nvSpPr>
        <p:spPr>
          <a:xfrm>
            <a:off x="4876800" y="1587269"/>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1" name="Rechteck 30"/>
          <p:cNvSpPr/>
          <p:nvPr/>
        </p:nvSpPr>
        <p:spPr>
          <a:xfrm>
            <a:off x="4876800" y="2654069"/>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2" name="Rechteck 31"/>
          <p:cNvSpPr/>
          <p:nvPr/>
        </p:nvSpPr>
        <p:spPr>
          <a:xfrm>
            <a:off x="4876800" y="3568469"/>
            <a:ext cx="304800" cy="304800"/>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3" name="Rechteck 32"/>
          <p:cNvSpPr/>
          <p:nvPr/>
        </p:nvSpPr>
        <p:spPr>
          <a:xfrm>
            <a:off x="4876800" y="3263669"/>
            <a:ext cx="304800" cy="3048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4" name="Rechteck 33"/>
          <p:cNvSpPr/>
          <p:nvPr/>
        </p:nvSpPr>
        <p:spPr>
          <a:xfrm>
            <a:off x="4876800" y="2958869"/>
            <a:ext cx="304800" cy="304800"/>
          </a:xfrm>
          <a:prstGeom prst="rect">
            <a:avLst/>
          </a:prstGeom>
          <a:solidFill>
            <a:srgbClr val="2300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pic>
        <p:nvPicPr>
          <p:cNvPr id="59" name="Bild 58"/>
          <p:cNvPicPr>
            <a:picLocks noChangeAspect="1"/>
          </p:cNvPicPr>
          <p:nvPr/>
        </p:nvPicPr>
        <p:blipFill>
          <a:blip r:embed="rId3">
            <a:alphaModFix/>
          </a:blip>
          <a:stretch>
            <a:fillRect/>
          </a:stretch>
        </p:blipFill>
        <p:spPr>
          <a:xfrm>
            <a:off x="457200" y="773254"/>
            <a:ext cx="1447800" cy="1444088"/>
          </a:xfrm>
          <a:prstGeom prst="roundRect">
            <a:avLst>
              <a:gd name="adj" fmla="val 8594"/>
            </a:avLst>
          </a:prstGeom>
          <a:solidFill>
            <a:srgbClr val="FFFFFF">
              <a:shade val="85000"/>
            </a:srgbClr>
          </a:solidFill>
          <a:ln>
            <a:noFill/>
          </a:ln>
          <a:effectLst/>
        </p:spPr>
      </p:pic>
      <p:grpSp>
        <p:nvGrpSpPr>
          <p:cNvPr id="45" name="Gruppierung 44"/>
          <p:cNvGrpSpPr/>
          <p:nvPr/>
        </p:nvGrpSpPr>
        <p:grpSpPr>
          <a:xfrm>
            <a:off x="1184275" y="998142"/>
            <a:ext cx="399567" cy="383177"/>
            <a:chOff x="3276600" y="381000"/>
            <a:chExt cx="609600" cy="609600"/>
          </a:xfrm>
        </p:grpSpPr>
        <p:sp>
          <p:nvSpPr>
            <p:cNvPr id="46" name="Rechteck 45"/>
            <p:cNvSpPr/>
            <p:nvPr/>
          </p:nvSpPr>
          <p:spPr>
            <a:xfrm>
              <a:off x="3276600" y="381000"/>
              <a:ext cx="609600" cy="609600"/>
            </a:xfrm>
            <a:prstGeom prst="rect">
              <a:avLst/>
            </a:prstGeom>
            <a:solidFill>
              <a:schemeClr val="bg1">
                <a:alpha val="36000"/>
              </a:schemeClr>
            </a:solidFill>
            <a:ln w="19050" cmpd="sng">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47" name="Gerade Verbindung 46"/>
            <p:cNvCxnSpPr>
              <a:stCxn id="46" idx="0"/>
              <a:endCxn id="46" idx="2"/>
            </p:cNvCxnSpPr>
            <p:nvPr/>
          </p:nvCxnSpPr>
          <p:spPr>
            <a:xfrm>
              <a:off x="3581400" y="381000"/>
              <a:ext cx="0" cy="609600"/>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8" name="Gerade Verbindung 47"/>
            <p:cNvCxnSpPr>
              <a:stCxn id="46" idx="1"/>
              <a:endCxn id="46" idx="3"/>
            </p:cNvCxnSpPr>
            <p:nvPr/>
          </p:nvCxnSpPr>
          <p:spPr>
            <a:xfrm>
              <a:off x="3276600" y="685800"/>
              <a:ext cx="609600" cy="0"/>
            </a:xfrm>
            <a:prstGeom prst="line">
              <a:avLst/>
            </a:prstGeom>
            <a:ln w="19050" cmpd="sng">
              <a:solidFill>
                <a:srgbClr val="141313"/>
              </a:solidFill>
            </a:ln>
          </p:spPr>
          <p:style>
            <a:lnRef idx="2">
              <a:schemeClr val="accent1"/>
            </a:lnRef>
            <a:fillRef idx="0">
              <a:schemeClr val="accent1"/>
            </a:fillRef>
            <a:effectRef idx="1">
              <a:schemeClr val="accent1"/>
            </a:effectRef>
            <a:fontRef idx="minor">
              <a:schemeClr val="tx1"/>
            </a:fontRef>
          </p:style>
        </p:cxnSp>
      </p:grpSp>
      <p:grpSp>
        <p:nvGrpSpPr>
          <p:cNvPr id="151" name="Gruppierung 150"/>
          <p:cNvGrpSpPr/>
          <p:nvPr/>
        </p:nvGrpSpPr>
        <p:grpSpPr>
          <a:xfrm>
            <a:off x="533400" y="921941"/>
            <a:ext cx="1219200" cy="1184507"/>
            <a:chOff x="457200" y="1066800"/>
            <a:chExt cx="2286000" cy="2362200"/>
          </a:xfrm>
        </p:grpSpPr>
        <p:sp>
          <p:nvSpPr>
            <p:cNvPr id="77" name="Oval 76"/>
            <p:cNvSpPr/>
            <p:nvPr/>
          </p:nvSpPr>
          <p:spPr>
            <a:xfrm>
              <a:off x="19812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78" name="Oval 77"/>
            <p:cNvSpPr/>
            <p:nvPr/>
          </p:nvSpPr>
          <p:spPr>
            <a:xfrm>
              <a:off x="14478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79" name="Oval 78"/>
            <p:cNvSpPr/>
            <p:nvPr/>
          </p:nvSpPr>
          <p:spPr>
            <a:xfrm>
              <a:off x="9144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0" name="Oval 79"/>
            <p:cNvSpPr/>
            <p:nvPr/>
          </p:nvSpPr>
          <p:spPr>
            <a:xfrm>
              <a:off x="25908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1" name="Oval 80"/>
            <p:cNvSpPr/>
            <p:nvPr/>
          </p:nvSpPr>
          <p:spPr>
            <a:xfrm>
              <a:off x="4572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2" name="Oval 81"/>
            <p:cNvSpPr/>
            <p:nvPr/>
          </p:nvSpPr>
          <p:spPr>
            <a:xfrm>
              <a:off x="19812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3" name="Oval 82"/>
            <p:cNvSpPr/>
            <p:nvPr/>
          </p:nvSpPr>
          <p:spPr>
            <a:xfrm>
              <a:off x="14478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4" name="Oval 83"/>
            <p:cNvSpPr/>
            <p:nvPr/>
          </p:nvSpPr>
          <p:spPr>
            <a:xfrm>
              <a:off x="9144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5" name="Oval 84"/>
            <p:cNvSpPr/>
            <p:nvPr/>
          </p:nvSpPr>
          <p:spPr>
            <a:xfrm>
              <a:off x="25908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6" name="Oval 85"/>
            <p:cNvSpPr/>
            <p:nvPr/>
          </p:nvSpPr>
          <p:spPr>
            <a:xfrm>
              <a:off x="4572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7" name="Oval 86"/>
            <p:cNvSpPr/>
            <p:nvPr/>
          </p:nvSpPr>
          <p:spPr>
            <a:xfrm>
              <a:off x="19812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8" name="Oval 87"/>
            <p:cNvSpPr/>
            <p:nvPr/>
          </p:nvSpPr>
          <p:spPr>
            <a:xfrm>
              <a:off x="14478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89" name="Oval 88"/>
            <p:cNvSpPr/>
            <p:nvPr/>
          </p:nvSpPr>
          <p:spPr>
            <a:xfrm>
              <a:off x="9144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0" name="Oval 89"/>
            <p:cNvSpPr/>
            <p:nvPr/>
          </p:nvSpPr>
          <p:spPr>
            <a:xfrm>
              <a:off x="25908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1" name="Oval 90"/>
            <p:cNvSpPr/>
            <p:nvPr/>
          </p:nvSpPr>
          <p:spPr>
            <a:xfrm>
              <a:off x="4572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2" name="Oval 91"/>
            <p:cNvSpPr/>
            <p:nvPr/>
          </p:nvSpPr>
          <p:spPr>
            <a:xfrm>
              <a:off x="19812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3" name="Oval 92"/>
            <p:cNvSpPr/>
            <p:nvPr/>
          </p:nvSpPr>
          <p:spPr>
            <a:xfrm>
              <a:off x="14478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4" name="Oval 93"/>
            <p:cNvSpPr/>
            <p:nvPr/>
          </p:nvSpPr>
          <p:spPr>
            <a:xfrm>
              <a:off x="9144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5" name="Oval 94"/>
            <p:cNvSpPr/>
            <p:nvPr/>
          </p:nvSpPr>
          <p:spPr>
            <a:xfrm>
              <a:off x="25908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6" name="Oval 95"/>
            <p:cNvSpPr/>
            <p:nvPr/>
          </p:nvSpPr>
          <p:spPr>
            <a:xfrm>
              <a:off x="4572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7" name="Oval 96"/>
            <p:cNvSpPr/>
            <p:nvPr/>
          </p:nvSpPr>
          <p:spPr>
            <a:xfrm>
              <a:off x="19812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8" name="Oval 97"/>
            <p:cNvSpPr/>
            <p:nvPr/>
          </p:nvSpPr>
          <p:spPr>
            <a:xfrm>
              <a:off x="14478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99" name="Oval 98"/>
            <p:cNvSpPr/>
            <p:nvPr/>
          </p:nvSpPr>
          <p:spPr>
            <a:xfrm>
              <a:off x="9144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100" name="Oval 99"/>
            <p:cNvSpPr/>
            <p:nvPr/>
          </p:nvSpPr>
          <p:spPr>
            <a:xfrm>
              <a:off x="25908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101" name="Oval 100"/>
            <p:cNvSpPr/>
            <p:nvPr/>
          </p:nvSpPr>
          <p:spPr>
            <a:xfrm>
              <a:off x="4572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102" name="Oval 101"/>
            <p:cNvSpPr/>
            <p:nvPr/>
          </p:nvSpPr>
          <p:spPr>
            <a:xfrm>
              <a:off x="19812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103" name="Oval 102"/>
            <p:cNvSpPr/>
            <p:nvPr/>
          </p:nvSpPr>
          <p:spPr>
            <a:xfrm>
              <a:off x="14478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104" name="Oval 103"/>
            <p:cNvSpPr/>
            <p:nvPr/>
          </p:nvSpPr>
          <p:spPr>
            <a:xfrm>
              <a:off x="9144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105" name="Oval 104"/>
            <p:cNvSpPr/>
            <p:nvPr/>
          </p:nvSpPr>
          <p:spPr>
            <a:xfrm>
              <a:off x="25908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106" name="Oval 105"/>
            <p:cNvSpPr/>
            <p:nvPr/>
          </p:nvSpPr>
          <p:spPr>
            <a:xfrm>
              <a:off x="4572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grpSp>
      <p:pic>
        <p:nvPicPr>
          <p:cNvPr id="262" name="Bild 261"/>
          <p:cNvPicPr>
            <a:picLocks noChangeAspect="1"/>
          </p:cNvPicPr>
          <p:nvPr/>
        </p:nvPicPr>
        <p:blipFill>
          <a:blip r:embed="rId4"/>
          <a:stretch>
            <a:fillRect/>
          </a:stretch>
        </p:blipFill>
        <p:spPr>
          <a:xfrm>
            <a:off x="457200" y="2517648"/>
            <a:ext cx="1448466" cy="1444752"/>
          </a:xfrm>
          <a:prstGeom prst="roundRect">
            <a:avLst>
              <a:gd name="adj" fmla="val 8594"/>
            </a:avLst>
          </a:prstGeom>
          <a:solidFill>
            <a:srgbClr val="FFFFFF">
              <a:shade val="85000"/>
            </a:srgbClr>
          </a:solidFill>
          <a:ln>
            <a:noFill/>
          </a:ln>
          <a:effectLst/>
        </p:spPr>
      </p:pic>
      <p:grpSp>
        <p:nvGrpSpPr>
          <p:cNvPr id="49" name="Gruppierung 48"/>
          <p:cNvGrpSpPr/>
          <p:nvPr/>
        </p:nvGrpSpPr>
        <p:grpSpPr>
          <a:xfrm>
            <a:off x="1183699" y="2750218"/>
            <a:ext cx="399567" cy="383177"/>
            <a:chOff x="3276600" y="381000"/>
            <a:chExt cx="609600" cy="609600"/>
          </a:xfrm>
        </p:grpSpPr>
        <p:sp>
          <p:nvSpPr>
            <p:cNvPr id="50" name="Rechteck 49"/>
            <p:cNvSpPr/>
            <p:nvPr/>
          </p:nvSpPr>
          <p:spPr>
            <a:xfrm>
              <a:off x="3276600" y="381000"/>
              <a:ext cx="609600" cy="609600"/>
            </a:xfrm>
            <a:prstGeom prst="rect">
              <a:avLst/>
            </a:prstGeom>
            <a:solidFill>
              <a:schemeClr val="bg1">
                <a:alpha val="24000"/>
              </a:schemeClr>
            </a:solidFill>
            <a:ln w="19050" cmpd="sng">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51" name="Gerade Verbindung 50"/>
            <p:cNvCxnSpPr>
              <a:stCxn id="50" idx="0"/>
              <a:endCxn id="50" idx="2"/>
            </p:cNvCxnSpPr>
            <p:nvPr/>
          </p:nvCxnSpPr>
          <p:spPr>
            <a:xfrm>
              <a:off x="3581400" y="381000"/>
              <a:ext cx="0" cy="609600"/>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2" name="Gerade Verbindung 51"/>
            <p:cNvCxnSpPr>
              <a:stCxn id="50" idx="1"/>
              <a:endCxn id="50" idx="3"/>
            </p:cNvCxnSpPr>
            <p:nvPr/>
          </p:nvCxnSpPr>
          <p:spPr>
            <a:xfrm>
              <a:off x="3276600" y="685800"/>
              <a:ext cx="609600" cy="0"/>
            </a:xfrm>
            <a:prstGeom prst="line">
              <a:avLst/>
            </a:prstGeom>
            <a:ln w="19050" cmpd="sng">
              <a:solidFill>
                <a:srgbClr val="141313"/>
              </a:solidFill>
            </a:ln>
          </p:spPr>
          <p:style>
            <a:lnRef idx="2">
              <a:schemeClr val="accent1"/>
            </a:lnRef>
            <a:fillRef idx="0">
              <a:schemeClr val="accent1"/>
            </a:fillRef>
            <a:effectRef idx="1">
              <a:schemeClr val="accent1"/>
            </a:effectRef>
            <a:fontRef idx="minor">
              <a:schemeClr val="tx1"/>
            </a:fontRef>
          </p:style>
        </p:cxnSp>
      </p:grpSp>
      <p:grpSp>
        <p:nvGrpSpPr>
          <p:cNvPr id="263" name="Gruppierung 262"/>
          <p:cNvGrpSpPr/>
          <p:nvPr/>
        </p:nvGrpSpPr>
        <p:grpSpPr>
          <a:xfrm>
            <a:off x="533401" y="2665554"/>
            <a:ext cx="1219200" cy="1208162"/>
            <a:chOff x="457200" y="1066800"/>
            <a:chExt cx="2286000" cy="2362200"/>
          </a:xfrm>
        </p:grpSpPr>
        <p:sp>
          <p:nvSpPr>
            <p:cNvPr id="264" name="Oval 263"/>
            <p:cNvSpPr/>
            <p:nvPr/>
          </p:nvSpPr>
          <p:spPr>
            <a:xfrm>
              <a:off x="19812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65" name="Oval 264"/>
            <p:cNvSpPr/>
            <p:nvPr/>
          </p:nvSpPr>
          <p:spPr>
            <a:xfrm>
              <a:off x="14478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66" name="Oval 265"/>
            <p:cNvSpPr/>
            <p:nvPr/>
          </p:nvSpPr>
          <p:spPr>
            <a:xfrm>
              <a:off x="9144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67" name="Oval 266"/>
            <p:cNvSpPr/>
            <p:nvPr/>
          </p:nvSpPr>
          <p:spPr>
            <a:xfrm>
              <a:off x="25908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68" name="Oval 267"/>
            <p:cNvSpPr/>
            <p:nvPr/>
          </p:nvSpPr>
          <p:spPr>
            <a:xfrm>
              <a:off x="457200" y="15240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69" name="Oval 268"/>
            <p:cNvSpPr/>
            <p:nvPr/>
          </p:nvSpPr>
          <p:spPr>
            <a:xfrm>
              <a:off x="19812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0" name="Oval 269"/>
            <p:cNvSpPr/>
            <p:nvPr/>
          </p:nvSpPr>
          <p:spPr>
            <a:xfrm>
              <a:off x="14478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1" name="Oval 270"/>
            <p:cNvSpPr/>
            <p:nvPr/>
          </p:nvSpPr>
          <p:spPr>
            <a:xfrm>
              <a:off x="9144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2" name="Oval 271"/>
            <p:cNvSpPr/>
            <p:nvPr/>
          </p:nvSpPr>
          <p:spPr>
            <a:xfrm>
              <a:off x="25908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3" name="Oval 272"/>
            <p:cNvSpPr/>
            <p:nvPr/>
          </p:nvSpPr>
          <p:spPr>
            <a:xfrm>
              <a:off x="457200" y="19812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4" name="Oval 273"/>
            <p:cNvSpPr/>
            <p:nvPr/>
          </p:nvSpPr>
          <p:spPr>
            <a:xfrm>
              <a:off x="19812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5" name="Oval 274"/>
            <p:cNvSpPr/>
            <p:nvPr/>
          </p:nvSpPr>
          <p:spPr>
            <a:xfrm>
              <a:off x="14478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6" name="Oval 275"/>
            <p:cNvSpPr/>
            <p:nvPr/>
          </p:nvSpPr>
          <p:spPr>
            <a:xfrm>
              <a:off x="9144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7" name="Oval 276"/>
            <p:cNvSpPr/>
            <p:nvPr/>
          </p:nvSpPr>
          <p:spPr>
            <a:xfrm>
              <a:off x="25908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8" name="Oval 277"/>
            <p:cNvSpPr/>
            <p:nvPr/>
          </p:nvSpPr>
          <p:spPr>
            <a:xfrm>
              <a:off x="457200" y="24384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79" name="Oval 278"/>
            <p:cNvSpPr/>
            <p:nvPr/>
          </p:nvSpPr>
          <p:spPr>
            <a:xfrm>
              <a:off x="19812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0" name="Oval 279"/>
            <p:cNvSpPr/>
            <p:nvPr/>
          </p:nvSpPr>
          <p:spPr>
            <a:xfrm>
              <a:off x="14478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1" name="Oval 280"/>
            <p:cNvSpPr/>
            <p:nvPr/>
          </p:nvSpPr>
          <p:spPr>
            <a:xfrm>
              <a:off x="9144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2" name="Oval 281"/>
            <p:cNvSpPr/>
            <p:nvPr/>
          </p:nvSpPr>
          <p:spPr>
            <a:xfrm>
              <a:off x="25908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3" name="Oval 282"/>
            <p:cNvSpPr/>
            <p:nvPr/>
          </p:nvSpPr>
          <p:spPr>
            <a:xfrm>
              <a:off x="457200" y="2895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4" name="Oval 283"/>
            <p:cNvSpPr/>
            <p:nvPr/>
          </p:nvSpPr>
          <p:spPr>
            <a:xfrm>
              <a:off x="19812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5" name="Oval 284"/>
            <p:cNvSpPr/>
            <p:nvPr/>
          </p:nvSpPr>
          <p:spPr>
            <a:xfrm>
              <a:off x="14478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6" name="Oval 285"/>
            <p:cNvSpPr/>
            <p:nvPr/>
          </p:nvSpPr>
          <p:spPr>
            <a:xfrm>
              <a:off x="9144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7" name="Oval 286"/>
            <p:cNvSpPr/>
            <p:nvPr/>
          </p:nvSpPr>
          <p:spPr>
            <a:xfrm>
              <a:off x="25908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8" name="Oval 287"/>
            <p:cNvSpPr/>
            <p:nvPr/>
          </p:nvSpPr>
          <p:spPr>
            <a:xfrm>
              <a:off x="457200" y="32766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89" name="Oval 288"/>
            <p:cNvSpPr/>
            <p:nvPr/>
          </p:nvSpPr>
          <p:spPr>
            <a:xfrm>
              <a:off x="19812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90" name="Oval 289"/>
            <p:cNvSpPr/>
            <p:nvPr/>
          </p:nvSpPr>
          <p:spPr>
            <a:xfrm>
              <a:off x="14478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91" name="Oval 290"/>
            <p:cNvSpPr/>
            <p:nvPr/>
          </p:nvSpPr>
          <p:spPr>
            <a:xfrm>
              <a:off x="9144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92" name="Oval 291"/>
            <p:cNvSpPr/>
            <p:nvPr/>
          </p:nvSpPr>
          <p:spPr>
            <a:xfrm>
              <a:off x="25908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sp>
          <p:nvSpPr>
            <p:cNvPr id="293" name="Oval 292"/>
            <p:cNvSpPr/>
            <p:nvPr/>
          </p:nvSpPr>
          <p:spPr>
            <a:xfrm>
              <a:off x="457200" y="1066800"/>
              <a:ext cx="152400" cy="152400"/>
            </a:xfrm>
            <a:prstGeom prst="ellipse">
              <a:avLst/>
            </a:prstGeom>
            <a:solidFill>
              <a:schemeClr val="accent4"/>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141313"/>
                  </a:solidFill>
                </a:ln>
                <a:solidFill>
                  <a:srgbClr val="787972"/>
                </a:solidFill>
                <a:latin typeface="Arial"/>
              </a:endParaRPr>
            </a:p>
          </p:txBody>
        </p:sp>
      </p:grpSp>
      <p:grpSp>
        <p:nvGrpSpPr>
          <p:cNvPr id="331" name="Gruppierung 330"/>
          <p:cNvGrpSpPr/>
          <p:nvPr/>
        </p:nvGrpSpPr>
        <p:grpSpPr>
          <a:xfrm>
            <a:off x="2844798" y="2602054"/>
            <a:ext cx="1224204" cy="1231900"/>
            <a:chOff x="2822868" y="2667000"/>
            <a:chExt cx="1224204" cy="1185333"/>
          </a:xfrm>
        </p:grpSpPr>
        <p:pic>
          <p:nvPicPr>
            <p:cNvPr id="294" name="Bild 293"/>
            <p:cNvPicPr>
              <a:picLocks noChangeAspect="1"/>
            </p:cNvPicPr>
            <p:nvPr/>
          </p:nvPicPr>
          <p:blipFill rotWithShape="1">
            <a:blip r:embed="rId4"/>
            <a:srcRect l="52657" t="16210" r="24874" b="61658"/>
            <a:stretch/>
          </p:blipFill>
          <p:spPr>
            <a:xfrm>
              <a:off x="2832101" y="2667000"/>
              <a:ext cx="1206499" cy="1185333"/>
            </a:xfrm>
            <a:prstGeom prst="roundRect">
              <a:avLst>
                <a:gd name="adj" fmla="val 0"/>
              </a:avLst>
            </a:prstGeom>
            <a:solidFill>
              <a:srgbClr val="FFFFFF">
                <a:shade val="85000"/>
              </a:srgbClr>
            </a:solidFill>
            <a:ln>
              <a:noFill/>
            </a:ln>
            <a:effectLst/>
          </p:spPr>
        </p:pic>
        <p:grpSp>
          <p:nvGrpSpPr>
            <p:cNvPr id="295" name="Gruppierung 294"/>
            <p:cNvGrpSpPr/>
            <p:nvPr/>
          </p:nvGrpSpPr>
          <p:grpSpPr>
            <a:xfrm>
              <a:off x="2822868" y="2667000"/>
              <a:ext cx="1224204" cy="1173988"/>
              <a:chOff x="3276600" y="381000"/>
              <a:chExt cx="609600" cy="609600"/>
            </a:xfrm>
          </p:grpSpPr>
          <p:sp>
            <p:nvSpPr>
              <p:cNvPr id="296" name="Rechteck 295"/>
              <p:cNvSpPr/>
              <p:nvPr/>
            </p:nvSpPr>
            <p:spPr>
              <a:xfrm>
                <a:off x="3276600" y="381000"/>
                <a:ext cx="609600" cy="609600"/>
              </a:xfrm>
              <a:prstGeom prst="rect">
                <a:avLst/>
              </a:prstGeom>
              <a:solidFill>
                <a:schemeClr val="bg1">
                  <a:alpha val="24000"/>
                </a:schemeClr>
              </a:solidFill>
              <a:ln w="19050" cmpd="sng">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297" name="Gerade Verbindung 296"/>
              <p:cNvCxnSpPr>
                <a:stCxn id="296" idx="0"/>
                <a:endCxn id="296" idx="2"/>
              </p:cNvCxnSpPr>
              <p:nvPr/>
            </p:nvCxnSpPr>
            <p:spPr>
              <a:xfrm>
                <a:off x="3581400" y="381000"/>
                <a:ext cx="0" cy="609600"/>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98" name="Gerade Verbindung 297"/>
              <p:cNvCxnSpPr>
                <a:stCxn id="296" idx="1"/>
                <a:endCxn id="296" idx="3"/>
              </p:cNvCxnSpPr>
              <p:nvPr/>
            </p:nvCxnSpPr>
            <p:spPr>
              <a:xfrm>
                <a:off x="3276600" y="685800"/>
                <a:ext cx="609600" cy="0"/>
              </a:xfrm>
              <a:prstGeom prst="line">
                <a:avLst/>
              </a:prstGeom>
              <a:ln w="19050" cmpd="sng">
                <a:solidFill>
                  <a:srgbClr val="141313"/>
                </a:solidFill>
              </a:ln>
            </p:spPr>
            <p:style>
              <a:lnRef idx="2">
                <a:schemeClr val="accent1"/>
              </a:lnRef>
              <a:fillRef idx="0">
                <a:schemeClr val="accent1"/>
              </a:fillRef>
              <a:effectRef idx="1">
                <a:schemeClr val="accent1"/>
              </a:effectRef>
              <a:fontRef idx="minor">
                <a:schemeClr val="tx1"/>
              </a:fontRef>
            </p:style>
          </p:cxnSp>
        </p:grpSp>
      </p:grpSp>
      <p:sp>
        <p:nvSpPr>
          <p:cNvPr id="23" name="Rechteck 22"/>
          <p:cNvSpPr/>
          <p:nvPr/>
        </p:nvSpPr>
        <p:spPr>
          <a:xfrm>
            <a:off x="2844798" y="2602054"/>
            <a:ext cx="609600" cy="6096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4" name="Rechteck 23"/>
          <p:cNvSpPr/>
          <p:nvPr/>
        </p:nvSpPr>
        <p:spPr>
          <a:xfrm>
            <a:off x="3454398" y="2602054"/>
            <a:ext cx="609600" cy="609600"/>
          </a:xfrm>
          <a:prstGeom prst="rect">
            <a:avLst/>
          </a:prstGeom>
          <a:solidFill>
            <a:srgbClr val="2300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5" name="Rechteck 24"/>
          <p:cNvSpPr/>
          <p:nvPr/>
        </p:nvSpPr>
        <p:spPr>
          <a:xfrm>
            <a:off x="2844798" y="3211654"/>
            <a:ext cx="609600" cy="609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6" name="Rechteck 25"/>
          <p:cNvSpPr/>
          <p:nvPr/>
        </p:nvSpPr>
        <p:spPr>
          <a:xfrm>
            <a:off x="3454398" y="3211654"/>
            <a:ext cx="609600" cy="609600"/>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18" name="Gruppierung 17"/>
          <p:cNvGrpSpPr/>
          <p:nvPr/>
        </p:nvGrpSpPr>
        <p:grpSpPr>
          <a:xfrm>
            <a:off x="2844798" y="2602054"/>
            <a:ext cx="1219200" cy="1219200"/>
            <a:chOff x="5638800" y="1371600"/>
            <a:chExt cx="609600" cy="609600"/>
          </a:xfrm>
        </p:grpSpPr>
        <p:sp>
          <p:nvSpPr>
            <p:cNvPr id="19" name="Rechteck 18"/>
            <p:cNvSpPr/>
            <p:nvPr/>
          </p:nvSpPr>
          <p:spPr>
            <a:xfrm>
              <a:off x="5638800" y="1371600"/>
              <a:ext cx="609600" cy="609600"/>
            </a:xfrm>
            <a:prstGeom prst="rect">
              <a:avLst/>
            </a:prstGeom>
            <a:noFill/>
            <a:ln w="19050" cmpd="sng">
              <a:solidFill>
                <a:srgbClr val="1413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F5BF66"/>
                  </a:solidFill>
                </a:ln>
                <a:noFill/>
                <a:latin typeface="Arial"/>
              </a:endParaRPr>
            </a:p>
          </p:txBody>
        </p:sp>
        <p:grpSp>
          <p:nvGrpSpPr>
            <p:cNvPr id="20" name="Gruppierung 19"/>
            <p:cNvGrpSpPr/>
            <p:nvPr/>
          </p:nvGrpSpPr>
          <p:grpSpPr>
            <a:xfrm>
              <a:off x="5638800" y="1371600"/>
              <a:ext cx="609600" cy="609600"/>
              <a:chOff x="5638800" y="2133600"/>
              <a:chExt cx="609600" cy="609600"/>
            </a:xfrm>
          </p:grpSpPr>
          <p:cxnSp>
            <p:nvCxnSpPr>
              <p:cNvPr id="21" name="Gerade Verbindung 20"/>
              <p:cNvCxnSpPr/>
              <p:nvPr/>
            </p:nvCxnSpPr>
            <p:spPr>
              <a:xfrm>
                <a:off x="5943600" y="2133600"/>
                <a:ext cx="0" cy="609600"/>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5638800" y="2438400"/>
                <a:ext cx="609600" cy="0"/>
              </a:xfrm>
              <a:prstGeom prst="line">
                <a:avLst/>
              </a:prstGeom>
              <a:ln w="19050" cmpd="sng">
                <a:solidFill>
                  <a:srgbClr val="141313"/>
                </a:solidFill>
              </a:ln>
              <a:effectLst/>
            </p:spPr>
            <p:style>
              <a:lnRef idx="2">
                <a:schemeClr val="accent1"/>
              </a:lnRef>
              <a:fillRef idx="0">
                <a:schemeClr val="accent1"/>
              </a:fillRef>
              <a:effectRef idx="1">
                <a:schemeClr val="accent1"/>
              </a:effectRef>
              <a:fontRef idx="minor">
                <a:schemeClr val="tx1"/>
              </a:fontRef>
            </p:style>
          </p:cxnSp>
        </p:grpSp>
      </p:grpSp>
      <p:sp>
        <p:nvSpPr>
          <p:cNvPr id="35" name="Rechteck 34"/>
          <p:cNvSpPr/>
          <p:nvPr/>
        </p:nvSpPr>
        <p:spPr>
          <a:xfrm>
            <a:off x="4876800" y="672869"/>
            <a:ext cx="304800" cy="3200400"/>
          </a:xfrm>
          <a:prstGeom prst="rect">
            <a:avLst/>
          </a:pr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36" name="Gerade Verbindung 35"/>
          <p:cNvCxnSpPr/>
          <p:nvPr/>
        </p:nvCxnSpPr>
        <p:spPr>
          <a:xfrm>
            <a:off x="4876800" y="9776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p:nvCxnSpPr>
        <p:spPr>
          <a:xfrm>
            <a:off x="4876800" y="12824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p:nvCxnSpPr>
        <p:spPr>
          <a:xfrm>
            <a:off x="4876800" y="15872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p:nvCxnSpPr>
        <p:spPr>
          <a:xfrm>
            <a:off x="4876800" y="18920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0" name="Gerade Verbindung 39"/>
          <p:cNvCxnSpPr/>
          <p:nvPr/>
        </p:nvCxnSpPr>
        <p:spPr>
          <a:xfrm>
            <a:off x="4876800" y="26540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1" name="Gerade Verbindung 40"/>
          <p:cNvCxnSpPr/>
          <p:nvPr/>
        </p:nvCxnSpPr>
        <p:spPr>
          <a:xfrm>
            <a:off x="4876800" y="29588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2" name="Gerade Verbindung 41"/>
          <p:cNvCxnSpPr/>
          <p:nvPr/>
        </p:nvCxnSpPr>
        <p:spPr>
          <a:xfrm>
            <a:off x="4876800" y="32636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3" name="Gerade Verbindung 42"/>
          <p:cNvCxnSpPr/>
          <p:nvPr/>
        </p:nvCxnSpPr>
        <p:spPr>
          <a:xfrm>
            <a:off x="4876800" y="3568469"/>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grpSp>
        <p:nvGrpSpPr>
          <p:cNvPr id="258" name="Gruppierung 257"/>
          <p:cNvGrpSpPr/>
          <p:nvPr/>
        </p:nvGrpSpPr>
        <p:grpSpPr>
          <a:xfrm>
            <a:off x="1062335" y="1969647"/>
            <a:ext cx="4407131" cy="621153"/>
            <a:chOff x="1062335" y="1969647"/>
            <a:chExt cx="4407131" cy="621153"/>
          </a:xfrm>
        </p:grpSpPr>
        <p:sp>
          <p:nvSpPr>
            <p:cNvPr id="44" name="Textfeld 43"/>
            <p:cNvSpPr txBox="1"/>
            <p:nvPr/>
          </p:nvSpPr>
          <p:spPr>
            <a:xfrm rot="5400000">
              <a:off x="4913724" y="1940613"/>
              <a:ext cx="526707" cy="584776"/>
            </a:xfrm>
            <a:prstGeom prst="rect">
              <a:avLst/>
            </a:prstGeom>
            <a:noFill/>
          </p:spPr>
          <p:txBody>
            <a:bodyPr wrap="none" rtlCol="0">
              <a:spAutoFit/>
            </a:bodyPr>
            <a:lstStyle/>
            <a:p>
              <a:pPr defTabSz="914400" fontAlgn="base">
                <a:spcBef>
                  <a:spcPct val="0"/>
                </a:spcBef>
                <a:spcAft>
                  <a:spcPct val="0"/>
                </a:spcAft>
              </a:pPr>
              <a:r>
                <a:rPr lang="de-DE" sz="3200" dirty="0">
                  <a:solidFill>
                    <a:srgbClr val="141313"/>
                  </a:solidFill>
                  <a:latin typeface="Arial" charset="0"/>
                  <a:ea typeface="ＭＳ Ｐゴシック" charset="0"/>
                  <a:cs typeface="ＭＳ Ｐゴシック" charset="0"/>
                </a:rPr>
                <a:t>...</a:t>
              </a:r>
            </a:p>
          </p:txBody>
        </p:sp>
        <p:grpSp>
          <p:nvGrpSpPr>
            <p:cNvPr id="362" name="Gruppierung 361"/>
            <p:cNvGrpSpPr/>
            <p:nvPr/>
          </p:nvGrpSpPr>
          <p:grpSpPr>
            <a:xfrm>
              <a:off x="1062335" y="2064092"/>
              <a:ext cx="2875242" cy="526708"/>
              <a:chOff x="1062335" y="2064092"/>
              <a:chExt cx="2875242" cy="526708"/>
            </a:xfrm>
          </p:grpSpPr>
          <p:sp>
            <p:nvSpPr>
              <p:cNvPr id="334" name="Textfeld 333"/>
              <p:cNvSpPr txBox="1"/>
              <p:nvPr/>
            </p:nvSpPr>
            <p:spPr>
              <a:xfrm rot="5400000">
                <a:off x="3381835" y="2035058"/>
                <a:ext cx="526707" cy="584776"/>
              </a:xfrm>
              <a:prstGeom prst="rect">
                <a:avLst/>
              </a:prstGeom>
              <a:noFill/>
            </p:spPr>
            <p:txBody>
              <a:bodyPr wrap="none" rtlCol="0">
                <a:spAutoFit/>
              </a:bodyPr>
              <a:lstStyle/>
              <a:p>
                <a:pPr defTabSz="914400" fontAlgn="base">
                  <a:spcBef>
                    <a:spcPct val="0"/>
                  </a:spcBef>
                  <a:spcAft>
                    <a:spcPct val="0"/>
                  </a:spcAft>
                </a:pPr>
                <a:r>
                  <a:rPr lang="de-DE" sz="3200" dirty="0">
                    <a:solidFill>
                      <a:srgbClr val="141313"/>
                    </a:solidFill>
                    <a:latin typeface="Arial" charset="0"/>
                    <a:ea typeface="ＭＳ Ｐゴシック" charset="0"/>
                    <a:cs typeface="ＭＳ Ｐゴシック" charset="0"/>
                  </a:rPr>
                  <a:t>...</a:t>
                </a:r>
              </a:p>
            </p:txBody>
          </p:sp>
          <p:sp>
            <p:nvSpPr>
              <p:cNvPr id="335" name="Textfeld 334"/>
              <p:cNvSpPr txBox="1"/>
              <p:nvPr/>
            </p:nvSpPr>
            <p:spPr>
              <a:xfrm rot="5400000">
                <a:off x="1072569" y="2139369"/>
                <a:ext cx="441197" cy="461665"/>
              </a:xfrm>
              <a:prstGeom prst="rect">
                <a:avLst/>
              </a:prstGeom>
              <a:noFill/>
            </p:spPr>
            <p:txBody>
              <a:bodyPr wrap="none" rtlCol="0">
                <a:spAutoFit/>
              </a:bodyPr>
              <a:lstStyle/>
              <a:p>
                <a:pPr defTabSz="914400" fontAlgn="base">
                  <a:spcBef>
                    <a:spcPct val="0"/>
                  </a:spcBef>
                  <a:spcAft>
                    <a:spcPct val="0"/>
                  </a:spcAft>
                </a:pPr>
                <a:r>
                  <a:rPr lang="de-DE" sz="2400" dirty="0">
                    <a:solidFill>
                      <a:srgbClr val="141313"/>
                    </a:solidFill>
                    <a:latin typeface="Arial" charset="0"/>
                    <a:ea typeface="ＭＳ Ｐゴシック" charset="0"/>
                    <a:cs typeface="ＭＳ Ｐゴシック" charset="0"/>
                  </a:rPr>
                  <a:t>...</a:t>
                </a:r>
              </a:p>
            </p:txBody>
          </p:sp>
        </p:grpSp>
      </p:grpSp>
      <p:grpSp>
        <p:nvGrpSpPr>
          <p:cNvPr id="358" name="Gruppierung 357"/>
          <p:cNvGrpSpPr/>
          <p:nvPr/>
        </p:nvGrpSpPr>
        <p:grpSpPr>
          <a:xfrm>
            <a:off x="1184275" y="842678"/>
            <a:ext cx="2912685" cy="1239349"/>
            <a:chOff x="1219200" y="530336"/>
            <a:chExt cx="2912685" cy="1239349"/>
          </a:xfrm>
        </p:grpSpPr>
        <p:grpSp>
          <p:nvGrpSpPr>
            <p:cNvPr id="342" name="Gruppierung 341"/>
            <p:cNvGrpSpPr/>
            <p:nvPr/>
          </p:nvGrpSpPr>
          <p:grpSpPr>
            <a:xfrm>
              <a:off x="2895600" y="530336"/>
              <a:ext cx="1236285" cy="1239349"/>
              <a:chOff x="2895600" y="530336"/>
              <a:chExt cx="1236285" cy="1239349"/>
            </a:xfrm>
          </p:grpSpPr>
          <p:pic>
            <p:nvPicPr>
              <p:cNvPr id="152" name="Bild 151"/>
              <p:cNvPicPr>
                <a:picLocks noChangeAspect="1"/>
              </p:cNvPicPr>
              <p:nvPr/>
            </p:nvPicPr>
            <p:blipFill rotWithShape="1">
              <a:blip r:embed="rId3">
                <a:alphaModFix/>
              </a:blip>
              <a:srcRect l="51059" t="14286" r="25905" b="62619"/>
              <a:stretch/>
            </p:blipFill>
            <p:spPr>
              <a:xfrm>
                <a:off x="2895600" y="533400"/>
                <a:ext cx="1236285" cy="1236285"/>
              </a:xfrm>
              <a:prstGeom prst="roundRect">
                <a:avLst>
                  <a:gd name="adj" fmla="val 0"/>
                </a:avLst>
              </a:prstGeom>
              <a:solidFill>
                <a:srgbClr val="FFFFFF">
                  <a:shade val="85000"/>
                </a:srgbClr>
              </a:solidFill>
              <a:ln>
                <a:noFill/>
              </a:ln>
              <a:effectLst/>
            </p:spPr>
          </p:pic>
          <p:grpSp>
            <p:nvGrpSpPr>
              <p:cNvPr id="153" name="Gruppierung 152"/>
              <p:cNvGrpSpPr/>
              <p:nvPr/>
            </p:nvGrpSpPr>
            <p:grpSpPr>
              <a:xfrm>
                <a:off x="2895600" y="530336"/>
                <a:ext cx="1223540" cy="1223540"/>
                <a:chOff x="3276600" y="381000"/>
                <a:chExt cx="609600" cy="609600"/>
              </a:xfrm>
            </p:grpSpPr>
            <p:sp>
              <p:nvSpPr>
                <p:cNvPr id="154" name="Rechteck 153"/>
                <p:cNvSpPr/>
                <p:nvPr/>
              </p:nvSpPr>
              <p:spPr>
                <a:xfrm>
                  <a:off x="3276600" y="381000"/>
                  <a:ext cx="609600" cy="609600"/>
                </a:xfrm>
                <a:prstGeom prst="rect">
                  <a:avLst/>
                </a:prstGeom>
                <a:solidFill>
                  <a:schemeClr val="bg1">
                    <a:alpha val="25000"/>
                  </a:schemeClr>
                </a:solidFill>
                <a:ln w="19050" cmpd="sng">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155" name="Gerade Verbindung 154"/>
                <p:cNvCxnSpPr>
                  <a:stCxn id="154" idx="0"/>
                  <a:endCxn id="154" idx="2"/>
                </p:cNvCxnSpPr>
                <p:nvPr/>
              </p:nvCxnSpPr>
              <p:spPr>
                <a:xfrm>
                  <a:off x="3581400" y="381000"/>
                  <a:ext cx="0" cy="609600"/>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6" name="Gerade Verbindung 155"/>
                <p:cNvCxnSpPr>
                  <a:stCxn id="154" idx="1"/>
                  <a:endCxn id="154" idx="3"/>
                </p:cNvCxnSpPr>
                <p:nvPr/>
              </p:nvCxnSpPr>
              <p:spPr>
                <a:xfrm>
                  <a:off x="3276600" y="685800"/>
                  <a:ext cx="609600" cy="0"/>
                </a:xfrm>
                <a:prstGeom prst="line">
                  <a:avLst/>
                </a:prstGeom>
                <a:ln w="19050" cmpd="sng">
                  <a:solidFill>
                    <a:srgbClr val="141313"/>
                  </a:solidFill>
                </a:ln>
              </p:spPr>
              <p:style>
                <a:lnRef idx="2">
                  <a:schemeClr val="accent1"/>
                </a:lnRef>
                <a:fillRef idx="0">
                  <a:schemeClr val="accent1"/>
                </a:fillRef>
                <a:effectRef idx="1">
                  <a:schemeClr val="accent1"/>
                </a:effectRef>
                <a:fontRef idx="minor">
                  <a:schemeClr val="tx1"/>
                </a:fontRef>
              </p:style>
            </p:cxnSp>
          </p:grpSp>
        </p:grpSp>
        <p:cxnSp>
          <p:nvCxnSpPr>
            <p:cNvPr id="344" name="Gerade Verbindung 343"/>
            <p:cNvCxnSpPr/>
            <p:nvPr/>
          </p:nvCxnSpPr>
          <p:spPr>
            <a:xfrm>
              <a:off x="1219200" y="1066800"/>
              <a:ext cx="1676400" cy="68580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5" name="Gerade Verbindung 344"/>
            <p:cNvCxnSpPr/>
            <p:nvPr/>
          </p:nvCxnSpPr>
          <p:spPr>
            <a:xfrm flipV="1">
              <a:off x="1600200" y="533400"/>
              <a:ext cx="2514600" cy="15240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 name="Rechteck 11"/>
          <p:cNvSpPr/>
          <p:nvPr/>
        </p:nvSpPr>
        <p:spPr>
          <a:xfrm>
            <a:off x="2860675" y="845742"/>
            <a:ext cx="614330" cy="614330"/>
          </a:xfrm>
          <a:prstGeom prst="rect">
            <a:avLst/>
          </a:prstGeom>
          <a:solidFill>
            <a:srgbClr val="5E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3" name="Rechteck 12"/>
          <p:cNvSpPr/>
          <p:nvPr/>
        </p:nvSpPr>
        <p:spPr>
          <a:xfrm>
            <a:off x="3475005" y="845742"/>
            <a:ext cx="614330" cy="614330"/>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4" name="Rechteck 13"/>
          <p:cNvSpPr/>
          <p:nvPr/>
        </p:nvSpPr>
        <p:spPr>
          <a:xfrm>
            <a:off x="2860675" y="1460072"/>
            <a:ext cx="614330" cy="614330"/>
          </a:xfrm>
          <a:prstGeom prst="rect">
            <a:avLst/>
          </a:prstGeom>
          <a:solidFill>
            <a:srgbClr val="F250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5" name="Rechteck 14"/>
          <p:cNvSpPr/>
          <p:nvPr/>
        </p:nvSpPr>
        <p:spPr>
          <a:xfrm>
            <a:off x="3475005" y="1460072"/>
            <a:ext cx="614330" cy="61433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7" name="Gruppierung 6"/>
          <p:cNvGrpSpPr/>
          <p:nvPr/>
        </p:nvGrpSpPr>
        <p:grpSpPr>
          <a:xfrm>
            <a:off x="2860675" y="845742"/>
            <a:ext cx="1228659" cy="1228659"/>
            <a:chOff x="5638800" y="1371600"/>
            <a:chExt cx="609600" cy="609600"/>
          </a:xfrm>
        </p:grpSpPr>
        <p:sp>
          <p:nvSpPr>
            <p:cNvPr id="8" name="Rechteck 7"/>
            <p:cNvSpPr/>
            <p:nvPr/>
          </p:nvSpPr>
          <p:spPr>
            <a:xfrm>
              <a:off x="5638800" y="1371600"/>
              <a:ext cx="609600" cy="609600"/>
            </a:xfrm>
            <a:prstGeom prst="rect">
              <a:avLst/>
            </a:prstGeom>
            <a:noFill/>
            <a:ln w="19050" cmpd="sng">
              <a:solidFill>
                <a:srgbClr val="1413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ln>
                  <a:solidFill>
                    <a:srgbClr val="F5BF66"/>
                  </a:solidFill>
                </a:ln>
                <a:noFill/>
                <a:latin typeface="Arial"/>
              </a:endParaRPr>
            </a:p>
          </p:txBody>
        </p:sp>
        <p:grpSp>
          <p:nvGrpSpPr>
            <p:cNvPr id="9" name="Gruppierung 8"/>
            <p:cNvGrpSpPr/>
            <p:nvPr/>
          </p:nvGrpSpPr>
          <p:grpSpPr>
            <a:xfrm>
              <a:off x="5638800" y="1371600"/>
              <a:ext cx="609600" cy="609600"/>
              <a:chOff x="5638800" y="2133600"/>
              <a:chExt cx="609600" cy="609600"/>
            </a:xfrm>
          </p:grpSpPr>
          <p:cxnSp>
            <p:nvCxnSpPr>
              <p:cNvPr id="10" name="Gerade Verbindung 9"/>
              <p:cNvCxnSpPr/>
              <p:nvPr/>
            </p:nvCxnSpPr>
            <p:spPr>
              <a:xfrm>
                <a:off x="5943600" y="2133600"/>
                <a:ext cx="0" cy="609600"/>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5638800" y="2438400"/>
                <a:ext cx="609600" cy="0"/>
              </a:xfrm>
              <a:prstGeom prst="line">
                <a:avLst/>
              </a:prstGeom>
              <a:ln w="19050" cmpd="sng">
                <a:solidFill>
                  <a:srgbClr val="141313"/>
                </a:solidFill>
              </a:ln>
              <a:effectLst/>
            </p:spPr>
            <p:style>
              <a:lnRef idx="2">
                <a:schemeClr val="accent1"/>
              </a:lnRef>
              <a:fillRef idx="0">
                <a:schemeClr val="accent1"/>
              </a:fillRef>
              <a:effectRef idx="1">
                <a:schemeClr val="accent1"/>
              </a:effectRef>
              <a:fontRef idx="minor">
                <a:schemeClr val="tx1"/>
              </a:fontRef>
            </p:style>
          </p:cxnSp>
        </p:grpSp>
      </p:grpSp>
      <p:sp>
        <p:nvSpPr>
          <p:cNvPr id="363" name="Textfeld 362"/>
          <p:cNvSpPr txBox="1"/>
          <p:nvPr/>
        </p:nvSpPr>
        <p:spPr>
          <a:xfrm>
            <a:off x="6825734" y="1350202"/>
            <a:ext cx="184666" cy="369332"/>
          </a:xfrm>
          <a:prstGeom prst="rect">
            <a:avLst/>
          </a:prstGeom>
          <a:noFill/>
        </p:spPr>
        <p:txBody>
          <a:bodyPr wrap="none" rtlCol="0">
            <a:spAutoFit/>
          </a:bodyPr>
          <a:lstStyle/>
          <a:p>
            <a:pPr defTabSz="914400" fontAlgn="base">
              <a:spcBef>
                <a:spcPct val="0"/>
              </a:spcBef>
              <a:spcAft>
                <a:spcPct val="0"/>
              </a:spcAft>
            </a:pPr>
            <a:endParaRPr lang="de-DE" sz="1800" dirty="0">
              <a:solidFill>
                <a:srgbClr val="787972"/>
              </a:solidFill>
              <a:latin typeface="Arial" charset="0"/>
              <a:ea typeface="ＭＳ Ｐゴシック" charset="0"/>
              <a:cs typeface="ＭＳ Ｐゴシック" charset="0"/>
            </a:endParaRPr>
          </a:p>
        </p:txBody>
      </p:sp>
      <p:grpSp>
        <p:nvGrpSpPr>
          <p:cNvPr id="409" name="Gruppierung 408"/>
          <p:cNvGrpSpPr/>
          <p:nvPr/>
        </p:nvGrpSpPr>
        <p:grpSpPr>
          <a:xfrm>
            <a:off x="4343400" y="596669"/>
            <a:ext cx="2895600" cy="3441931"/>
            <a:chOff x="4419600" y="457200"/>
            <a:chExt cx="2895600" cy="3441931"/>
          </a:xfrm>
        </p:grpSpPr>
        <p:grpSp>
          <p:nvGrpSpPr>
            <p:cNvPr id="365" name="Gruppierung 364"/>
            <p:cNvGrpSpPr/>
            <p:nvPr/>
          </p:nvGrpSpPr>
          <p:grpSpPr>
            <a:xfrm>
              <a:off x="5334000" y="533400"/>
              <a:ext cx="795867" cy="3200400"/>
              <a:chOff x="2954625" y="990600"/>
              <a:chExt cx="584776" cy="2590800"/>
            </a:xfrm>
          </p:grpSpPr>
          <p:grpSp>
            <p:nvGrpSpPr>
              <p:cNvPr id="366" name="Gruppierung 365"/>
              <p:cNvGrpSpPr/>
              <p:nvPr/>
            </p:nvGrpSpPr>
            <p:grpSpPr>
              <a:xfrm>
                <a:off x="3098224" y="990600"/>
                <a:ext cx="246743" cy="2590800"/>
                <a:chOff x="4419600" y="457200"/>
                <a:chExt cx="304800" cy="3200400"/>
              </a:xfrm>
            </p:grpSpPr>
            <p:sp>
              <p:nvSpPr>
                <p:cNvPr id="368" name="Rechteck 367"/>
                <p:cNvSpPr/>
                <p:nvPr/>
              </p:nvSpPr>
              <p:spPr>
                <a:xfrm>
                  <a:off x="4419600" y="457200"/>
                  <a:ext cx="304800" cy="304800"/>
                </a:xfrm>
                <a:prstGeom prst="rect">
                  <a:avLst/>
                </a:prstGeom>
                <a:solidFill>
                  <a:srgbClr val="63FF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69" name="Rechteck 368"/>
                <p:cNvSpPr/>
                <p:nvPr/>
              </p:nvSpPr>
              <p:spPr>
                <a:xfrm>
                  <a:off x="4419600" y="7620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70" name="Rechteck 369"/>
                <p:cNvSpPr/>
                <p:nvPr/>
              </p:nvSpPr>
              <p:spPr>
                <a:xfrm>
                  <a:off x="4419600" y="1066800"/>
                  <a:ext cx="304800" cy="304800"/>
                </a:xfrm>
                <a:prstGeom prst="rect">
                  <a:avLst/>
                </a:prstGeom>
                <a:solidFill>
                  <a:srgbClr val="F250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71" name="Rechteck 370"/>
                <p:cNvSpPr/>
                <p:nvPr/>
              </p:nvSpPr>
              <p:spPr>
                <a:xfrm>
                  <a:off x="4419600" y="1371600"/>
                  <a:ext cx="304800" cy="304800"/>
                </a:xfrm>
                <a:prstGeom prst="rect">
                  <a:avLst/>
                </a:prstGeom>
                <a:solidFill>
                  <a:srgbClr val="2300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72" name="Rechteck 371"/>
                <p:cNvSpPr/>
                <p:nvPr/>
              </p:nvSpPr>
              <p:spPr>
                <a:xfrm>
                  <a:off x="4419600" y="24384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73" name="Rechteck 372"/>
                <p:cNvSpPr/>
                <p:nvPr/>
              </p:nvSpPr>
              <p:spPr>
                <a:xfrm>
                  <a:off x="4419600" y="3352800"/>
                  <a:ext cx="304800" cy="3048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74" name="Rechteck 373"/>
                <p:cNvSpPr/>
                <p:nvPr/>
              </p:nvSpPr>
              <p:spPr>
                <a:xfrm>
                  <a:off x="4419600" y="3048000"/>
                  <a:ext cx="304800" cy="304800"/>
                </a:xfrm>
                <a:prstGeom prst="rect">
                  <a:avLst/>
                </a:prstGeom>
                <a:solidFill>
                  <a:srgbClr val="EFEA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75" name="Rechteck 374"/>
                <p:cNvSpPr/>
                <p:nvPr/>
              </p:nvSpPr>
              <p:spPr>
                <a:xfrm>
                  <a:off x="4419600" y="2743200"/>
                  <a:ext cx="304800" cy="304800"/>
                </a:xfrm>
                <a:prstGeom prst="rect">
                  <a:avLst/>
                </a:prstGeom>
                <a:solidFill>
                  <a:srgbClr val="CF1F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76" name="Rechteck 375"/>
                <p:cNvSpPr/>
                <p:nvPr/>
              </p:nvSpPr>
              <p:spPr>
                <a:xfrm>
                  <a:off x="4419600" y="457200"/>
                  <a:ext cx="304800" cy="3200400"/>
                </a:xfrm>
                <a:prstGeom prst="rect">
                  <a:avLst/>
                </a:pr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377" name="Gerade Verbindung 376"/>
                <p:cNvCxnSpPr/>
                <p:nvPr/>
              </p:nvCxnSpPr>
              <p:spPr>
                <a:xfrm>
                  <a:off x="4419600" y="762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78" name="Gerade Verbindung 377"/>
                <p:cNvCxnSpPr/>
                <p:nvPr/>
              </p:nvCxnSpPr>
              <p:spPr>
                <a:xfrm>
                  <a:off x="4419600" y="10668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79" name="Gerade Verbindung 378"/>
                <p:cNvCxnSpPr/>
                <p:nvPr/>
              </p:nvCxnSpPr>
              <p:spPr>
                <a:xfrm>
                  <a:off x="4419600" y="1371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80" name="Gerade Verbindung 379"/>
                <p:cNvCxnSpPr/>
                <p:nvPr/>
              </p:nvCxnSpPr>
              <p:spPr>
                <a:xfrm>
                  <a:off x="4419600" y="1676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81" name="Gerade Verbindung 380"/>
                <p:cNvCxnSpPr/>
                <p:nvPr/>
              </p:nvCxnSpPr>
              <p:spPr>
                <a:xfrm>
                  <a:off x="4419600" y="2438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82" name="Gerade Verbindung 381"/>
                <p:cNvCxnSpPr/>
                <p:nvPr/>
              </p:nvCxnSpPr>
              <p:spPr>
                <a:xfrm>
                  <a:off x="4419600" y="27432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83" name="Gerade Verbindung 382"/>
                <p:cNvCxnSpPr/>
                <p:nvPr/>
              </p:nvCxnSpPr>
              <p:spPr>
                <a:xfrm>
                  <a:off x="4419600" y="3048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84" name="Gerade Verbindung 383"/>
                <p:cNvCxnSpPr/>
                <p:nvPr/>
              </p:nvCxnSpPr>
              <p:spPr>
                <a:xfrm>
                  <a:off x="4419600" y="33528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grpSp>
          <p:sp>
            <p:nvSpPr>
              <p:cNvPr id="367" name="Textfeld 366"/>
              <p:cNvSpPr txBox="1"/>
              <p:nvPr/>
            </p:nvSpPr>
            <p:spPr>
              <a:xfrm rot="5400000">
                <a:off x="2983659" y="2010324"/>
                <a:ext cx="526707" cy="584776"/>
              </a:xfrm>
              <a:prstGeom prst="rect">
                <a:avLst/>
              </a:prstGeom>
              <a:noFill/>
            </p:spPr>
            <p:txBody>
              <a:bodyPr wrap="none" rtlCol="0">
                <a:spAutoFit/>
              </a:bodyPr>
              <a:lstStyle/>
              <a:p>
                <a:pPr defTabSz="914400" fontAlgn="base">
                  <a:spcBef>
                    <a:spcPct val="0"/>
                  </a:spcBef>
                  <a:spcAft>
                    <a:spcPct val="0"/>
                  </a:spcAft>
                </a:pPr>
                <a:r>
                  <a:rPr lang="de-DE" sz="3200" dirty="0">
                    <a:solidFill>
                      <a:srgbClr val="141313"/>
                    </a:solidFill>
                    <a:latin typeface="Arial" charset="0"/>
                    <a:ea typeface="ＭＳ Ｐゴシック" charset="0"/>
                    <a:cs typeface="ＭＳ Ｐゴシック" charset="0"/>
                  </a:rPr>
                  <a:t>...</a:t>
                </a:r>
              </a:p>
            </p:txBody>
          </p:sp>
        </p:grpSp>
        <p:grpSp>
          <p:nvGrpSpPr>
            <p:cNvPr id="385" name="Gruppierung 384"/>
            <p:cNvGrpSpPr/>
            <p:nvPr/>
          </p:nvGrpSpPr>
          <p:grpSpPr>
            <a:xfrm>
              <a:off x="6451600" y="533400"/>
              <a:ext cx="711200" cy="3200400"/>
              <a:chOff x="4986401" y="304800"/>
              <a:chExt cx="722372" cy="3200400"/>
            </a:xfrm>
          </p:grpSpPr>
          <p:sp>
            <p:nvSpPr>
              <p:cNvPr id="386" name="Rechteck 385"/>
              <p:cNvSpPr/>
              <p:nvPr/>
            </p:nvSpPr>
            <p:spPr>
              <a:xfrm>
                <a:off x="5105400" y="304800"/>
                <a:ext cx="304800" cy="304800"/>
              </a:xfrm>
              <a:prstGeom prst="rect">
                <a:avLst/>
              </a:prstGeom>
              <a:solidFill>
                <a:srgbClr val="CF1F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87" name="Rechteck 386"/>
              <p:cNvSpPr/>
              <p:nvPr/>
            </p:nvSpPr>
            <p:spPr>
              <a:xfrm>
                <a:off x="5105400" y="609600"/>
                <a:ext cx="304800" cy="304800"/>
              </a:xfrm>
              <a:prstGeom prst="rect">
                <a:avLst/>
              </a:prstGeom>
              <a:solidFill>
                <a:srgbClr val="63FF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88" name="Rechteck 387"/>
              <p:cNvSpPr/>
              <p:nvPr/>
            </p:nvSpPr>
            <p:spPr>
              <a:xfrm>
                <a:off x="5105400" y="914400"/>
                <a:ext cx="304800" cy="304800"/>
              </a:xfrm>
              <a:prstGeom prst="rect">
                <a:avLst/>
              </a:prstGeom>
              <a:solidFill>
                <a:srgbClr val="F250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89" name="Rechteck 388"/>
              <p:cNvSpPr/>
              <p:nvPr/>
            </p:nvSpPr>
            <p:spPr>
              <a:xfrm>
                <a:off x="5105400" y="1219200"/>
                <a:ext cx="304800" cy="3048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90" name="Rechteck 389"/>
              <p:cNvSpPr/>
              <p:nvPr/>
            </p:nvSpPr>
            <p:spPr>
              <a:xfrm>
                <a:off x="5105400" y="22860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91" name="Rechteck 390"/>
              <p:cNvSpPr/>
              <p:nvPr/>
            </p:nvSpPr>
            <p:spPr>
              <a:xfrm>
                <a:off x="5105400" y="3200400"/>
                <a:ext cx="304800" cy="304800"/>
              </a:xfrm>
              <a:prstGeom prst="rect">
                <a:avLst/>
              </a:prstGeom>
              <a:solidFill>
                <a:srgbClr val="63FF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92" name="Rechteck 391"/>
              <p:cNvSpPr/>
              <p:nvPr/>
            </p:nvSpPr>
            <p:spPr>
              <a:xfrm>
                <a:off x="5105400" y="2895600"/>
                <a:ext cx="304800" cy="304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93" name="Rechteck 392"/>
              <p:cNvSpPr/>
              <p:nvPr/>
            </p:nvSpPr>
            <p:spPr>
              <a:xfrm>
                <a:off x="5105400" y="2590800"/>
                <a:ext cx="304800" cy="304800"/>
              </a:xfrm>
              <a:prstGeom prst="rect">
                <a:avLst/>
              </a:prstGeom>
              <a:solidFill>
                <a:srgbClr val="2300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94" name="Rechteck 393"/>
              <p:cNvSpPr/>
              <p:nvPr/>
            </p:nvSpPr>
            <p:spPr>
              <a:xfrm>
                <a:off x="5105400" y="304800"/>
                <a:ext cx="304800" cy="3200400"/>
              </a:xfrm>
              <a:prstGeom prst="rect">
                <a:avLst/>
              </a:pr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395" name="Gerade Verbindung 394"/>
              <p:cNvCxnSpPr/>
              <p:nvPr/>
            </p:nvCxnSpPr>
            <p:spPr>
              <a:xfrm>
                <a:off x="5105400" y="609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96" name="Gerade Verbindung 395"/>
              <p:cNvCxnSpPr/>
              <p:nvPr/>
            </p:nvCxnSpPr>
            <p:spPr>
              <a:xfrm>
                <a:off x="5105400" y="914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97" name="Gerade Verbindung 396"/>
              <p:cNvCxnSpPr/>
              <p:nvPr/>
            </p:nvCxnSpPr>
            <p:spPr>
              <a:xfrm>
                <a:off x="5105400" y="12192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98" name="Gerade Verbindung 397"/>
              <p:cNvCxnSpPr/>
              <p:nvPr/>
            </p:nvCxnSpPr>
            <p:spPr>
              <a:xfrm>
                <a:off x="5105400" y="1524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99" name="Gerade Verbindung 398"/>
              <p:cNvCxnSpPr/>
              <p:nvPr/>
            </p:nvCxnSpPr>
            <p:spPr>
              <a:xfrm>
                <a:off x="5105400" y="2286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00" name="Gerade Verbindung 399"/>
              <p:cNvCxnSpPr/>
              <p:nvPr/>
            </p:nvCxnSpPr>
            <p:spPr>
              <a:xfrm>
                <a:off x="5105400" y="25908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01" name="Gerade Verbindung 400"/>
              <p:cNvCxnSpPr/>
              <p:nvPr/>
            </p:nvCxnSpPr>
            <p:spPr>
              <a:xfrm>
                <a:off x="5105400" y="2895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02" name="Gerade Verbindung 401"/>
              <p:cNvCxnSpPr/>
              <p:nvPr/>
            </p:nvCxnSpPr>
            <p:spPr>
              <a:xfrm>
                <a:off x="5105400" y="3200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403" name="Textfeld 402"/>
              <p:cNvSpPr txBox="1"/>
              <p:nvPr/>
            </p:nvSpPr>
            <p:spPr>
              <a:xfrm rot="5400000">
                <a:off x="5022268" y="1557911"/>
                <a:ext cx="650638" cy="722372"/>
              </a:xfrm>
              <a:prstGeom prst="rect">
                <a:avLst/>
              </a:prstGeom>
              <a:noFill/>
            </p:spPr>
            <p:txBody>
              <a:bodyPr wrap="none" rtlCol="0">
                <a:spAutoFit/>
              </a:bodyPr>
              <a:lstStyle/>
              <a:p>
                <a:pPr defTabSz="914400" fontAlgn="base">
                  <a:spcBef>
                    <a:spcPct val="0"/>
                  </a:spcBef>
                  <a:spcAft>
                    <a:spcPct val="0"/>
                  </a:spcAft>
                </a:pPr>
                <a:r>
                  <a:rPr lang="de-DE" sz="3200" dirty="0">
                    <a:solidFill>
                      <a:srgbClr val="141313"/>
                    </a:solidFill>
                    <a:latin typeface="Arial" charset="0"/>
                    <a:ea typeface="ＭＳ Ｐゴシック" charset="0"/>
                    <a:cs typeface="ＭＳ Ｐゴシック" charset="0"/>
                  </a:rPr>
                  <a:t>...</a:t>
                </a:r>
              </a:p>
            </p:txBody>
          </p:sp>
        </p:grpSp>
        <p:grpSp>
          <p:nvGrpSpPr>
            <p:cNvPr id="408" name="Gruppierung 407"/>
            <p:cNvGrpSpPr/>
            <p:nvPr/>
          </p:nvGrpSpPr>
          <p:grpSpPr>
            <a:xfrm>
              <a:off x="4419600" y="457200"/>
              <a:ext cx="2895600" cy="3441931"/>
              <a:chOff x="4419600" y="457200"/>
              <a:chExt cx="2895600" cy="3441931"/>
            </a:xfrm>
          </p:grpSpPr>
          <p:sp>
            <p:nvSpPr>
              <p:cNvPr id="404" name="Geschweifte Klammer links/rechts 403"/>
              <p:cNvSpPr/>
              <p:nvPr/>
            </p:nvSpPr>
            <p:spPr>
              <a:xfrm>
                <a:off x="4419600" y="457200"/>
                <a:ext cx="2895600" cy="3429000"/>
              </a:xfrm>
              <a:prstGeom prst="bracePair">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407" name="Gruppierung 406"/>
              <p:cNvGrpSpPr/>
              <p:nvPr/>
            </p:nvGrpSpPr>
            <p:grpSpPr>
              <a:xfrm>
                <a:off x="5283200" y="3429000"/>
                <a:ext cx="1367437" cy="470131"/>
                <a:chOff x="5283200" y="3429000"/>
                <a:chExt cx="1367437" cy="470131"/>
              </a:xfrm>
            </p:grpSpPr>
            <p:sp>
              <p:nvSpPr>
                <p:cNvPr id="405" name="Textfeld 404"/>
                <p:cNvSpPr txBox="1"/>
                <p:nvPr/>
              </p:nvSpPr>
              <p:spPr>
                <a:xfrm>
                  <a:off x="5283200" y="3437466"/>
                  <a:ext cx="270176" cy="461665"/>
                </a:xfrm>
                <a:prstGeom prst="rect">
                  <a:avLst/>
                </a:prstGeom>
                <a:noFill/>
              </p:spPr>
              <p:txBody>
                <a:bodyPr wrap="none" rtlCol="0">
                  <a:spAutoFit/>
                </a:bodyPr>
                <a:lstStyle/>
                <a:p>
                  <a:pPr defTabSz="914400" fontAlgn="base">
                    <a:spcBef>
                      <a:spcPct val="0"/>
                    </a:spcBef>
                    <a:spcAft>
                      <a:spcPct val="0"/>
                    </a:spcAft>
                  </a:pPr>
                  <a:r>
                    <a:rPr lang="de-DE" sz="2400" b="1" dirty="0">
                      <a:solidFill>
                        <a:srgbClr val="141313"/>
                      </a:solidFill>
                      <a:latin typeface="Arial" charset="0"/>
                      <a:ea typeface="ＭＳ Ｐゴシック" charset="0"/>
                      <a:cs typeface="ＭＳ Ｐゴシック" charset="0"/>
                    </a:rPr>
                    <a:t>,</a:t>
                  </a:r>
                </a:p>
              </p:txBody>
            </p:sp>
            <p:sp>
              <p:nvSpPr>
                <p:cNvPr id="406" name="Textfeld 405"/>
                <p:cNvSpPr txBox="1"/>
                <p:nvPr/>
              </p:nvSpPr>
              <p:spPr>
                <a:xfrm>
                  <a:off x="5867400" y="3429000"/>
                  <a:ext cx="783237" cy="461665"/>
                </a:xfrm>
                <a:prstGeom prst="rect">
                  <a:avLst/>
                </a:prstGeom>
                <a:noFill/>
              </p:spPr>
              <p:txBody>
                <a:bodyPr wrap="none" rtlCol="0">
                  <a:spAutoFit/>
                </a:bodyPr>
                <a:lstStyle/>
                <a:p>
                  <a:pPr defTabSz="914400" fontAlgn="base">
                    <a:spcBef>
                      <a:spcPct val="0"/>
                    </a:spcBef>
                    <a:spcAft>
                      <a:spcPct val="0"/>
                    </a:spcAft>
                  </a:pPr>
                  <a:r>
                    <a:rPr lang="de-DE" sz="2400" b="1" dirty="0">
                      <a:solidFill>
                        <a:srgbClr val="141313"/>
                      </a:solidFill>
                      <a:latin typeface="Arial" charset="0"/>
                      <a:ea typeface="ＭＳ Ｐゴシック" charset="0"/>
                      <a:cs typeface="ＭＳ Ｐゴシック" charset="0"/>
                    </a:rPr>
                    <a:t>, ... ,</a:t>
                  </a:r>
                </a:p>
              </p:txBody>
            </p:sp>
          </p:grpSp>
        </p:grpSp>
      </p:grpSp>
      <p:sp>
        <p:nvSpPr>
          <p:cNvPr id="4" name="Titel 3"/>
          <p:cNvSpPr>
            <a:spLocks noGrp="1"/>
          </p:cNvSpPr>
          <p:nvPr>
            <p:ph type="title"/>
          </p:nvPr>
        </p:nvSpPr>
        <p:spPr/>
        <p:txBody>
          <a:bodyPr/>
          <a:lstStyle/>
          <a:p>
            <a:r>
              <a:rPr lang="en-US" noProof="0" smtClean="0"/>
              <a:t>Local Feature Extraction</a:t>
            </a:r>
            <a:endParaRPr lang="en-US" noProof="0"/>
          </a:p>
        </p:txBody>
      </p:sp>
    </p:spTree>
    <p:extLst>
      <p:ext uri="{BB962C8B-B14F-4D97-AF65-F5344CB8AC3E}">
        <p14:creationId xmlns:p14="http://schemas.microsoft.com/office/powerpoint/2010/main" val="3294870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
                                        </p:tgtEl>
                                        <p:attrNameLst>
                                          <p:attrName>style.visibility</p:attrName>
                                        </p:attrNameLst>
                                      </p:cBhvr>
                                      <p:to>
                                        <p:strVal val="visible"/>
                                      </p:to>
                                    </p:set>
                                    <p:animEffect transition="in" filter="fade">
                                      <p:cBhvr>
                                        <p:cTn id="17" dur="100"/>
                                        <p:tgtEl>
                                          <p:spTgt spid="3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2"/>
                                        </p:tgtEl>
                                        <p:attrNameLst>
                                          <p:attrName>style.visibility</p:attrName>
                                        </p:attrNameLst>
                                      </p:cBhvr>
                                      <p:to>
                                        <p:strVal val="visible"/>
                                      </p:to>
                                    </p:set>
                                    <p:animEffect transition="in" filter="fade">
                                      <p:cBhvr>
                                        <p:cTn id="57" dur="100"/>
                                        <p:tgtEl>
                                          <p:spTgt spid="2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3"/>
                                        </p:tgtEl>
                                        <p:attrNameLst>
                                          <p:attrName>style.visibility</p:attrName>
                                        </p:attrNameLst>
                                      </p:cBhvr>
                                      <p:to>
                                        <p:strVal val="visible"/>
                                      </p:to>
                                    </p:set>
                                    <p:animEffect transition="in" filter="fade">
                                      <p:cBhvr>
                                        <p:cTn id="62" dur="100"/>
                                        <p:tgtEl>
                                          <p:spTgt spid="2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1"/>
                                        </p:tgtEl>
                                        <p:attrNameLst>
                                          <p:attrName>style.visibility</p:attrName>
                                        </p:attrNameLst>
                                      </p:cBhvr>
                                      <p:to>
                                        <p:strVal val="visible"/>
                                      </p:to>
                                    </p:set>
                                    <p:animEffect transition="in" filter="fade">
                                      <p:cBhvr>
                                        <p:cTn id="72" dur="500"/>
                                        <p:tgtEl>
                                          <p:spTgt spid="3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58"/>
                                        </p:tgtEl>
                                        <p:attrNameLst>
                                          <p:attrName>style.visibility</p:attrName>
                                        </p:attrNameLst>
                                      </p:cBhvr>
                                      <p:to>
                                        <p:strVal val="visible"/>
                                      </p:to>
                                    </p:set>
                                    <p:animEffect transition="in" filter="fade">
                                      <p:cBhvr>
                                        <p:cTn id="112" dur="500"/>
                                        <p:tgtEl>
                                          <p:spTgt spid="25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09"/>
                                        </p:tgtEl>
                                        <p:attrNameLst>
                                          <p:attrName>style.visibility</p:attrName>
                                        </p:attrNameLst>
                                      </p:cBhvr>
                                      <p:to>
                                        <p:strVal val="visible"/>
                                      </p:to>
                                    </p:set>
                                    <p:animEffect transition="in" filter="fade">
                                      <p:cBhvr>
                                        <p:cTn id="117" dur="1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23" grpId="0" animBg="1"/>
      <p:bldP spid="24" grpId="0" animBg="1"/>
      <p:bldP spid="25" grpId="0" animBg="1"/>
      <p:bldP spid="26"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Quantization Using Visual Vocabulary</a:t>
            </a:r>
            <a:endParaRPr lang="en-US" noProof="0"/>
          </a:p>
        </p:txBody>
      </p:sp>
      <p:sp>
        <p:nvSpPr>
          <p:cNvPr id="67" name="Textfeld 66"/>
          <p:cNvSpPr txBox="1"/>
          <p:nvPr/>
        </p:nvSpPr>
        <p:spPr>
          <a:xfrm>
            <a:off x="381000" y="914400"/>
            <a:ext cx="1017125" cy="338554"/>
          </a:xfrm>
          <a:prstGeom prst="rect">
            <a:avLst/>
          </a:prstGeom>
          <a:noFill/>
        </p:spPr>
        <p:txBody>
          <a:bodyPr wrap="none" rtlCol="0">
            <a:spAutoFit/>
          </a:bodyPr>
          <a:lstStyle/>
          <a:p>
            <a:pPr defTabSz="914400" fontAlgn="base">
              <a:spcBef>
                <a:spcPct val="0"/>
              </a:spcBef>
              <a:spcAft>
                <a:spcPct val="0"/>
              </a:spcAft>
            </a:pPr>
            <a:r>
              <a:rPr lang="de-DE" sz="1600" dirty="0">
                <a:latin typeface="Arial" charset="0"/>
                <a:ea typeface="ＭＳ Ｐゴシック" charset="0"/>
                <a:cs typeface="ＭＳ Ｐゴシック" charset="0"/>
              </a:rPr>
              <a:t>a) </a:t>
            </a:r>
            <a:r>
              <a:rPr lang="de-DE" sz="1600" dirty="0" err="1">
                <a:latin typeface="Arial" charset="0"/>
                <a:ea typeface="ＭＳ Ｐゴシック" charset="0"/>
                <a:cs typeface="ＭＳ Ｐゴシック" charset="0"/>
              </a:rPr>
              <a:t>sketch</a:t>
            </a:r>
            <a:endParaRPr lang="de-DE" sz="1600" dirty="0">
              <a:latin typeface="Arial" charset="0"/>
              <a:ea typeface="ＭＳ Ｐゴシック" charset="0"/>
              <a:cs typeface="ＭＳ Ｐゴシック" charset="0"/>
            </a:endParaRPr>
          </a:p>
        </p:txBody>
      </p:sp>
      <p:grpSp>
        <p:nvGrpSpPr>
          <p:cNvPr id="84" name="Gruppierung 83"/>
          <p:cNvGrpSpPr/>
          <p:nvPr/>
        </p:nvGrpSpPr>
        <p:grpSpPr>
          <a:xfrm>
            <a:off x="2133600" y="914400"/>
            <a:ext cx="1971213" cy="2743200"/>
            <a:chOff x="2133600" y="914400"/>
            <a:chExt cx="1971213" cy="2743200"/>
          </a:xfrm>
        </p:grpSpPr>
        <p:grpSp>
          <p:nvGrpSpPr>
            <p:cNvPr id="23" name="Gruppierung 22"/>
            <p:cNvGrpSpPr/>
            <p:nvPr/>
          </p:nvGrpSpPr>
          <p:grpSpPr>
            <a:xfrm>
              <a:off x="2431408" y="1569366"/>
              <a:ext cx="528790" cy="1992923"/>
              <a:chOff x="2590800" y="685800"/>
              <a:chExt cx="849176" cy="3200400"/>
            </a:xfrm>
          </p:grpSpPr>
          <p:sp>
            <p:nvSpPr>
              <p:cNvPr id="4" name="Rechteck 3"/>
              <p:cNvSpPr/>
              <p:nvPr/>
            </p:nvSpPr>
            <p:spPr>
              <a:xfrm>
                <a:off x="2590800" y="685800"/>
                <a:ext cx="304800" cy="3048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5" name="Rechteck 4"/>
              <p:cNvSpPr/>
              <p:nvPr/>
            </p:nvSpPr>
            <p:spPr>
              <a:xfrm>
                <a:off x="2590800" y="990600"/>
                <a:ext cx="304800" cy="304800"/>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6" name="Rechteck 5"/>
              <p:cNvSpPr/>
              <p:nvPr/>
            </p:nvSpPr>
            <p:spPr>
              <a:xfrm>
                <a:off x="2590800" y="1295400"/>
                <a:ext cx="304800" cy="304800"/>
              </a:xfrm>
              <a:prstGeom prst="rect">
                <a:avLst/>
              </a:prstGeom>
              <a:solidFill>
                <a:srgbClr val="F250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7" name="Rechteck 6"/>
              <p:cNvSpPr/>
              <p:nvPr/>
            </p:nvSpPr>
            <p:spPr>
              <a:xfrm>
                <a:off x="2590800" y="16002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8" name="Rechteck 7"/>
              <p:cNvSpPr/>
              <p:nvPr/>
            </p:nvSpPr>
            <p:spPr>
              <a:xfrm>
                <a:off x="2590800" y="26670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9" name="Rechteck 8"/>
              <p:cNvSpPr/>
              <p:nvPr/>
            </p:nvSpPr>
            <p:spPr>
              <a:xfrm>
                <a:off x="2590800" y="3581400"/>
                <a:ext cx="304800" cy="304800"/>
              </a:xfrm>
              <a:prstGeom prst="rect">
                <a:avLst/>
              </a:prstGeom>
              <a:solidFill>
                <a:srgbClr val="63FF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0" name="Rechteck 9"/>
              <p:cNvSpPr/>
              <p:nvPr/>
            </p:nvSpPr>
            <p:spPr>
              <a:xfrm>
                <a:off x="2590800" y="3276600"/>
                <a:ext cx="304800" cy="304800"/>
              </a:xfrm>
              <a:prstGeom prst="rect">
                <a:avLst/>
              </a:prstGeom>
              <a:solidFill>
                <a:srgbClr val="EFEA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1" name="Rechteck 10"/>
              <p:cNvSpPr/>
              <p:nvPr/>
            </p:nvSpPr>
            <p:spPr>
              <a:xfrm>
                <a:off x="2590800" y="2971800"/>
                <a:ext cx="304800" cy="304800"/>
              </a:xfrm>
              <a:prstGeom prst="rect">
                <a:avLst/>
              </a:prstGeom>
              <a:solidFill>
                <a:srgbClr val="2300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2" name="Rechteck 11"/>
              <p:cNvSpPr/>
              <p:nvPr/>
            </p:nvSpPr>
            <p:spPr>
              <a:xfrm>
                <a:off x="2590800" y="685800"/>
                <a:ext cx="304800" cy="3200400"/>
              </a:xfrm>
              <a:prstGeom prst="rect">
                <a:avLst/>
              </a:pr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13" name="Gerade Verbindung 12"/>
              <p:cNvCxnSpPr/>
              <p:nvPr/>
            </p:nvCxnSpPr>
            <p:spPr>
              <a:xfrm>
                <a:off x="2590800" y="990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2590800" y="1295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a:off x="2590800" y="16002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2590800" y="1905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a:off x="2590800" y="2667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a:off x="2590800" y="29718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a:off x="2590800" y="3276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2590800" y="3581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rot="5400000">
                <a:off x="2753470" y="1872049"/>
                <a:ext cx="650638" cy="722374"/>
              </a:xfrm>
              <a:prstGeom prst="rect">
                <a:avLst/>
              </a:prstGeom>
              <a:noFill/>
            </p:spPr>
            <p:txBody>
              <a:bodyPr wrap="none" rtlCol="0">
                <a:spAutoFit/>
              </a:bodyPr>
              <a:lstStyle/>
              <a:p>
                <a:pPr defTabSz="914400" fontAlgn="base">
                  <a:spcBef>
                    <a:spcPct val="0"/>
                  </a:spcBef>
                  <a:spcAft>
                    <a:spcPct val="0"/>
                  </a:spcAft>
                </a:pPr>
                <a:r>
                  <a:rPr lang="de-DE" sz="3200" dirty="0">
                    <a:solidFill>
                      <a:srgbClr val="141313"/>
                    </a:solidFill>
                    <a:latin typeface="Arial" charset="0"/>
                    <a:ea typeface="ＭＳ Ｐゴシック" charset="0"/>
                    <a:cs typeface="ＭＳ Ｐゴシック" charset="0"/>
                  </a:rPr>
                  <a:t>... </a:t>
                </a:r>
              </a:p>
            </p:txBody>
          </p:sp>
        </p:grpSp>
        <p:sp>
          <p:nvSpPr>
            <p:cNvPr id="22" name="Geschweifte Klammer links/rechts 21"/>
            <p:cNvSpPr/>
            <p:nvPr/>
          </p:nvSpPr>
          <p:spPr>
            <a:xfrm>
              <a:off x="2133600" y="1504890"/>
              <a:ext cx="1917699" cy="2133600"/>
            </a:xfrm>
            <a:prstGeom prst="bracePair">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66" name="Gruppierung 65"/>
            <p:cNvGrpSpPr/>
            <p:nvPr/>
          </p:nvGrpSpPr>
          <p:grpSpPr>
            <a:xfrm>
              <a:off x="2833617" y="1569366"/>
              <a:ext cx="519183" cy="1992923"/>
              <a:chOff x="3098224" y="990600"/>
              <a:chExt cx="674940" cy="2590800"/>
            </a:xfrm>
          </p:grpSpPr>
          <p:grpSp>
            <p:nvGrpSpPr>
              <p:cNvPr id="63" name="Gruppierung 62"/>
              <p:cNvGrpSpPr/>
              <p:nvPr/>
            </p:nvGrpSpPr>
            <p:grpSpPr>
              <a:xfrm>
                <a:off x="3098224" y="990600"/>
                <a:ext cx="246743" cy="2590800"/>
                <a:chOff x="4419600" y="457200"/>
                <a:chExt cx="304800" cy="3200400"/>
              </a:xfrm>
            </p:grpSpPr>
            <p:sp>
              <p:nvSpPr>
                <p:cNvPr id="25" name="Rechteck 24"/>
                <p:cNvSpPr/>
                <p:nvPr/>
              </p:nvSpPr>
              <p:spPr>
                <a:xfrm>
                  <a:off x="4419600" y="457200"/>
                  <a:ext cx="304800" cy="304800"/>
                </a:xfrm>
                <a:prstGeom prst="rect">
                  <a:avLst/>
                </a:prstGeom>
                <a:solidFill>
                  <a:srgbClr val="63FF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6" name="Rechteck 25"/>
                <p:cNvSpPr/>
                <p:nvPr/>
              </p:nvSpPr>
              <p:spPr>
                <a:xfrm>
                  <a:off x="4419600" y="7620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7" name="Rechteck 26"/>
                <p:cNvSpPr/>
                <p:nvPr/>
              </p:nvSpPr>
              <p:spPr>
                <a:xfrm>
                  <a:off x="4419600" y="1066800"/>
                  <a:ext cx="304800" cy="304800"/>
                </a:xfrm>
                <a:prstGeom prst="rect">
                  <a:avLst/>
                </a:prstGeom>
                <a:solidFill>
                  <a:srgbClr val="F250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8" name="Rechteck 27"/>
                <p:cNvSpPr/>
                <p:nvPr/>
              </p:nvSpPr>
              <p:spPr>
                <a:xfrm>
                  <a:off x="4419600" y="1371600"/>
                  <a:ext cx="304800" cy="304800"/>
                </a:xfrm>
                <a:prstGeom prst="rect">
                  <a:avLst/>
                </a:prstGeom>
                <a:solidFill>
                  <a:srgbClr val="2300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9" name="Rechteck 28"/>
                <p:cNvSpPr/>
                <p:nvPr/>
              </p:nvSpPr>
              <p:spPr>
                <a:xfrm>
                  <a:off x="4419600" y="24384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0" name="Rechteck 29"/>
                <p:cNvSpPr/>
                <p:nvPr/>
              </p:nvSpPr>
              <p:spPr>
                <a:xfrm>
                  <a:off x="4419600" y="3352800"/>
                  <a:ext cx="304800" cy="3048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1" name="Rechteck 30"/>
                <p:cNvSpPr/>
                <p:nvPr/>
              </p:nvSpPr>
              <p:spPr>
                <a:xfrm>
                  <a:off x="4419600" y="3048000"/>
                  <a:ext cx="304800" cy="304800"/>
                </a:xfrm>
                <a:prstGeom prst="rect">
                  <a:avLst/>
                </a:prstGeom>
                <a:solidFill>
                  <a:srgbClr val="EFEA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2" name="Rechteck 31"/>
                <p:cNvSpPr/>
                <p:nvPr/>
              </p:nvSpPr>
              <p:spPr>
                <a:xfrm>
                  <a:off x="4419600" y="2743200"/>
                  <a:ext cx="304800" cy="304800"/>
                </a:xfrm>
                <a:prstGeom prst="rect">
                  <a:avLst/>
                </a:prstGeom>
                <a:solidFill>
                  <a:srgbClr val="CF1F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3" name="Rechteck 32"/>
                <p:cNvSpPr/>
                <p:nvPr/>
              </p:nvSpPr>
              <p:spPr>
                <a:xfrm>
                  <a:off x="4419600" y="457200"/>
                  <a:ext cx="304800" cy="3200400"/>
                </a:xfrm>
                <a:prstGeom prst="rect">
                  <a:avLst/>
                </a:pr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34" name="Gerade Verbindung 33"/>
                <p:cNvCxnSpPr/>
                <p:nvPr/>
              </p:nvCxnSpPr>
              <p:spPr>
                <a:xfrm>
                  <a:off x="4419600" y="762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a:off x="4419600" y="10668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p:nvCxnSpPr>
              <p:spPr>
                <a:xfrm>
                  <a:off x="4419600" y="1371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p:nvCxnSpPr>
              <p:spPr>
                <a:xfrm>
                  <a:off x="4419600" y="1676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p:nvCxnSpPr>
              <p:spPr>
                <a:xfrm>
                  <a:off x="4419600" y="2438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p:nvCxnSpPr>
              <p:spPr>
                <a:xfrm>
                  <a:off x="4419600" y="27432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0" name="Gerade Verbindung 39"/>
                <p:cNvCxnSpPr/>
                <p:nvPr/>
              </p:nvCxnSpPr>
              <p:spPr>
                <a:xfrm>
                  <a:off x="4419600" y="3048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41" name="Gerade Verbindung 40"/>
                <p:cNvCxnSpPr/>
                <p:nvPr/>
              </p:nvCxnSpPr>
              <p:spPr>
                <a:xfrm>
                  <a:off x="4419600" y="33528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grpSp>
          <p:sp>
            <p:nvSpPr>
              <p:cNvPr id="42" name="Textfeld 41"/>
              <p:cNvSpPr txBox="1"/>
              <p:nvPr/>
            </p:nvSpPr>
            <p:spPr>
              <a:xfrm rot="5400000">
                <a:off x="3217422" y="1952591"/>
                <a:ext cx="526707" cy="584777"/>
              </a:xfrm>
              <a:prstGeom prst="rect">
                <a:avLst/>
              </a:prstGeom>
              <a:noFill/>
            </p:spPr>
            <p:txBody>
              <a:bodyPr wrap="none" rtlCol="0">
                <a:spAutoFit/>
              </a:bodyPr>
              <a:lstStyle/>
              <a:p>
                <a:pPr defTabSz="914400" fontAlgn="base">
                  <a:spcBef>
                    <a:spcPct val="0"/>
                  </a:spcBef>
                  <a:spcAft>
                    <a:spcPct val="0"/>
                  </a:spcAft>
                </a:pPr>
                <a:r>
                  <a:rPr lang="de-DE" sz="3200" dirty="0">
                    <a:solidFill>
                      <a:srgbClr val="141313"/>
                    </a:solidFill>
                    <a:latin typeface="Arial" charset="0"/>
                    <a:ea typeface="ＭＳ Ｐゴシック" charset="0"/>
                    <a:cs typeface="ＭＳ Ｐゴシック" charset="0"/>
                  </a:rPr>
                  <a:t>...</a:t>
                </a:r>
              </a:p>
            </p:txBody>
          </p:sp>
        </p:grpSp>
        <p:grpSp>
          <p:nvGrpSpPr>
            <p:cNvPr id="62" name="Gruppierung 61"/>
            <p:cNvGrpSpPr/>
            <p:nvPr/>
          </p:nvGrpSpPr>
          <p:grpSpPr>
            <a:xfrm>
              <a:off x="3581401" y="1569366"/>
              <a:ext cx="523412" cy="1992923"/>
              <a:chOff x="5105400" y="304800"/>
              <a:chExt cx="840538" cy="3200400"/>
            </a:xfrm>
          </p:grpSpPr>
          <p:sp>
            <p:nvSpPr>
              <p:cNvPr id="44" name="Rechteck 43"/>
              <p:cNvSpPr/>
              <p:nvPr/>
            </p:nvSpPr>
            <p:spPr>
              <a:xfrm>
                <a:off x="5105400" y="304800"/>
                <a:ext cx="304800" cy="304800"/>
              </a:xfrm>
              <a:prstGeom prst="rect">
                <a:avLst/>
              </a:prstGeom>
              <a:solidFill>
                <a:srgbClr val="CF1F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5" name="Rechteck 44"/>
              <p:cNvSpPr/>
              <p:nvPr/>
            </p:nvSpPr>
            <p:spPr>
              <a:xfrm>
                <a:off x="5105400" y="609600"/>
                <a:ext cx="304800" cy="304800"/>
              </a:xfrm>
              <a:prstGeom prst="rect">
                <a:avLst/>
              </a:prstGeom>
              <a:solidFill>
                <a:srgbClr val="63FF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6" name="Rechteck 45"/>
              <p:cNvSpPr/>
              <p:nvPr/>
            </p:nvSpPr>
            <p:spPr>
              <a:xfrm>
                <a:off x="5105400" y="914400"/>
                <a:ext cx="304800" cy="304800"/>
              </a:xfrm>
              <a:prstGeom prst="rect">
                <a:avLst/>
              </a:prstGeom>
              <a:solidFill>
                <a:srgbClr val="F250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7" name="Rechteck 46"/>
              <p:cNvSpPr/>
              <p:nvPr/>
            </p:nvSpPr>
            <p:spPr>
              <a:xfrm>
                <a:off x="5105400" y="1219200"/>
                <a:ext cx="304800" cy="3048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8" name="Rechteck 47"/>
              <p:cNvSpPr/>
              <p:nvPr/>
            </p:nvSpPr>
            <p:spPr>
              <a:xfrm>
                <a:off x="5105400" y="2286000"/>
                <a:ext cx="304800" cy="304800"/>
              </a:xfrm>
              <a:prstGeom prst="rect">
                <a:avLst/>
              </a:prstGeom>
              <a:solidFill>
                <a:srgbClr val="F38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49" name="Rechteck 48"/>
              <p:cNvSpPr/>
              <p:nvPr/>
            </p:nvSpPr>
            <p:spPr>
              <a:xfrm>
                <a:off x="5105400" y="3200400"/>
                <a:ext cx="304800" cy="304800"/>
              </a:xfrm>
              <a:prstGeom prst="rect">
                <a:avLst/>
              </a:prstGeom>
              <a:solidFill>
                <a:srgbClr val="63FF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50" name="Rechteck 49"/>
              <p:cNvSpPr/>
              <p:nvPr/>
            </p:nvSpPr>
            <p:spPr>
              <a:xfrm>
                <a:off x="5105400" y="2895600"/>
                <a:ext cx="304800" cy="304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51" name="Rechteck 50"/>
              <p:cNvSpPr/>
              <p:nvPr/>
            </p:nvSpPr>
            <p:spPr>
              <a:xfrm>
                <a:off x="5105400" y="2590800"/>
                <a:ext cx="304800" cy="304800"/>
              </a:xfrm>
              <a:prstGeom prst="rect">
                <a:avLst/>
              </a:prstGeom>
              <a:solidFill>
                <a:srgbClr val="2300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52" name="Rechteck 51"/>
              <p:cNvSpPr/>
              <p:nvPr/>
            </p:nvSpPr>
            <p:spPr>
              <a:xfrm>
                <a:off x="5105400" y="304800"/>
                <a:ext cx="304800" cy="3200400"/>
              </a:xfrm>
              <a:prstGeom prst="rect">
                <a:avLst/>
              </a:pr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cxnSp>
            <p:nvCxnSpPr>
              <p:cNvPr id="53" name="Gerade Verbindung 52"/>
              <p:cNvCxnSpPr/>
              <p:nvPr/>
            </p:nvCxnSpPr>
            <p:spPr>
              <a:xfrm>
                <a:off x="5105400" y="609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p:nvCxnSpPr>
            <p:spPr>
              <a:xfrm>
                <a:off x="5105400" y="914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55" name="Gerade Verbindung 54"/>
              <p:cNvCxnSpPr/>
              <p:nvPr/>
            </p:nvCxnSpPr>
            <p:spPr>
              <a:xfrm>
                <a:off x="5105400" y="12192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56" name="Gerade Verbindung 55"/>
              <p:cNvCxnSpPr/>
              <p:nvPr/>
            </p:nvCxnSpPr>
            <p:spPr>
              <a:xfrm>
                <a:off x="5105400" y="1524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57" name="Gerade Verbindung 56"/>
              <p:cNvCxnSpPr/>
              <p:nvPr/>
            </p:nvCxnSpPr>
            <p:spPr>
              <a:xfrm>
                <a:off x="5105400" y="22860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p:nvCxnSpPr>
            <p:spPr>
              <a:xfrm>
                <a:off x="5105400" y="25908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p:nvCxnSpPr>
            <p:spPr>
              <a:xfrm>
                <a:off x="5105400" y="28956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cxnSp>
            <p:nvCxnSpPr>
              <p:cNvPr id="60" name="Gerade Verbindung 59"/>
              <p:cNvCxnSpPr/>
              <p:nvPr/>
            </p:nvCxnSpPr>
            <p:spPr>
              <a:xfrm>
                <a:off x="5105400" y="3200400"/>
                <a:ext cx="304800" cy="0"/>
              </a:xfrm>
              <a:prstGeom prst="line">
                <a:avLst/>
              </a:prstGeom>
              <a:ln>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61" name="Textfeld 60"/>
              <p:cNvSpPr txBox="1"/>
              <p:nvPr/>
            </p:nvSpPr>
            <p:spPr>
              <a:xfrm rot="5400000">
                <a:off x="5259433" y="1484926"/>
                <a:ext cx="650638" cy="722372"/>
              </a:xfrm>
              <a:prstGeom prst="rect">
                <a:avLst/>
              </a:prstGeom>
              <a:noFill/>
            </p:spPr>
            <p:txBody>
              <a:bodyPr wrap="none" rtlCol="0">
                <a:spAutoFit/>
              </a:bodyPr>
              <a:lstStyle/>
              <a:p>
                <a:pPr defTabSz="914400" fontAlgn="base">
                  <a:spcBef>
                    <a:spcPct val="0"/>
                  </a:spcBef>
                  <a:spcAft>
                    <a:spcPct val="0"/>
                  </a:spcAft>
                </a:pPr>
                <a:r>
                  <a:rPr lang="de-DE" sz="3200" dirty="0">
                    <a:solidFill>
                      <a:srgbClr val="141313"/>
                    </a:solidFill>
                    <a:latin typeface="Arial" charset="0"/>
                    <a:ea typeface="ＭＳ Ｐゴシック" charset="0"/>
                    <a:cs typeface="ＭＳ Ｐゴシック" charset="0"/>
                  </a:rPr>
                  <a:t>...</a:t>
                </a:r>
              </a:p>
            </p:txBody>
          </p:sp>
        </p:grpSp>
        <p:sp>
          <p:nvSpPr>
            <p:cNvPr id="64" name="Textfeld 63"/>
            <p:cNvSpPr txBox="1"/>
            <p:nvPr/>
          </p:nvSpPr>
          <p:spPr>
            <a:xfrm>
              <a:off x="2590800" y="3253025"/>
              <a:ext cx="207828" cy="400110"/>
            </a:xfrm>
            <a:prstGeom prst="rect">
              <a:avLst/>
            </a:prstGeom>
            <a:noFill/>
          </p:spPr>
          <p:txBody>
            <a:bodyPr wrap="square" rtlCol="0">
              <a:spAutoFit/>
            </a:bodyPr>
            <a:lstStyle/>
            <a:p>
              <a:pPr defTabSz="914400" fontAlgn="base">
                <a:spcBef>
                  <a:spcPct val="0"/>
                </a:spcBef>
                <a:spcAft>
                  <a:spcPct val="0"/>
                </a:spcAft>
              </a:pPr>
              <a:r>
                <a:rPr lang="de-DE" sz="2000" b="1" dirty="0">
                  <a:solidFill>
                    <a:srgbClr val="141313"/>
                  </a:solidFill>
                  <a:latin typeface="Arial" charset="0"/>
                  <a:ea typeface="ＭＳ Ｐゴシック" charset="0"/>
                  <a:cs typeface="ＭＳ Ｐゴシック" charset="0"/>
                </a:rPr>
                <a:t>,</a:t>
              </a:r>
            </a:p>
          </p:txBody>
        </p:sp>
        <p:sp>
          <p:nvSpPr>
            <p:cNvPr id="65" name="Textfeld 64"/>
            <p:cNvSpPr txBox="1"/>
            <p:nvPr/>
          </p:nvSpPr>
          <p:spPr>
            <a:xfrm>
              <a:off x="2971800" y="3257490"/>
              <a:ext cx="685800" cy="400110"/>
            </a:xfrm>
            <a:prstGeom prst="rect">
              <a:avLst/>
            </a:prstGeom>
            <a:noFill/>
          </p:spPr>
          <p:txBody>
            <a:bodyPr wrap="square" rtlCol="0">
              <a:spAutoFit/>
            </a:bodyPr>
            <a:lstStyle/>
            <a:p>
              <a:pPr defTabSz="914400" fontAlgn="base">
                <a:spcBef>
                  <a:spcPct val="0"/>
                </a:spcBef>
                <a:spcAft>
                  <a:spcPct val="0"/>
                </a:spcAft>
              </a:pPr>
              <a:r>
                <a:rPr lang="de-DE" sz="2000" b="1" dirty="0">
                  <a:solidFill>
                    <a:srgbClr val="141313"/>
                  </a:solidFill>
                  <a:latin typeface="Arial" charset="0"/>
                  <a:ea typeface="ＭＳ Ｐゴシック" charset="0"/>
                  <a:cs typeface="ＭＳ Ｐゴシック" charset="0"/>
                </a:rPr>
                <a:t>, ... ,</a:t>
              </a:r>
            </a:p>
          </p:txBody>
        </p:sp>
        <p:sp>
          <p:nvSpPr>
            <p:cNvPr id="68" name="Textfeld 67"/>
            <p:cNvSpPr txBox="1"/>
            <p:nvPr/>
          </p:nvSpPr>
          <p:spPr>
            <a:xfrm>
              <a:off x="2204186" y="914400"/>
              <a:ext cx="1644501" cy="338554"/>
            </a:xfrm>
            <a:prstGeom prst="rect">
              <a:avLst/>
            </a:prstGeom>
            <a:noFill/>
          </p:spPr>
          <p:txBody>
            <a:bodyPr wrap="none" rtlCol="0">
              <a:spAutoFit/>
            </a:bodyPr>
            <a:lstStyle/>
            <a:p>
              <a:pPr defTabSz="914400" fontAlgn="base">
                <a:spcBef>
                  <a:spcPct val="0"/>
                </a:spcBef>
                <a:spcAft>
                  <a:spcPct val="0"/>
                </a:spcAft>
              </a:pPr>
              <a:r>
                <a:rPr lang="de-DE" sz="1600" dirty="0">
                  <a:solidFill>
                    <a:srgbClr val="787972"/>
                  </a:solidFill>
                  <a:latin typeface="Arial" charset="0"/>
                  <a:ea typeface="ＭＳ Ｐゴシック" charset="0"/>
                  <a:cs typeface="ＭＳ Ｐゴシック" charset="0"/>
                </a:rPr>
                <a:t>b) </a:t>
              </a:r>
              <a:r>
                <a:rPr lang="de-DE" sz="1600" dirty="0" err="1">
                  <a:solidFill>
                    <a:srgbClr val="787972"/>
                  </a:solidFill>
                  <a:latin typeface="Arial" charset="0"/>
                  <a:ea typeface="ＭＳ Ｐゴシック" charset="0"/>
                  <a:cs typeface="ＭＳ Ｐゴシック" charset="0"/>
                </a:rPr>
                <a:t>local</a:t>
              </a:r>
              <a:r>
                <a:rPr lang="de-DE" sz="1600" dirty="0">
                  <a:solidFill>
                    <a:srgbClr val="787972"/>
                  </a:solidFill>
                  <a:latin typeface="Arial" charset="0"/>
                  <a:ea typeface="ＭＳ Ｐゴシック" charset="0"/>
                  <a:cs typeface="ＭＳ Ｐゴシック" charset="0"/>
                </a:rPr>
                <a:t> </a:t>
              </a:r>
              <a:r>
                <a:rPr lang="de-DE" sz="1600" dirty="0" err="1">
                  <a:solidFill>
                    <a:srgbClr val="787972"/>
                  </a:solidFill>
                  <a:latin typeface="Arial" charset="0"/>
                  <a:ea typeface="ＭＳ Ｐゴシック" charset="0"/>
                  <a:cs typeface="ＭＳ Ｐゴシック" charset="0"/>
                </a:rPr>
                <a:t>features</a:t>
              </a:r>
              <a:endParaRPr lang="de-DE" sz="1600" dirty="0">
                <a:solidFill>
                  <a:srgbClr val="787972"/>
                </a:solidFill>
                <a:latin typeface="Arial" charset="0"/>
                <a:ea typeface="ＭＳ Ｐゴシック" charset="0"/>
                <a:cs typeface="ＭＳ Ｐゴシック" charset="0"/>
              </a:endParaRPr>
            </a:p>
          </p:txBody>
        </p:sp>
      </p:grpSp>
      <p:grpSp>
        <p:nvGrpSpPr>
          <p:cNvPr id="69" name="Group 121"/>
          <p:cNvGrpSpPr/>
          <p:nvPr/>
        </p:nvGrpSpPr>
        <p:grpSpPr>
          <a:xfrm>
            <a:off x="6172200" y="1447800"/>
            <a:ext cx="685800" cy="2514600"/>
            <a:chOff x="6324600" y="1143000"/>
            <a:chExt cx="685800" cy="2514600"/>
          </a:xfrm>
        </p:grpSpPr>
        <p:sp>
          <p:nvSpPr>
            <p:cNvPr id="70" name="Right Brace 122"/>
            <p:cNvSpPr/>
            <p:nvPr/>
          </p:nvSpPr>
          <p:spPr>
            <a:xfrm>
              <a:off x="6324600" y="1143000"/>
              <a:ext cx="152400" cy="2514600"/>
            </a:xfrm>
            <a:prstGeom prst="rightBrace">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sp>
          <p:nvSpPr>
            <p:cNvPr id="71" name="TextBox 123"/>
            <p:cNvSpPr txBox="1"/>
            <p:nvPr/>
          </p:nvSpPr>
          <p:spPr>
            <a:xfrm>
              <a:off x="6548735" y="1540615"/>
              <a:ext cx="461665" cy="1965930"/>
            </a:xfrm>
            <a:prstGeom prst="rect">
              <a:avLst/>
            </a:prstGeom>
            <a:noFill/>
          </p:spPr>
          <p:txBody>
            <a:bodyPr vert="vert" wrap="none" rtlCol="0">
              <a:spAutoFit/>
            </a:bodyPr>
            <a:lstStyle/>
            <a:p>
              <a:pPr defTabSz="914400" fontAlgn="base">
                <a:spcBef>
                  <a:spcPct val="0"/>
                </a:spcBef>
                <a:spcAft>
                  <a:spcPct val="0"/>
                </a:spcAft>
              </a:pPr>
              <a:r>
                <a:rPr lang="en-US" sz="1800" dirty="0">
                  <a:solidFill>
                    <a:srgbClr val="787972"/>
                  </a:solidFill>
                  <a:latin typeface="Arial" charset="0"/>
                  <a:ea typeface="ＭＳ Ｐゴシック" charset="0"/>
                  <a:cs typeface="ＭＳ Ｐゴシック" charset="0"/>
                </a:rPr>
                <a:t>1.000 dimensional</a:t>
              </a:r>
            </a:p>
          </p:txBody>
        </p:sp>
      </p:grpSp>
      <p:grpSp>
        <p:nvGrpSpPr>
          <p:cNvPr id="86" name="Gruppierung 85"/>
          <p:cNvGrpSpPr/>
          <p:nvPr/>
        </p:nvGrpSpPr>
        <p:grpSpPr>
          <a:xfrm>
            <a:off x="4200412" y="914400"/>
            <a:ext cx="2405146" cy="3020991"/>
            <a:chOff x="4200412" y="914400"/>
            <a:chExt cx="2405146" cy="3020991"/>
          </a:xfrm>
        </p:grpSpPr>
        <p:grpSp>
          <p:nvGrpSpPr>
            <p:cNvPr id="24" name="Gruppierung 23"/>
            <p:cNvGrpSpPr/>
            <p:nvPr/>
          </p:nvGrpSpPr>
          <p:grpSpPr>
            <a:xfrm>
              <a:off x="5448298" y="1447800"/>
              <a:ext cx="673096" cy="2487591"/>
              <a:chOff x="5143494" y="1143000"/>
              <a:chExt cx="755575" cy="2792392"/>
            </a:xfrm>
          </p:grpSpPr>
          <p:sp>
            <p:nvSpPr>
              <p:cNvPr id="73" name="Rectangle 124"/>
              <p:cNvSpPr/>
              <p:nvPr/>
            </p:nvSpPr>
            <p:spPr>
              <a:xfrm>
                <a:off x="5144866" y="1143000"/>
                <a:ext cx="448799"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1800" dirty="0">
                    <a:solidFill>
                      <a:srgbClr val="141313"/>
                    </a:solidFill>
                    <a:latin typeface="Arial"/>
                  </a:rPr>
                  <a:t>2</a:t>
                </a:r>
              </a:p>
            </p:txBody>
          </p:sp>
          <p:sp>
            <p:nvSpPr>
              <p:cNvPr id="74" name="Rectangle 125"/>
              <p:cNvSpPr/>
              <p:nvPr/>
            </p:nvSpPr>
            <p:spPr>
              <a:xfrm>
                <a:off x="5144868" y="1600200"/>
                <a:ext cx="448798"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1800" dirty="0">
                    <a:solidFill>
                      <a:srgbClr val="141313"/>
                    </a:solidFill>
                    <a:latin typeface="Arial"/>
                  </a:rPr>
                  <a:t>1</a:t>
                </a:r>
              </a:p>
            </p:txBody>
          </p:sp>
          <p:sp>
            <p:nvSpPr>
              <p:cNvPr id="75" name="Rectangle 126"/>
              <p:cNvSpPr/>
              <p:nvPr/>
            </p:nvSpPr>
            <p:spPr>
              <a:xfrm>
                <a:off x="5144868" y="2061600"/>
                <a:ext cx="448798"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1800" dirty="0">
                    <a:solidFill>
                      <a:srgbClr val="141313"/>
                    </a:solidFill>
                    <a:latin typeface="Arial"/>
                  </a:rPr>
                  <a:t>2</a:t>
                </a:r>
              </a:p>
            </p:txBody>
          </p:sp>
          <p:sp>
            <p:nvSpPr>
              <p:cNvPr id="76" name="Rectangle 127"/>
              <p:cNvSpPr/>
              <p:nvPr/>
            </p:nvSpPr>
            <p:spPr>
              <a:xfrm>
                <a:off x="5144868" y="2514601"/>
                <a:ext cx="448798" cy="142079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defTabSz="914400" fontAlgn="base">
                  <a:spcBef>
                    <a:spcPct val="0"/>
                  </a:spcBef>
                  <a:spcAft>
                    <a:spcPct val="0"/>
                  </a:spcAft>
                </a:pPr>
                <a:endParaRPr lang="en-US" sz="1800" dirty="0">
                  <a:solidFill>
                    <a:srgbClr val="787972"/>
                  </a:solidFill>
                  <a:latin typeface="Arial"/>
                </a:endParaRPr>
              </a:p>
            </p:txBody>
          </p:sp>
          <p:sp>
            <p:nvSpPr>
              <p:cNvPr id="77" name="TextBox 128"/>
              <p:cNvSpPr txBox="1"/>
              <p:nvPr/>
            </p:nvSpPr>
            <p:spPr>
              <a:xfrm rot="5400000">
                <a:off x="5252738" y="2867087"/>
                <a:ext cx="646332" cy="646331"/>
              </a:xfrm>
              <a:prstGeom prst="rect">
                <a:avLst/>
              </a:prstGeom>
              <a:noFill/>
            </p:spPr>
            <p:txBody>
              <a:bodyPr wrap="none" rtlCol="0">
                <a:spAutoFit/>
              </a:bodyPr>
              <a:lstStyle/>
              <a:p>
                <a:pPr defTabSz="914400" fontAlgn="base">
                  <a:spcBef>
                    <a:spcPct val="0"/>
                  </a:spcBef>
                  <a:spcAft>
                    <a:spcPct val="0"/>
                  </a:spcAft>
                </a:pPr>
                <a:r>
                  <a:rPr lang="en-US" sz="3600" b="1" dirty="0">
                    <a:solidFill>
                      <a:srgbClr val="141313"/>
                    </a:solidFill>
                    <a:latin typeface="Arial" charset="0"/>
                    <a:ea typeface="ＭＳ Ｐゴシック" charset="0"/>
                    <a:cs typeface="ＭＳ Ｐゴシック" charset="0"/>
                  </a:rPr>
                  <a:t>…</a:t>
                </a:r>
              </a:p>
            </p:txBody>
          </p:sp>
          <p:cxnSp>
            <p:nvCxnSpPr>
              <p:cNvPr id="78" name="Straight Connector 129"/>
              <p:cNvCxnSpPr/>
              <p:nvPr/>
            </p:nvCxnSpPr>
            <p:spPr>
              <a:xfrm flipV="1">
                <a:off x="5143500" y="16002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130"/>
              <p:cNvCxnSpPr/>
              <p:nvPr/>
            </p:nvCxnSpPr>
            <p:spPr>
              <a:xfrm flipV="1">
                <a:off x="5143500" y="20574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131"/>
              <p:cNvCxnSpPr/>
              <p:nvPr/>
            </p:nvCxnSpPr>
            <p:spPr>
              <a:xfrm flipV="1">
                <a:off x="5143494" y="2510368"/>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1" name="Rectangle 132"/>
              <p:cNvSpPr/>
              <p:nvPr/>
            </p:nvSpPr>
            <p:spPr>
              <a:xfrm>
                <a:off x="5147732" y="1143000"/>
                <a:ext cx="444501" cy="2789767"/>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sp>
          <p:nvSpPr>
            <p:cNvPr id="82" name="TextBox 133"/>
            <p:cNvSpPr txBox="1"/>
            <p:nvPr/>
          </p:nvSpPr>
          <p:spPr>
            <a:xfrm>
              <a:off x="4343400" y="914400"/>
              <a:ext cx="2262158" cy="338554"/>
            </a:xfrm>
            <a:prstGeom prst="rect">
              <a:avLst/>
            </a:prstGeom>
            <a:noFill/>
          </p:spPr>
          <p:txBody>
            <a:bodyPr wrap="none" rtlCol="0">
              <a:spAutoFit/>
            </a:bodyPr>
            <a:lstStyle/>
            <a:p>
              <a:pPr defTabSz="914400" fontAlgn="base">
                <a:spcBef>
                  <a:spcPct val="0"/>
                </a:spcBef>
                <a:spcAft>
                  <a:spcPct val="0"/>
                </a:spcAft>
              </a:pPr>
              <a:r>
                <a:rPr lang="en-US" sz="1600" dirty="0">
                  <a:solidFill>
                    <a:srgbClr val="787972"/>
                  </a:solidFill>
                  <a:latin typeface="Arial" charset="0"/>
                  <a:ea typeface="ＭＳ Ｐゴシック" charset="0"/>
                  <a:cs typeface="ＭＳ Ｐゴシック" charset="0"/>
                </a:rPr>
                <a:t>c) single feature vector</a:t>
              </a:r>
            </a:p>
          </p:txBody>
        </p:sp>
        <p:grpSp>
          <p:nvGrpSpPr>
            <p:cNvPr id="85" name="Gruppierung 84"/>
            <p:cNvGrpSpPr/>
            <p:nvPr/>
          </p:nvGrpSpPr>
          <p:grpSpPr>
            <a:xfrm>
              <a:off x="4200412" y="2286000"/>
              <a:ext cx="1099720" cy="533400"/>
              <a:chOff x="4200412" y="2286000"/>
              <a:chExt cx="1099720" cy="533400"/>
            </a:xfrm>
          </p:grpSpPr>
          <p:sp>
            <p:nvSpPr>
              <p:cNvPr id="43" name="Pfeil nach rechts 42"/>
              <p:cNvSpPr/>
              <p:nvPr/>
            </p:nvSpPr>
            <p:spPr>
              <a:xfrm>
                <a:off x="4233332" y="2286000"/>
                <a:ext cx="1066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83" name="Textfeld 82"/>
              <p:cNvSpPr txBox="1"/>
              <p:nvPr/>
            </p:nvSpPr>
            <p:spPr>
              <a:xfrm>
                <a:off x="4200412" y="2362200"/>
                <a:ext cx="960419" cy="338554"/>
              </a:xfrm>
              <a:prstGeom prst="rect">
                <a:avLst/>
              </a:prstGeom>
              <a:noFill/>
            </p:spPr>
            <p:txBody>
              <a:bodyPr wrap="none" rtlCol="0">
                <a:spAutoFit/>
              </a:bodyPr>
              <a:lstStyle/>
              <a:p>
                <a:pPr defTabSz="914400" fontAlgn="base">
                  <a:spcBef>
                    <a:spcPct val="0"/>
                  </a:spcBef>
                  <a:spcAft>
                    <a:spcPct val="0"/>
                  </a:spcAft>
                </a:pPr>
                <a:r>
                  <a:rPr lang="de-DE" sz="1600" dirty="0" err="1">
                    <a:solidFill>
                      <a:srgbClr val="141313"/>
                    </a:solidFill>
                    <a:latin typeface="Arial" charset="0"/>
                    <a:ea typeface="ＭＳ Ｐゴシック" charset="0"/>
                    <a:cs typeface="ＭＳ Ｐゴシック" charset="0"/>
                  </a:rPr>
                  <a:t>quantize</a:t>
                </a:r>
                <a:endParaRPr lang="de-DE" sz="1600" dirty="0">
                  <a:solidFill>
                    <a:srgbClr val="141313"/>
                  </a:solidFill>
                  <a:latin typeface="Arial" charset="0"/>
                  <a:ea typeface="ＭＳ Ｐゴシック" charset="0"/>
                  <a:cs typeface="ＭＳ Ｐゴシック" charset="0"/>
                </a:endParaRPr>
              </a:p>
            </p:txBody>
          </p:sp>
        </p:grpSp>
      </p:grpSp>
      <p:pic>
        <p:nvPicPr>
          <p:cNvPr id="87" name="Picture 45"/>
          <p:cNvPicPr>
            <a:picLocks noChangeAspect="1"/>
          </p:cNvPicPr>
          <p:nvPr/>
        </p:nvPicPr>
        <p:blipFill>
          <a:blip r:embed="rId3"/>
          <a:stretch>
            <a:fillRect/>
          </a:stretch>
        </p:blipFill>
        <p:spPr>
          <a:xfrm>
            <a:off x="381000" y="1447800"/>
            <a:ext cx="1375070" cy="2106174"/>
          </a:xfrm>
          <a:prstGeom prst="rect">
            <a:avLst/>
          </a:prstGeom>
        </p:spPr>
      </p:pic>
    </p:spTree>
    <p:extLst>
      <p:ext uri="{BB962C8B-B14F-4D97-AF65-F5344CB8AC3E}">
        <p14:creationId xmlns:p14="http://schemas.microsoft.com/office/powerpoint/2010/main" val="2980593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3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3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3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hteck 148"/>
          <p:cNvSpPr/>
          <p:nvPr/>
        </p:nvSpPr>
        <p:spPr>
          <a:xfrm>
            <a:off x="3124200" y="2743201"/>
            <a:ext cx="685800" cy="1295400"/>
          </a:xfrm>
          <a:prstGeom prst="rect">
            <a:avLst/>
          </a:prstGeom>
          <a:solidFill>
            <a:srgbClr val="C5B2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FFFF7F"/>
              </a:solidFill>
              <a:latin typeface="Arial"/>
            </a:endParaRPr>
          </a:p>
        </p:txBody>
      </p:sp>
      <p:sp>
        <p:nvSpPr>
          <p:cNvPr id="147" name="Rechteck 146"/>
          <p:cNvSpPr/>
          <p:nvPr/>
        </p:nvSpPr>
        <p:spPr>
          <a:xfrm>
            <a:off x="4711701" y="1752600"/>
            <a:ext cx="465666" cy="450850"/>
          </a:xfrm>
          <a:prstGeom prst="rect">
            <a:avLst/>
          </a:prstGeom>
          <a:solidFill>
            <a:srgbClr val="C5B2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FFFF7F"/>
              </a:solidFill>
              <a:latin typeface="Arial"/>
            </a:endParaRPr>
          </a:p>
        </p:txBody>
      </p:sp>
      <p:sp>
        <p:nvSpPr>
          <p:cNvPr id="146" name="Rechteck 145"/>
          <p:cNvSpPr/>
          <p:nvPr/>
        </p:nvSpPr>
        <p:spPr>
          <a:xfrm>
            <a:off x="6015567" y="1752600"/>
            <a:ext cx="438150" cy="45085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FFFF7F"/>
              </a:solidFill>
              <a:latin typeface="Arial"/>
            </a:endParaRPr>
          </a:p>
        </p:txBody>
      </p:sp>
      <p:sp>
        <p:nvSpPr>
          <p:cNvPr id="145" name="Rechteck 144"/>
          <p:cNvSpPr/>
          <p:nvPr/>
        </p:nvSpPr>
        <p:spPr>
          <a:xfrm>
            <a:off x="3124200" y="1981200"/>
            <a:ext cx="685800" cy="6858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FFFF7F"/>
              </a:solidFill>
              <a:latin typeface="Arial"/>
            </a:endParaRPr>
          </a:p>
        </p:txBody>
      </p:sp>
      <p:sp>
        <p:nvSpPr>
          <p:cNvPr id="144" name="Rechteck 143"/>
          <p:cNvSpPr/>
          <p:nvPr/>
        </p:nvSpPr>
        <p:spPr>
          <a:xfrm>
            <a:off x="4705350" y="1295400"/>
            <a:ext cx="476250" cy="45085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FFFF7F"/>
              </a:solidFill>
              <a:latin typeface="Arial"/>
            </a:endParaRPr>
          </a:p>
        </p:txBody>
      </p:sp>
      <p:sp>
        <p:nvSpPr>
          <p:cNvPr id="143" name="Rechteck 142"/>
          <p:cNvSpPr/>
          <p:nvPr/>
        </p:nvSpPr>
        <p:spPr>
          <a:xfrm>
            <a:off x="6013450" y="1295400"/>
            <a:ext cx="438150" cy="45085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FFFF7F"/>
              </a:solidFill>
              <a:latin typeface="Arial"/>
            </a:endParaRPr>
          </a:p>
        </p:txBody>
      </p:sp>
      <p:sp>
        <p:nvSpPr>
          <p:cNvPr id="138" name="Rechteck 137"/>
          <p:cNvSpPr/>
          <p:nvPr/>
        </p:nvSpPr>
        <p:spPr>
          <a:xfrm>
            <a:off x="4711700" y="83820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30" name="Rechteck 29"/>
          <p:cNvSpPr/>
          <p:nvPr/>
        </p:nvSpPr>
        <p:spPr>
          <a:xfrm>
            <a:off x="6007100" y="838200"/>
            <a:ext cx="425450" cy="444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2" name="Rechteck 21"/>
          <p:cNvSpPr/>
          <p:nvPr/>
        </p:nvSpPr>
        <p:spPr>
          <a:xfrm>
            <a:off x="3124200" y="609600"/>
            <a:ext cx="6858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pic>
        <p:nvPicPr>
          <p:cNvPr id="46" name="Picture 45"/>
          <p:cNvPicPr>
            <a:picLocks noChangeAspect="1"/>
          </p:cNvPicPr>
          <p:nvPr/>
        </p:nvPicPr>
        <p:blipFill>
          <a:blip r:embed="rId4"/>
          <a:stretch>
            <a:fillRect/>
          </a:stretch>
        </p:blipFill>
        <p:spPr>
          <a:xfrm>
            <a:off x="402997" y="609600"/>
            <a:ext cx="1972060" cy="3020574"/>
          </a:xfrm>
          <a:prstGeom prst="rect">
            <a:avLst/>
          </a:prstGeom>
        </p:spPr>
      </p:pic>
      <p:sp>
        <p:nvSpPr>
          <p:cNvPr id="2" name="Title 1"/>
          <p:cNvSpPr>
            <a:spLocks noGrp="1"/>
          </p:cNvSpPr>
          <p:nvPr>
            <p:ph type="title"/>
          </p:nvPr>
        </p:nvSpPr>
        <p:spPr/>
        <p:txBody>
          <a:bodyPr>
            <a:normAutofit/>
          </a:bodyPr>
          <a:lstStyle/>
          <a:p>
            <a:r>
              <a:rPr lang="en-US" noProof="0"/>
              <a:t>Bag-of-Features Representation</a:t>
            </a:r>
          </a:p>
        </p:txBody>
      </p:sp>
      <p:grpSp>
        <p:nvGrpSpPr>
          <p:cNvPr id="16" name="Gruppierung 15"/>
          <p:cNvGrpSpPr/>
          <p:nvPr/>
        </p:nvGrpSpPr>
        <p:grpSpPr>
          <a:xfrm>
            <a:off x="1164997" y="1295400"/>
            <a:ext cx="519867" cy="530045"/>
            <a:chOff x="1164997" y="1295400"/>
            <a:chExt cx="519867" cy="530045"/>
          </a:xfrm>
        </p:grpSpPr>
        <p:sp>
          <p:nvSpPr>
            <p:cNvPr id="24" name="Rectangle 23"/>
            <p:cNvSpPr>
              <a:spLocks noChangeAspect="1"/>
            </p:cNvSpPr>
            <p:nvPr/>
          </p:nvSpPr>
          <p:spPr>
            <a:xfrm>
              <a:off x="1164997" y="1295400"/>
              <a:ext cx="519867" cy="530045"/>
            </a:xfrm>
            <a:prstGeom prst="rect">
              <a:avLst/>
            </a:prstGeom>
            <a:solidFill>
              <a:srgbClr val="F79646">
                <a:alpha val="46000"/>
              </a:srgbClr>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73152" tIns="36576" rIns="73152" bIns="36576" rtlCol="0" anchor="ctr"/>
            <a:lstStyle/>
            <a:p>
              <a:pPr algn="ctr" defTabSz="914400" fontAlgn="base">
                <a:spcBef>
                  <a:spcPct val="0"/>
                </a:spcBef>
                <a:spcAft>
                  <a:spcPct val="0"/>
                </a:spcAft>
              </a:pPr>
              <a:endParaRPr lang="en-US" sz="1800">
                <a:solidFill>
                  <a:srgbClr val="787972"/>
                </a:solidFill>
                <a:latin typeface="Arial"/>
              </a:endParaRPr>
            </a:p>
          </p:txBody>
        </p:sp>
        <p:sp>
          <p:nvSpPr>
            <p:cNvPr id="45" name="Oval 44"/>
            <p:cNvSpPr/>
            <p:nvPr/>
          </p:nvSpPr>
          <p:spPr>
            <a:xfrm>
              <a:off x="1389366" y="1473198"/>
              <a:ext cx="105002" cy="105002"/>
            </a:xfrm>
            <a:prstGeom prst="ellipse">
              <a:avLst/>
            </a:prstGeom>
            <a:solidFill>
              <a:schemeClr val="accent4"/>
            </a:solidFill>
            <a:ln>
              <a:solidFill>
                <a:srgbClr val="1413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17" name="Gruppierung 16"/>
          <p:cNvGrpSpPr/>
          <p:nvPr/>
        </p:nvGrpSpPr>
        <p:grpSpPr>
          <a:xfrm>
            <a:off x="1994733" y="1984555"/>
            <a:ext cx="519867" cy="530045"/>
            <a:chOff x="1994733" y="1984555"/>
            <a:chExt cx="519867" cy="530045"/>
          </a:xfrm>
        </p:grpSpPr>
        <p:sp>
          <p:nvSpPr>
            <p:cNvPr id="25" name="Rectangle 24"/>
            <p:cNvSpPr>
              <a:spLocks noChangeAspect="1"/>
            </p:cNvSpPr>
            <p:nvPr/>
          </p:nvSpPr>
          <p:spPr>
            <a:xfrm>
              <a:off x="1994733" y="1984555"/>
              <a:ext cx="519867" cy="530045"/>
            </a:xfrm>
            <a:prstGeom prst="rect">
              <a:avLst/>
            </a:prstGeom>
            <a:solidFill>
              <a:srgbClr val="F79646">
                <a:alpha val="46000"/>
              </a:srgbClr>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73152" tIns="36576" rIns="73152" bIns="36576" rtlCol="0" anchor="ctr"/>
            <a:lstStyle/>
            <a:p>
              <a:pPr algn="ctr" defTabSz="914400" fontAlgn="base">
                <a:spcBef>
                  <a:spcPct val="0"/>
                </a:spcBef>
                <a:spcAft>
                  <a:spcPct val="0"/>
                </a:spcAft>
              </a:pPr>
              <a:endParaRPr lang="en-US" sz="1800">
                <a:solidFill>
                  <a:srgbClr val="787972"/>
                </a:solidFill>
                <a:latin typeface="Arial"/>
              </a:endParaRPr>
            </a:p>
          </p:txBody>
        </p:sp>
        <p:sp>
          <p:nvSpPr>
            <p:cNvPr id="51" name="Oval 50"/>
            <p:cNvSpPr/>
            <p:nvPr/>
          </p:nvSpPr>
          <p:spPr>
            <a:xfrm>
              <a:off x="2231800" y="2197097"/>
              <a:ext cx="105002" cy="105002"/>
            </a:xfrm>
            <a:prstGeom prst="ellipse">
              <a:avLst/>
            </a:prstGeom>
            <a:solidFill>
              <a:schemeClr val="accent4"/>
            </a:solidFill>
            <a:ln>
              <a:solidFill>
                <a:srgbClr val="1413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18" name="Gruppierung 17"/>
          <p:cNvGrpSpPr/>
          <p:nvPr/>
        </p:nvGrpSpPr>
        <p:grpSpPr>
          <a:xfrm>
            <a:off x="1681465" y="3251199"/>
            <a:ext cx="519867" cy="530045"/>
            <a:chOff x="1681465" y="3251199"/>
            <a:chExt cx="519867" cy="530045"/>
          </a:xfrm>
        </p:grpSpPr>
        <p:sp>
          <p:nvSpPr>
            <p:cNvPr id="27" name="Rectangle 26"/>
            <p:cNvSpPr>
              <a:spLocks noChangeAspect="1"/>
            </p:cNvSpPr>
            <p:nvPr/>
          </p:nvSpPr>
          <p:spPr>
            <a:xfrm>
              <a:off x="1681465" y="3251199"/>
              <a:ext cx="519867" cy="530045"/>
            </a:xfrm>
            <a:prstGeom prst="rect">
              <a:avLst/>
            </a:prstGeom>
            <a:solidFill>
              <a:srgbClr val="F79646">
                <a:alpha val="46000"/>
              </a:srgbClr>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73152" tIns="36576" rIns="73152" bIns="36576" rtlCol="0" anchor="ctr"/>
            <a:lstStyle/>
            <a:p>
              <a:pPr algn="ctr" defTabSz="914400" fontAlgn="base">
                <a:spcBef>
                  <a:spcPct val="0"/>
                </a:spcBef>
                <a:spcAft>
                  <a:spcPct val="0"/>
                </a:spcAft>
              </a:pPr>
              <a:endParaRPr lang="en-US" sz="1800">
                <a:solidFill>
                  <a:srgbClr val="787972"/>
                </a:solidFill>
                <a:latin typeface="Arial"/>
              </a:endParaRPr>
            </a:p>
          </p:txBody>
        </p:sp>
        <p:sp>
          <p:nvSpPr>
            <p:cNvPr id="52" name="Oval 51"/>
            <p:cNvSpPr/>
            <p:nvPr/>
          </p:nvSpPr>
          <p:spPr>
            <a:xfrm>
              <a:off x="1905831" y="3437465"/>
              <a:ext cx="105002" cy="105002"/>
            </a:xfrm>
            <a:prstGeom prst="ellipse">
              <a:avLst/>
            </a:prstGeom>
            <a:solidFill>
              <a:schemeClr val="accent4"/>
            </a:solidFill>
            <a:ln>
              <a:solidFill>
                <a:srgbClr val="1413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19" name="Gruppierung 18"/>
          <p:cNvGrpSpPr/>
          <p:nvPr/>
        </p:nvGrpSpPr>
        <p:grpSpPr>
          <a:xfrm>
            <a:off x="631597" y="3254554"/>
            <a:ext cx="519867" cy="530045"/>
            <a:chOff x="631597" y="3254554"/>
            <a:chExt cx="519867" cy="530045"/>
          </a:xfrm>
        </p:grpSpPr>
        <p:sp>
          <p:nvSpPr>
            <p:cNvPr id="26" name="Rectangle 25"/>
            <p:cNvSpPr>
              <a:spLocks noChangeAspect="1"/>
            </p:cNvSpPr>
            <p:nvPr/>
          </p:nvSpPr>
          <p:spPr>
            <a:xfrm>
              <a:off x="631597" y="3254554"/>
              <a:ext cx="519867" cy="530045"/>
            </a:xfrm>
            <a:prstGeom prst="rect">
              <a:avLst/>
            </a:prstGeom>
            <a:solidFill>
              <a:srgbClr val="F79646">
                <a:alpha val="46000"/>
              </a:srgbClr>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73152" tIns="36576" rIns="73152" bIns="36576" rtlCol="0" anchor="ctr"/>
            <a:lstStyle/>
            <a:p>
              <a:pPr algn="ctr" defTabSz="914400" fontAlgn="base">
                <a:spcBef>
                  <a:spcPct val="0"/>
                </a:spcBef>
                <a:spcAft>
                  <a:spcPct val="0"/>
                </a:spcAft>
              </a:pPr>
              <a:endParaRPr lang="en-US" sz="1800">
                <a:solidFill>
                  <a:srgbClr val="787972"/>
                </a:solidFill>
                <a:latin typeface="Arial"/>
              </a:endParaRPr>
            </a:p>
          </p:txBody>
        </p:sp>
        <p:sp>
          <p:nvSpPr>
            <p:cNvPr id="53" name="Oval 52"/>
            <p:cNvSpPr/>
            <p:nvPr/>
          </p:nvSpPr>
          <p:spPr>
            <a:xfrm>
              <a:off x="839031" y="3437465"/>
              <a:ext cx="105002" cy="105002"/>
            </a:xfrm>
            <a:prstGeom prst="ellipse">
              <a:avLst/>
            </a:prstGeom>
            <a:solidFill>
              <a:schemeClr val="accent4"/>
            </a:solidFill>
            <a:ln>
              <a:solidFill>
                <a:srgbClr val="1413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15" name="Gruppierung 14"/>
          <p:cNvGrpSpPr/>
          <p:nvPr/>
        </p:nvGrpSpPr>
        <p:grpSpPr>
          <a:xfrm>
            <a:off x="242131" y="1968501"/>
            <a:ext cx="519867" cy="530045"/>
            <a:chOff x="242131" y="1968501"/>
            <a:chExt cx="519867" cy="530045"/>
          </a:xfrm>
        </p:grpSpPr>
        <p:sp>
          <p:nvSpPr>
            <p:cNvPr id="28" name="Rectangle 27"/>
            <p:cNvSpPr>
              <a:spLocks noChangeAspect="1"/>
            </p:cNvSpPr>
            <p:nvPr/>
          </p:nvSpPr>
          <p:spPr>
            <a:xfrm>
              <a:off x="242131" y="1968501"/>
              <a:ext cx="519867" cy="530045"/>
            </a:xfrm>
            <a:prstGeom prst="rect">
              <a:avLst/>
            </a:prstGeom>
            <a:solidFill>
              <a:srgbClr val="F79646">
                <a:alpha val="46000"/>
              </a:srgbClr>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73152" tIns="36576" rIns="73152" bIns="36576" rtlCol="0" anchor="ctr"/>
            <a:lstStyle/>
            <a:p>
              <a:pPr algn="ctr" defTabSz="914400" fontAlgn="base">
                <a:spcBef>
                  <a:spcPct val="0"/>
                </a:spcBef>
                <a:spcAft>
                  <a:spcPct val="0"/>
                </a:spcAft>
              </a:pPr>
              <a:endParaRPr lang="en-US" sz="1800">
                <a:solidFill>
                  <a:srgbClr val="787972"/>
                </a:solidFill>
                <a:latin typeface="Arial"/>
              </a:endParaRPr>
            </a:p>
          </p:txBody>
        </p:sp>
        <p:sp>
          <p:nvSpPr>
            <p:cNvPr id="55" name="Oval 54"/>
            <p:cNvSpPr/>
            <p:nvPr/>
          </p:nvSpPr>
          <p:spPr>
            <a:xfrm>
              <a:off x="453798" y="2167463"/>
              <a:ext cx="105002" cy="105002"/>
            </a:xfrm>
            <a:prstGeom prst="ellipse">
              <a:avLst/>
            </a:prstGeom>
            <a:solidFill>
              <a:schemeClr val="accent4"/>
            </a:solidFill>
            <a:ln>
              <a:solidFill>
                <a:srgbClr val="1413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pic>
        <p:nvPicPr>
          <p:cNvPr id="63" name="Picture 62"/>
          <p:cNvPicPr>
            <a:picLocks noChangeAspect="1"/>
          </p:cNvPicPr>
          <p:nvPr/>
        </p:nvPicPr>
        <p:blipFill>
          <a:blip r:embed="rId5"/>
          <a:stretch>
            <a:fillRect/>
          </a:stretch>
        </p:blipFill>
        <p:spPr>
          <a:xfrm>
            <a:off x="3200400" y="685800"/>
            <a:ext cx="539497" cy="539497"/>
          </a:xfrm>
          <a:prstGeom prst="rect">
            <a:avLst/>
          </a:prstGeom>
          <a:noFill/>
          <a:ln w="28575" cmpd="sng">
            <a:solidFill>
              <a:schemeClr val="bg2"/>
            </a:solidFill>
          </a:ln>
        </p:spPr>
      </p:pic>
      <p:pic>
        <p:nvPicPr>
          <p:cNvPr id="64" name="Picture 63"/>
          <p:cNvPicPr>
            <a:picLocks noChangeAspect="1"/>
          </p:cNvPicPr>
          <p:nvPr/>
        </p:nvPicPr>
        <p:blipFill>
          <a:blip r:embed="rId6"/>
          <a:stretch>
            <a:fillRect/>
          </a:stretch>
        </p:blipFill>
        <p:spPr>
          <a:xfrm>
            <a:off x="3200400" y="1295400"/>
            <a:ext cx="539497" cy="539497"/>
          </a:xfrm>
          <a:prstGeom prst="rect">
            <a:avLst/>
          </a:prstGeom>
          <a:noFill/>
          <a:ln w="28575" cmpd="sng">
            <a:solidFill>
              <a:srgbClr val="141313"/>
            </a:solidFill>
          </a:ln>
        </p:spPr>
      </p:pic>
      <p:pic>
        <p:nvPicPr>
          <p:cNvPr id="65" name="Picture 64"/>
          <p:cNvPicPr>
            <a:picLocks noChangeAspect="1"/>
          </p:cNvPicPr>
          <p:nvPr/>
        </p:nvPicPr>
        <p:blipFill>
          <a:blip r:embed="rId7"/>
          <a:stretch>
            <a:fillRect/>
          </a:stretch>
        </p:blipFill>
        <p:spPr>
          <a:xfrm>
            <a:off x="3200400" y="2819400"/>
            <a:ext cx="539497" cy="539497"/>
          </a:xfrm>
          <a:prstGeom prst="rect">
            <a:avLst/>
          </a:prstGeom>
          <a:noFill/>
          <a:ln w="28575" cmpd="sng">
            <a:solidFill>
              <a:srgbClr val="141313"/>
            </a:solidFill>
          </a:ln>
        </p:spPr>
      </p:pic>
      <p:pic>
        <p:nvPicPr>
          <p:cNvPr id="68" name="Picture 67"/>
          <p:cNvPicPr>
            <a:picLocks noChangeAspect="1"/>
          </p:cNvPicPr>
          <p:nvPr/>
        </p:nvPicPr>
        <p:blipFill>
          <a:blip r:embed="rId8"/>
          <a:stretch>
            <a:fillRect/>
          </a:stretch>
        </p:blipFill>
        <p:spPr>
          <a:xfrm>
            <a:off x="3200400" y="3429000"/>
            <a:ext cx="539497" cy="539497"/>
          </a:xfrm>
          <a:prstGeom prst="rect">
            <a:avLst/>
          </a:prstGeom>
          <a:noFill/>
          <a:ln w="28575" cmpd="sng">
            <a:solidFill>
              <a:srgbClr val="141313"/>
            </a:solidFill>
          </a:ln>
        </p:spPr>
      </p:pic>
      <p:pic>
        <p:nvPicPr>
          <p:cNvPr id="69" name="Picture 68"/>
          <p:cNvPicPr>
            <a:picLocks noChangeAspect="1"/>
          </p:cNvPicPr>
          <p:nvPr/>
        </p:nvPicPr>
        <p:blipFill>
          <a:blip r:embed="rId9"/>
          <a:stretch>
            <a:fillRect/>
          </a:stretch>
        </p:blipFill>
        <p:spPr>
          <a:xfrm>
            <a:off x="3200400" y="2057400"/>
            <a:ext cx="531030" cy="531030"/>
          </a:xfrm>
          <a:prstGeom prst="rect">
            <a:avLst/>
          </a:prstGeom>
          <a:noFill/>
          <a:ln w="28575" cmpd="sng">
            <a:solidFill>
              <a:srgbClr val="141313"/>
            </a:solidFill>
          </a:ln>
        </p:spPr>
      </p:pic>
      <p:grpSp>
        <p:nvGrpSpPr>
          <p:cNvPr id="31" name="Gruppierung 30"/>
          <p:cNvGrpSpPr/>
          <p:nvPr/>
        </p:nvGrpSpPr>
        <p:grpSpPr>
          <a:xfrm>
            <a:off x="6003548" y="838200"/>
            <a:ext cx="854452" cy="2789767"/>
            <a:chOff x="6079748" y="914400"/>
            <a:chExt cx="854452" cy="2789767"/>
          </a:xfrm>
        </p:grpSpPr>
        <p:grpSp>
          <p:nvGrpSpPr>
            <p:cNvPr id="128" name="Gruppierung 127"/>
            <p:cNvGrpSpPr/>
            <p:nvPr/>
          </p:nvGrpSpPr>
          <p:grpSpPr>
            <a:xfrm>
              <a:off x="6079748" y="914400"/>
              <a:ext cx="615673" cy="2789767"/>
              <a:chOff x="6079748" y="914400"/>
              <a:chExt cx="615673" cy="2789767"/>
            </a:xfrm>
          </p:grpSpPr>
          <p:sp>
            <p:nvSpPr>
              <p:cNvPr id="129" name="TextBox 80"/>
              <p:cNvSpPr txBox="1"/>
              <p:nvPr/>
            </p:nvSpPr>
            <p:spPr>
              <a:xfrm rot="5400000">
                <a:off x="6161941" y="2677260"/>
                <a:ext cx="543739" cy="523220"/>
              </a:xfrm>
              <a:prstGeom prst="rect">
                <a:avLst/>
              </a:prstGeom>
              <a:noFill/>
            </p:spPr>
            <p:txBody>
              <a:bodyPr wrap="none" rtlCol="0">
                <a:spAutoFit/>
              </a:bodyPr>
              <a:lstStyle/>
              <a:p>
                <a:pPr defTabSz="914400" fontAlgn="base">
                  <a:spcBef>
                    <a:spcPct val="0"/>
                  </a:spcBef>
                  <a:spcAft>
                    <a:spcPct val="0"/>
                  </a:spcAft>
                </a:pPr>
                <a:r>
                  <a:rPr lang="en-US" sz="2800" b="1" dirty="0">
                    <a:solidFill>
                      <a:srgbClr val="141313"/>
                    </a:solidFill>
                    <a:latin typeface="Arial" charset="0"/>
                    <a:ea typeface="ＭＳ Ｐゴシック" charset="0"/>
                    <a:cs typeface="ＭＳ Ｐゴシック" charset="0"/>
                  </a:rPr>
                  <a:t>…</a:t>
                </a:r>
              </a:p>
            </p:txBody>
          </p:sp>
          <p:cxnSp>
            <p:nvCxnSpPr>
              <p:cNvPr id="130" name="Straight Connector 82"/>
              <p:cNvCxnSpPr/>
              <p:nvPr/>
            </p:nvCxnSpPr>
            <p:spPr>
              <a:xfrm flipV="1">
                <a:off x="6079748" y="13716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89"/>
              <p:cNvCxnSpPr/>
              <p:nvPr/>
            </p:nvCxnSpPr>
            <p:spPr>
              <a:xfrm flipV="1">
                <a:off x="6079748" y="18288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90"/>
              <p:cNvCxnSpPr/>
              <p:nvPr/>
            </p:nvCxnSpPr>
            <p:spPr>
              <a:xfrm flipV="1">
                <a:off x="6079748" y="2281767"/>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3" name="Rectangle 92"/>
              <p:cNvSpPr/>
              <p:nvPr/>
            </p:nvSpPr>
            <p:spPr>
              <a:xfrm>
                <a:off x="6083980" y="914400"/>
                <a:ext cx="444501" cy="2789767"/>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D84820"/>
                  </a:solidFill>
                  <a:latin typeface="Arial"/>
                </a:endParaRPr>
              </a:p>
            </p:txBody>
          </p:sp>
        </p:grpSp>
        <p:sp>
          <p:nvSpPr>
            <p:cNvPr id="134" name="TextBox 93"/>
            <p:cNvSpPr txBox="1"/>
            <p:nvPr/>
          </p:nvSpPr>
          <p:spPr>
            <a:xfrm rot="5400000">
              <a:off x="6044213" y="2081813"/>
              <a:ext cx="1441420" cy="338554"/>
            </a:xfrm>
            <a:prstGeom prst="rect">
              <a:avLst/>
            </a:prstGeom>
            <a:noFill/>
          </p:spPr>
          <p:txBody>
            <a:bodyPr wrap="none" rtlCol="0">
              <a:spAutoFit/>
            </a:bodyPr>
            <a:lstStyle/>
            <a:p>
              <a:pPr defTabSz="914400" fontAlgn="base">
                <a:spcBef>
                  <a:spcPct val="0"/>
                </a:spcBef>
                <a:spcAft>
                  <a:spcPct val="0"/>
                </a:spcAft>
              </a:pPr>
              <a:r>
                <a:rPr lang="en-US" sz="1600" dirty="0">
                  <a:solidFill>
                    <a:srgbClr val="787972"/>
                  </a:solidFill>
                  <a:latin typeface="Arial" charset="0"/>
                  <a:ea typeface="ＭＳ Ｐゴシック" charset="0"/>
                  <a:cs typeface="ＭＳ Ｐゴシック" charset="0"/>
                </a:rPr>
                <a:t>feature vector</a:t>
              </a:r>
            </a:p>
          </p:txBody>
        </p:sp>
        <p:sp>
          <p:nvSpPr>
            <p:cNvPr id="135" name="Rectangle 124"/>
            <p:cNvSpPr/>
            <p:nvPr/>
          </p:nvSpPr>
          <p:spPr>
            <a:xfrm>
              <a:off x="6096000" y="914400"/>
              <a:ext cx="438150" cy="4445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1800" dirty="0">
                  <a:solidFill>
                    <a:srgbClr val="141313"/>
                  </a:solidFill>
                  <a:latin typeface="Arial"/>
                </a:rPr>
                <a:t>2</a:t>
              </a:r>
            </a:p>
          </p:txBody>
        </p:sp>
        <p:sp>
          <p:nvSpPr>
            <p:cNvPr id="136" name="Rectangle 124"/>
            <p:cNvSpPr/>
            <p:nvPr/>
          </p:nvSpPr>
          <p:spPr>
            <a:xfrm>
              <a:off x="6096000" y="1371600"/>
              <a:ext cx="438150" cy="4445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1800" dirty="0">
                  <a:solidFill>
                    <a:srgbClr val="141313"/>
                  </a:solidFill>
                  <a:latin typeface="Arial"/>
                </a:rPr>
                <a:t>1</a:t>
              </a:r>
            </a:p>
          </p:txBody>
        </p:sp>
        <p:sp>
          <p:nvSpPr>
            <p:cNvPr id="137" name="Rectangle 124"/>
            <p:cNvSpPr/>
            <p:nvPr/>
          </p:nvSpPr>
          <p:spPr>
            <a:xfrm>
              <a:off x="6096000" y="1828800"/>
              <a:ext cx="438150" cy="4445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1800" dirty="0">
                  <a:solidFill>
                    <a:srgbClr val="141313"/>
                  </a:solidFill>
                  <a:latin typeface="Arial"/>
                </a:rPr>
                <a:t>2</a:t>
              </a:r>
            </a:p>
          </p:txBody>
        </p:sp>
      </p:grpSp>
      <p:grpSp>
        <p:nvGrpSpPr>
          <p:cNvPr id="32" name="Gruppierung 31"/>
          <p:cNvGrpSpPr/>
          <p:nvPr/>
        </p:nvGrpSpPr>
        <p:grpSpPr>
          <a:xfrm>
            <a:off x="4702556" y="838200"/>
            <a:ext cx="923544" cy="2784094"/>
            <a:chOff x="5172456" y="838200"/>
            <a:chExt cx="923544" cy="2784094"/>
          </a:xfrm>
        </p:grpSpPr>
        <p:grpSp>
          <p:nvGrpSpPr>
            <p:cNvPr id="79" name="Group 150"/>
            <p:cNvGrpSpPr>
              <a:grpSpLocks noChangeAspect="1"/>
            </p:cNvGrpSpPr>
            <p:nvPr/>
          </p:nvGrpSpPr>
          <p:grpSpPr>
            <a:xfrm rot="5400000">
              <a:off x="5181599" y="838201"/>
              <a:ext cx="463297" cy="463296"/>
              <a:chOff x="457201" y="3066147"/>
              <a:chExt cx="1095349" cy="969356"/>
            </a:xfrm>
          </p:grpSpPr>
          <p:sp>
            <p:nvSpPr>
              <p:cNvPr id="124" name="Rectangle 143"/>
              <p:cNvSpPr/>
              <p:nvPr/>
            </p:nvSpPr>
            <p:spPr>
              <a:xfrm>
                <a:off x="457203" y="3066147"/>
                <a:ext cx="1095347" cy="969356"/>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nvGrpSpPr>
              <p:cNvPr id="125" name="Group 140"/>
              <p:cNvGrpSpPr/>
              <p:nvPr/>
            </p:nvGrpSpPr>
            <p:grpSpPr>
              <a:xfrm>
                <a:off x="457201" y="3397278"/>
                <a:ext cx="1010979" cy="296258"/>
                <a:chOff x="457201" y="3397278"/>
                <a:chExt cx="1010979" cy="296258"/>
              </a:xfrm>
            </p:grpSpPr>
            <p:cxnSp>
              <p:nvCxnSpPr>
                <p:cNvPr id="126" name="Straight Connector 145"/>
                <p:cNvCxnSpPr>
                  <a:endCxn id="124" idx="1"/>
                </p:cNvCxnSpPr>
                <p:nvPr/>
              </p:nvCxnSpPr>
              <p:spPr>
                <a:xfrm flipH="1" flipV="1">
                  <a:off x="457201" y="3550825"/>
                  <a:ext cx="966037" cy="14271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46"/>
                <p:cNvCxnSpPr/>
                <p:nvPr/>
              </p:nvCxnSpPr>
              <p:spPr>
                <a:xfrm flipH="1" flipV="1">
                  <a:off x="502145" y="3397278"/>
                  <a:ext cx="966035" cy="3563"/>
                </a:xfrm>
                <a:prstGeom prst="line">
                  <a:avLst/>
                </a:prstGeom>
                <a:ln>
                  <a:solidFill>
                    <a:srgbClr val="000000"/>
                  </a:solidFill>
                  <a:bevel/>
                </a:ln>
                <a:effectLst/>
              </p:spPr>
              <p:style>
                <a:lnRef idx="2">
                  <a:schemeClr val="accent1"/>
                </a:lnRef>
                <a:fillRef idx="0">
                  <a:schemeClr val="accent1"/>
                </a:fillRef>
                <a:effectRef idx="1">
                  <a:schemeClr val="accent1"/>
                </a:effectRef>
                <a:fontRef idx="minor">
                  <a:schemeClr val="tx1"/>
                </a:fontRef>
              </p:style>
            </p:cxnSp>
          </p:grpSp>
        </p:grpSp>
        <p:sp>
          <p:nvSpPr>
            <p:cNvPr id="82" name="TextBox 147"/>
            <p:cNvSpPr txBox="1"/>
            <p:nvPr/>
          </p:nvSpPr>
          <p:spPr>
            <a:xfrm rot="5400000">
              <a:off x="5270420" y="2677262"/>
              <a:ext cx="543739" cy="523220"/>
            </a:xfrm>
            <a:prstGeom prst="rect">
              <a:avLst/>
            </a:prstGeom>
            <a:noFill/>
          </p:spPr>
          <p:txBody>
            <a:bodyPr wrap="none" rtlCol="0">
              <a:spAutoFit/>
            </a:bodyPr>
            <a:lstStyle/>
            <a:p>
              <a:pPr defTabSz="914400" fontAlgn="base">
                <a:spcBef>
                  <a:spcPct val="0"/>
                </a:spcBef>
                <a:spcAft>
                  <a:spcPct val="0"/>
                </a:spcAft>
              </a:pPr>
              <a:r>
                <a:rPr lang="en-US" sz="2800" b="1" dirty="0">
                  <a:ln>
                    <a:solidFill>
                      <a:srgbClr val="000000"/>
                    </a:solidFill>
                  </a:ln>
                  <a:solidFill>
                    <a:srgbClr val="141313"/>
                  </a:solidFill>
                  <a:latin typeface="Arial" charset="0"/>
                  <a:ea typeface="ＭＳ Ｐゴシック" charset="0"/>
                  <a:cs typeface="ＭＳ Ｐゴシック" charset="0"/>
                </a:rPr>
                <a:t>…</a:t>
              </a:r>
            </a:p>
          </p:txBody>
        </p:sp>
        <p:grpSp>
          <p:nvGrpSpPr>
            <p:cNvPr id="21" name="Gruppierung 20"/>
            <p:cNvGrpSpPr>
              <a:grpSpLocks noChangeAspect="1"/>
            </p:cNvGrpSpPr>
            <p:nvPr/>
          </p:nvGrpSpPr>
          <p:grpSpPr>
            <a:xfrm>
              <a:off x="5178806" y="1752600"/>
              <a:ext cx="466344" cy="466344"/>
              <a:chOff x="4504489" y="1841399"/>
              <a:chExt cx="432000" cy="432000"/>
            </a:xfrm>
          </p:grpSpPr>
          <p:grpSp>
            <p:nvGrpSpPr>
              <p:cNvPr id="81" name="Group 152"/>
              <p:cNvGrpSpPr/>
              <p:nvPr/>
            </p:nvGrpSpPr>
            <p:grpSpPr>
              <a:xfrm rot="5400000">
                <a:off x="4504489" y="1841399"/>
                <a:ext cx="432000" cy="432000"/>
                <a:chOff x="473667" y="4096401"/>
                <a:chExt cx="1095344" cy="969351"/>
              </a:xfrm>
            </p:grpSpPr>
            <p:sp>
              <p:nvSpPr>
                <p:cNvPr id="122" name="Rectangle 138"/>
                <p:cNvSpPr/>
                <p:nvPr/>
              </p:nvSpPr>
              <p:spPr>
                <a:xfrm>
                  <a:off x="473667" y="4096401"/>
                  <a:ext cx="1095344" cy="969351"/>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cxnSp>
              <p:nvCxnSpPr>
                <p:cNvPr id="123" name="Straight Connector 139"/>
                <p:cNvCxnSpPr/>
                <p:nvPr/>
              </p:nvCxnSpPr>
              <p:spPr>
                <a:xfrm>
                  <a:off x="558800" y="4678794"/>
                  <a:ext cx="462543" cy="4501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156"/>
              <p:cNvCxnSpPr/>
              <p:nvPr/>
            </p:nvCxnSpPr>
            <p:spPr>
              <a:xfrm rot="5400000">
                <a:off x="4651906" y="1956158"/>
                <a:ext cx="182425" cy="200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0" name="Freeform 157"/>
              <p:cNvSpPr/>
              <p:nvPr/>
            </p:nvSpPr>
            <p:spPr>
              <a:xfrm>
                <a:off x="4565872" y="2034823"/>
                <a:ext cx="191206" cy="136877"/>
              </a:xfrm>
              <a:custGeom>
                <a:avLst/>
                <a:gdLst>
                  <a:gd name="connsiteX0" fmla="*/ 78317 w 191206"/>
                  <a:gd name="connsiteY0" fmla="*/ 26810 h 136877"/>
                  <a:gd name="connsiteX1" fmla="*/ 14817 w 191206"/>
                  <a:gd name="connsiteY1" fmla="*/ 94544 h 136877"/>
                  <a:gd name="connsiteX2" fmla="*/ 167217 w 191206"/>
                  <a:gd name="connsiteY2" fmla="*/ 124177 h 136877"/>
                  <a:gd name="connsiteX3" fmla="*/ 158750 w 191206"/>
                  <a:gd name="connsiteY3" fmla="*/ 18344 h 136877"/>
                  <a:gd name="connsiteX4" fmla="*/ 158750 w 191206"/>
                  <a:gd name="connsiteY4" fmla="*/ 14110 h 13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6" h="136877">
                    <a:moveTo>
                      <a:pt x="78317" y="26810"/>
                    </a:moveTo>
                    <a:cubicBezTo>
                      <a:pt x="39158" y="52563"/>
                      <a:pt x="0" y="78316"/>
                      <a:pt x="14817" y="94544"/>
                    </a:cubicBezTo>
                    <a:cubicBezTo>
                      <a:pt x="29634" y="110772"/>
                      <a:pt x="143228" y="136877"/>
                      <a:pt x="167217" y="124177"/>
                    </a:cubicBezTo>
                    <a:cubicBezTo>
                      <a:pt x="191206" y="111477"/>
                      <a:pt x="160161" y="36688"/>
                      <a:pt x="158750" y="18344"/>
                    </a:cubicBezTo>
                    <a:cubicBezTo>
                      <a:pt x="157339" y="0"/>
                      <a:pt x="158044" y="23282"/>
                      <a:pt x="158750" y="1411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20" name="Gruppierung 19"/>
            <p:cNvGrpSpPr>
              <a:grpSpLocks noChangeAspect="1"/>
            </p:cNvGrpSpPr>
            <p:nvPr/>
          </p:nvGrpSpPr>
          <p:grpSpPr>
            <a:xfrm>
              <a:off x="5181600" y="1295400"/>
              <a:ext cx="463297" cy="463297"/>
              <a:chOff x="4504489" y="1375833"/>
              <a:chExt cx="432000" cy="432000"/>
            </a:xfrm>
          </p:grpSpPr>
          <p:sp>
            <p:nvSpPr>
              <p:cNvPr id="80" name="Rectangle 140"/>
              <p:cNvSpPr/>
              <p:nvPr/>
            </p:nvSpPr>
            <p:spPr>
              <a:xfrm rot="5400000">
                <a:off x="4504489" y="1375833"/>
                <a:ext cx="432000" cy="432000"/>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sp>
            <p:nvSpPr>
              <p:cNvPr id="91" name="Freeform 158"/>
              <p:cNvSpPr/>
              <p:nvPr/>
            </p:nvSpPr>
            <p:spPr>
              <a:xfrm>
                <a:off x="4534122" y="1583267"/>
                <a:ext cx="368300" cy="12700"/>
              </a:xfrm>
              <a:custGeom>
                <a:avLst/>
                <a:gdLst>
                  <a:gd name="connsiteX0" fmla="*/ 0 w 368300"/>
                  <a:gd name="connsiteY0" fmla="*/ 0 h 12700"/>
                  <a:gd name="connsiteX1" fmla="*/ 296334 w 368300"/>
                  <a:gd name="connsiteY1" fmla="*/ 0 h 12700"/>
                  <a:gd name="connsiteX2" fmla="*/ 368300 w 368300"/>
                  <a:gd name="connsiteY2" fmla="*/ 12700 h 12700"/>
                </a:gdLst>
                <a:ahLst/>
                <a:cxnLst>
                  <a:cxn ang="0">
                    <a:pos x="connsiteX0" y="connsiteY0"/>
                  </a:cxn>
                  <a:cxn ang="0">
                    <a:pos x="connsiteX1" y="connsiteY1"/>
                  </a:cxn>
                  <a:cxn ang="0">
                    <a:pos x="connsiteX2" y="connsiteY2"/>
                  </a:cxn>
                </a:cxnLst>
                <a:rect l="l" t="t" r="r" b="b"/>
                <a:pathLst>
                  <a:path w="368300" h="12700">
                    <a:moveTo>
                      <a:pt x="0" y="0"/>
                    </a:moveTo>
                    <a:lnTo>
                      <a:pt x="296334" y="0"/>
                    </a:lnTo>
                    <a:cubicBezTo>
                      <a:pt x="357717" y="2117"/>
                      <a:pt x="356306" y="8467"/>
                      <a:pt x="368300" y="1270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sp>
            <p:nvSpPr>
              <p:cNvPr id="93" name="Freeform 159"/>
              <p:cNvSpPr/>
              <p:nvPr/>
            </p:nvSpPr>
            <p:spPr>
              <a:xfrm>
                <a:off x="4529887" y="1663701"/>
                <a:ext cx="368300" cy="12700"/>
              </a:xfrm>
              <a:custGeom>
                <a:avLst/>
                <a:gdLst>
                  <a:gd name="connsiteX0" fmla="*/ 0 w 368300"/>
                  <a:gd name="connsiteY0" fmla="*/ 0 h 12700"/>
                  <a:gd name="connsiteX1" fmla="*/ 296334 w 368300"/>
                  <a:gd name="connsiteY1" fmla="*/ 0 h 12700"/>
                  <a:gd name="connsiteX2" fmla="*/ 368300 w 368300"/>
                  <a:gd name="connsiteY2" fmla="*/ 12700 h 12700"/>
                </a:gdLst>
                <a:ahLst/>
                <a:cxnLst>
                  <a:cxn ang="0">
                    <a:pos x="connsiteX0" y="connsiteY0"/>
                  </a:cxn>
                  <a:cxn ang="0">
                    <a:pos x="connsiteX1" y="connsiteY1"/>
                  </a:cxn>
                  <a:cxn ang="0">
                    <a:pos x="connsiteX2" y="connsiteY2"/>
                  </a:cxn>
                </a:cxnLst>
                <a:rect l="l" t="t" r="r" b="b"/>
                <a:pathLst>
                  <a:path w="368300" h="12700">
                    <a:moveTo>
                      <a:pt x="0" y="0"/>
                    </a:moveTo>
                    <a:lnTo>
                      <a:pt x="296334" y="0"/>
                    </a:lnTo>
                    <a:cubicBezTo>
                      <a:pt x="357717" y="2117"/>
                      <a:pt x="356306" y="8467"/>
                      <a:pt x="368300" y="1270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cxnSp>
            <p:nvCxnSpPr>
              <p:cNvPr id="94" name="Straight Connector 160"/>
              <p:cNvCxnSpPr/>
              <p:nvPr/>
            </p:nvCxnSpPr>
            <p:spPr>
              <a:xfrm rot="5400000" flipH="1" flipV="1">
                <a:off x="4567989" y="1485904"/>
                <a:ext cx="152402"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8" name="Straight Connector 162"/>
              <p:cNvCxnSpPr/>
              <p:nvPr/>
            </p:nvCxnSpPr>
            <p:spPr>
              <a:xfrm rot="5400000" flipH="1" flipV="1">
                <a:off x="4628051" y="1489343"/>
                <a:ext cx="152402"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19" name="TextBox 165"/>
            <p:cNvSpPr txBox="1"/>
            <p:nvPr/>
          </p:nvSpPr>
          <p:spPr>
            <a:xfrm rot="5400000">
              <a:off x="5041054" y="2011794"/>
              <a:ext cx="1771338" cy="338554"/>
            </a:xfrm>
            <a:prstGeom prst="rect">
              <a:avLst/>
            </a:prstGeom>
            <a:noFill/>
          </p:spPr>
          <p:txBody>
            <a:bodyPr wrap="none" rtlCol="0">
              <a:spAutoFit/>
            </a:bodyPr>
            <a:lstStyle/>
            <a:p>
              <a:pPr defTabSz="914400" fontAlgn="base">
                <a:spcBef>
                  <a:spcPct val="0"/>
                </a:spcBef>
                <a:spcAft>
                  <a:spcPct val="0"/>
                </a:spcAft>
              </a:pPr>
              <a:r>
                <a:rPr lang="en-US" sz="1600" dirty="0">
                  <a:solidFill>
                    <a:srgbClr val="787972"/>
                  </a:solidFill>
                  <a:latin typeface="Arial" charset="0"/>
                  <a:ea typeface="ＭＳ Ｐゴシック" charset="0"/>
                  <a:cs typeface="ＭＳ Ｐゴシック" charset="0"/>
                </a:rPr>
                <a:t>visual vocabulary</a:t>
              </a:r>
            </a:p>
          </p:txBody>
        </p:sp>
        <p:sp>
          <p:nvSpPr>
            <p:cNvPr id="121" name="Rectangle 173"/>
            <p:cNvSpPr>
              <a:spLocks noChangeAspect="1"/>
            </p:cNvSpPr>
            <p:nvPr/>
          </p:nvSpPr>
          <p:spPr>
            <a:xfrm rot="5400000">
              <a:off x="5178806" y="2209800"/>
              <a:ext cx="466344" cy="466344"/>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sp>
          <p:nvSpPr>
            <p:cNvPr id="141" name="Rectangle 173"/>
            <p:cNvSpPr>
              <a:spLocks noChangeAspect="1"/>
            </p:cNvSpPr>
            <p:nvPr/>
          </p:nvSpPr>
          <p:spPr>
            <a:xfrm rot="5400000">
              <a:off x="5172456" y="3155950"/>
              <a:ext cx="466344" cy="466344"/>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sp>
        <p:nvSpPr>
          <p:cNvPr id="142" name="TextBox 165"/>
          <p:cNvSpPr txBox="1"/>
          <p:nvPr/>
        </p:nvSpPr>
        <p:spPr>
          <a:xfrm rot="5400000">
            <a:off x="3276751" y="1981049"/>
            <a:ext cx="1405052" cy="338554"/>
          </a:xfrm>
          <a:prstGeom prst="rect">
            <a:avLst/>
          </a:prstGeom>
          <a:noFill/>
        </p:spPr>
        <p:txBody>
          <a:bodyPr wrap="none" rtlCol="0">
            <a:spAutoFit/>
          </a:bodyPr>
          <a:lstStyle/>
          <a:p>
            <a:pPr defTabSz="914400" fontAlgn="base">
              <a:spcBef>
                <a:spcPct val="0"/>
              </a:spcBef>
              <a:spcAft>
                <a:spcPct val="0"/>
              </a:spcAft>
            </a:pPr>
            <a:r>
              <a:rPr lang="en-US" sz="1600" dirty="0">
                <a:solidFill>
                  <a:srgbClr val="787972"/>
                </a:solidFill>
                <a:latin typeface="Arial" charset="0"/>
                <a:ea typeface="ＭＳ Ｐゴシック" charset="0"/>
                <a:cs typeface="ＭＳ Ｐゴシック" charset="0"/>
              </a:rPr>
              <a:t>local features</a:t>
            </a:r>
          </a:p>
        </p:txBody>
      </p:sp>
    </p:spTree>
    <p:custDataLst>
      <p:tags r:id="rId1"/>
    </p:custDataLst>
    <p:extLst>
      <p:ext uri="{BB962C8B-B14F-4D97-AF65-F5344CB8AC3E}">
        <p14:creationId xmlns:p14="http://schemas.microsoft.com/office/powerpoint/2010/main" val="1232947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1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100"/>
                                        <p:tgtEl>
                                          <p:spTgt spid="6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1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100"/>
                                        <p:tgtEl>
                                          <p:spTgt spid="6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2"/>
                                        </p:tgtEl>
                                        <p:attrNameLst>
                                          <p:attrName>style.visibility</p:attrName>
                                        </p:attrNameLst>
                                      </p:cBhvr>
                                      <p:to>
                                        <p:strVal val="visible"/>
                                      </p:to>
                                    </p:set>
                                    <p:animEffect transition="in" filter="fade">
                                      <p:cBhvr>
                                        <p:cTn id="47" dur="100"/>
                                        <p:tgtEl>
                                          <p:spTgt spid="1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8"/>
                                        </p:tgtEl>
                                        <p:attrNameLst>
                                          <p:attrName>style.visibility</p:attrName>
                                        </p:attrNameLst>
                                      </p:cBhvr>
                                      <p:to>
                                        <p:strVal val="visible"/>
                                      </p:to>
                                    </p:set>
                                    <p:animEffect transition="in" filter="fade">
                                      <p:cBhvr>
                                        <p:cTn id="67" dur="100"/>
                                        <p:tgtEl>
                                          <p:spTgt spid="1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3"/>
                                        </p:tgtEl>
                                        <p:attrNameLst>
                                          <p:attrName>style.visibility</p:attrName>
                                        </p:attrNameLst>
                                      </p:cBhvr>
                                      <p:to>
                                        <p:strVal val="visible"/>
                                      </p:to>
                                    </p:set>
                                    <p:animEffect transition="in" filter="fade">
                                      <p:cBhvr>
                                        <p:cTn id="77" dur="100"/>
                                        <p:tgtEl>
                                          <p:spTgt spid="1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4"/>
                                        </p:tgtEl>
                                        <p:attrNameLst>
                                          <p:attrName>style.visibility</p:attrName>
                                        </p:attrNameLst>
                                      </p:cBhvr>
                                      <p:to>
                                        <p:strVal val="visible"/>
                                      </p:to>
                                    </p:set>
                                    <p:animEffect transition="in" filter="fade">
                                      <p:cBhvr>
                                        <p:cTn id="82" dur="100"/>
                                        <p:tgtEl>
                                          <p:spTgt spid="14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100"/>
                                        <p:tgtEl>
                                          <p:spTgt spid="14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46"/>
                                        </p:tgtEl>
                                        <p:attrNameLst>
                                          <p:attrName>style.visibility</p:attrName>
                                        </p:attrNameLst>
                                      </p:cBhvr>
                                      <p:to>
                                        <p:strVal val="visible"/>
                                      </p:to>
                                    </p:set>
                                    <p:animEffect transition="in" filter="fade">
                                      <p:cBhvr>
                                        <p:cTn id="92" dur="100"/>
                                        <p:tgtEl>
                                          <p:spTgt spid="14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47"/>
                                        </p:tgtEl>
                                        <p:attrNameLst>
                                          <p:attrName>style.visibility</p:attrName>
                                        </p:attrNameLst>
                                      </p:cBhvr>
                                      <p:to>
                                        <p:strVal val="visible"/>
                                      </p:to>
                                    </p:set>
                                    <p:animEffect transition="in" filter="fade">
                                      <p:cBhvr>
                                        <p:cTn id="97" dur="100"/>
                                        <p:tgtEl>
                                          <p:spTgt spid="14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49"/>
                                        </p:tgtEl>
                                        <p:attrNameLst>
                                          <p:attrName>style.visibility</p:attrName>
                                        </p:attrNameLst>
                                      </p:cBhvr>
                                      <p:to>
                                        <p:strVal val="visible"/>
                                      </p:to>
                                    </p:set>
                                    <p:animEffect transition="in" filter="fade">
                                      <p:cBhvr>
                                        <p:cTn id="102" dur="1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7" grpId="0" animBg="1"/>
      <p:bldP spid="146" grpId="0" animBg="1"/>
      <p:bldP spid="145" grpId="0" animBg="1"/>
      <p:bldP spid="144" grpId="0" animBg="1"/>
      <p:bldP spid="143" grpId="0" animBg="1"/>
      <p:bldP spid="138" grpId="0" animBg="1"/>
      <p:bldP spid="30" grpId="0" animBg="1"/>
      <p:bldP spid="22" grpId="0" animBg="1"/>
      <p:bldP spid="1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88900"/>
            <a:ext cx="5426075" cy="520700"/>
          </a:xfrm>
        </p:spPr>
        <p:txBody>
          <a:bodyPr/>
          <a:lstStyle/>
          <a:p>
            <a:r>
              <a:rPr lang="en-US" noProof="0" smtClean="0"/>
              <a:t>Search</a:t>
            </a:r>
            <a:endParaRPr lang="en-US" noProof="0"/>
          </a:p>
        </p:txBody>
      </p:sp>
      <p:grpSp>
        <p:nvGrpSpPr>
          <p:cNvPr id="37" name="Group 36"/>
          <p:cNvGrpSpPr/>
          <p:nvPr/>
        </p:nvGrpSpPr>
        <p:grpSpPr>
          <a:xfrm>
            <a:off x="1249934" y="750786"/>
            <a:ext cx="4093810" cy="1507327"/>
            <a:chOff x="166349" y="1564838"/>
            <a:chExt cx="4093810" cy="1507327"/>
          </a:xfrm>
        </p:grpSpPr>
        <p:pic>
          <p:nvPicPr>
            <p:cNvPr id="39" name="Bild 80" descr="m107_view_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47176">
              <a:off x="2409847" y="1564838"/>
              <a:ext cx="1850312" cy="1507327"/>
            </a:xfrm>
            <a:prstGeom prst="rect">
              <a:avLst/>
            </a:prstGeom>
          </p:spPr>
        </p:pic>
        <p:pic>
          <p:nvPicPr>
            <p:cNvPr id="40" name="Bild 3"/>
            <p:cNvPicPr>
              <a:picLocks noChangeAspect="1"/>
            </p:cNvPicPr>
            <p:nvPr/>
          </p:nvPicPr>
          <p:blipFill>
            <a:blip r:embed="rId3"/>
            <a:stretch>
              <a:fillRect/>
            </a:stretch>
          </p:blipFill>
          <p:spPr>
            <a:xfrm flipH="1">
              <a:off x="1406344" y="1828087"/>
              <a:ext cx="1198635" cy="941766"/>
            </a:xfrm>
            <a:prstGeom prst="rect">
              <a:avLst/>
            </a:prstGeom>
          </p:spPr>
        </p:pic>
        <p:grpSp>
          <p:nvGrpSpPr>
            <p:cNvPr id="3" name="Gruppierung 2"/>
            <p:cNvGrpSpPr/>
            <p:nvPr/>
          </p:nvGrpSpPr>
          <p:grpSpPr>
            <a:xfrm>
              <a:off x="166349" y="1572835"/>
              <a:ext cx="3851093" cy="1447800"/>
              <a:chOff x="990600" y="846927"/>
              <a:chExt cx="3851093" cy="1447800"/>
            </a:xfrm>
          </p:grpSpPr>
          <p:sp>
            <p:nvSpPr>
              <p:cNvPr id="6" name="Textfeld 5"/>
              <p:cNvSpPr txBox="1"/>
              <p:nvPr/>
            </p:nvSpPr>
            <p:spPr>
              <a:xfrm>
                <a:off x="990600" y="1304127"/>
                <a:ext cx="1082348" cy="369332"/>
              </a:xfrm>
              <a:prstGeom prst="rect">
                <a:avLst/>
              </a:prstGeom>
              <a:noFill/>
            </p:spPr>
            <p:txBody>
              <a:bodyPr wrap="none" rtlCol="0">
                <a:spAutoFit/>
              </a:bodyPr>
              <a:lstStyle/>
              <a:p>
                <a:pPr defTabSz="914400" fontAlgn="base">
                  <a:spcBef>
                    <a:spcPct val="0"/>
                  </a:spcBef>
                  <a:spcAft>
                    <a:spcPct val="0"/>
                  </a:spcAft>
                </a:pPr>
                <a:r>
                  <a:rPr lang="de-DE" sz="1800" dirty="0" err="1">
                    <a:solidFill>
                      <a:srgbClr val="141313"/>
                    </a:solidFill>
                    <a:latin typeface="Arial" charset="0"/>
                    <a:ea typeface="ＭＳ Ｐゴシック" charset="0"/>
                    <a:cs typeface="ＭＳ Ｐゴシック" charset="0"/>
                  </a:rPr>
                  <a:t>similarity</a:t>
                </a:r>
                <a:endParaRPr lang="de-DE" sz="1800" dirty="0">
                  <a:solidFill>
                    <a:srgbClr val="141313"/>
                  </a:solidFill>
                  <a:latin typeface="Arial" charset="0"/>
                  <a:ea typeface="ＭＳ Ｐゴシック" charset="0"/>
                  <a:cs typeface="ＭＳ Ｐゴシック" charset="0"/>
                </a:endParaRPr>
              </a:p>
            </p:txBody>
          </p:sp>
          <p:sp>
            <p:nvSpPr>
              <p:cNvPr id="7" name="Eckige Klammer links/rechts 6"/>
              <p:cNvSpPr/>
              <p:nvPr/>
            </p:nvSpPr>
            <p:spPr>
              <a:xfrm>
                <a:off x="2057400" y="846927"/>
                <a:ext cx="2784293" cy="1447800"/>
              </a:xfrm>
              <a:prstGeom prst="bracketPair">
                <a:avLst/>
              </a:prstGeom>
              <a:ln w="38100" cmpd="sng">
                <a:solidFill>
                  <a:srgbClr val="14131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de-DE" sz="1800">
                  <a:ln w="57150" cmpd="sng">
                    <a:solidFill>
                      <a:srgbClr val="141313"/>
                    </a:solidFill>
                  </a:ln>
                  <a:solidFill>
                    <a:srgbClr val="787972"/>
                  </a:solidFill>
                  <a:latin typeface="Arial"/>
                </a:endParaRPr>
              </a:p>
            </p:txBody>
          </p:sp>
          <p:sp>
            <p:nvSpPr>
              <p:cNvPr id="8" name="Textfeld 7"/>
              <p:cNvSpPr txBox="1"/>
              <p:nvPr/>
            </p:nvSpPr>
            <p:spPr>
              <a:xfrm>
                <a:off x="3580900" y="1772995"/>
                <a:ext cx="255924" cy="400110"/>
              </a:xfrm>
              <a:prstGeom prst="rect">
                <a:avLst/>
              </a:prstGeom>
              <a:noFill/>
            </p:spPr>
            <p:txBody>
              <a:bodyPr wrap="none" rtlCol="0">
                <a:spAutoFit/>
              </a:bodyPr>
              <a:lstStyle/>
              <a:p>
                <a:pPr defTabSz="914400" fontAlgn="base">
                  <a:spcBef>
                    <a:spcPct val="0"/>
                  </a:spcBef>
                  <a:spcAft>
                    <a:spcPct val="0"/>
                  </a:spcAft>
                </a:pPr>
                <a:r>
                  <a:rPr lang="de-DE" sz="2000" dirty="0">
                    <a:ln>
                      <a:solidFill>
                        <a:srgbClr val="141313"/>
                      </a:solidFill>
                    </a:ln>
                    <a:solidFill>
                      <a:schemeClr val="bg2"/>
                    </a:solidFill>
                    <a:latin typeface="Arial" charset="0"/>
                    <a:ea typeface="ＭＳ Ｐゴシック" charset="0"/>
                    <a:cs typeface="ＭＳ Ｐゴシック" charset="0"/>
                  </a:rPr>
                  <a:t>,</a:t>
                </a:r>
              </a:p>
            </p:txBody>
          </p:sp>
        </p:grpSp>
      </p:grpSp>
      <p:grpSp>
        <p:nvGrpSpPr>
          <p:cNvPr id="41" name="Group 40"/>
          <p:cNvGrpSpPr/>
          <p:nvPr/>
        </p:nvGrpSpPr>
        <p:grpSpPr>
          <a:xfrm>
            <a:off x="3009447" y="2334835"/>
            <a:ext cx="1796254" cy="1420792"/>
            <a:chOff x="2685597" y="2334835"/>
            <a:chExt cx="1796254" cy="1420792"/>
          </a:xfrm>
        </p:grpSpPr>
        <p:grpSp>
          <p:nvGrpSpPr>
            <p:cNvPr id="10" name="Gruppierung 9"/>
            <p:cNvGrpSpPr/>
            <p:nvPr/>
          </p:nvGrpSpPr>
          <p:grpSpPr>
            <a:xfrm>
              <a:off x="2685597" y="2347545"/>
              <a:ext cx="465116" cy="1408082"/>
              <a:chOff x="5111287" y="1143000"/>
              <a:chExt cx="922388" cy="2792392"/>
            </a:xfrm>
          </p:grpSpPr>
          <p:sp>
            <p:nvSpPr>
              <p:cNvPr id="15" name="Rectangle 124"/>
              <p:cNvSpPr/>
              <p:nvPr/>
            </p:nvSpPr>
            <p:spPr>
              <a:xfrm>
                <a:off x="5111287" y="1143000"/>
                <a:ext cx="448799"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141313"/>
                    </a:solidFill>
                    <a:latin typeface="Arial"/>
                  </a:rPr>
                  <a:t>2</a:t>
                </a:r>
              </a:p>
            </p:txBody>
          </p:sp>
          <p:sp>
            <p:nvSpPr>
              <p:cNvPr id="16" name="Rectangle 125"/>
              <p:cNvSpPr/>
              <p:nvPr/>
            </p:nvSpPr>
            <p:spPr>
              <a:xfrm>
                <a:off x="5111289" y="1600200"/>
                <a:ext cx="448798"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141313"/>
                    </a:solidFill>
                    <a:latin typeface="Arial"/>
                  </a:rPr>
                  <a:t>1</a:t>
                </a:r>
              </a:p>
            </p:txBody>
          </p:sp>
          <p:sp>
            <p:nvSpPr>
              <p:cNvPr id="17" name="Rectangle 126"/>
              <p:cNvSpPr/>
              <p:nvPr/>
            </p:nvSpPr>
            <p:spPr>
              <a:xfrm>
                <a:off x="5111289" y="2061600"/>
                <a:ext cx="448798"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141313"/>
                    </a:solidFill>
                    <a:latin typeface="Arial"/>
                  </a:rPr>
                  <a:t>2</a:t>
                </a:r>
              </a:p>
            </p:txBody>
          </p:sp>
          <p:sp>
            <p:nvSpPr>
              <p:cNvPr id="18" name="Rectangle 127"/>
              <p:cNvSpPr/>
              <p:nvPr/>
            </p:nvSpPr>
            <p:spPr>
              <a:xfrm>
                <a:off x="5144868" y="2514601"/>
                <a:ext cx="448798" cy="142079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defTabSz="914400" fontAlgn="base">
                  <a:spcBef>
                    <a:spcPct val="0"/>
                  </a:spcBef>
                  <a:spcAft>
                    <a:spcPct val="0"/>
                  </a:spcAft>
                </a:pPr>
                <a:endParaRPr lang="en-US" sz="1800" dirty="0">
                  <a:solidFill>
                    <a:srgbClr val="787972"/>
                  </a:solidFill>
                  <a:latin typeface="Arial"/>
                </a:endParaRPr>
              </a:p>
            </p:txBody>
          </p:sp>
          <p:sp>
            <p:nvSpPr>
              <p:cNvPr id="19" name="TextBox 128"/>
              <p:cNvSpPr txBox="1"/>
              <p:nvPr/>
            </p:nvSpPr>
            <p:spPr>
              <a:xfrm rot="5400000">
                <a:off x="5087617" y="2732482"/>
                <a:ext cx="976572" cy="915545"/>
              </a:xfrm>
              <a:prstGeom prst="rect">
                <a:avLst/>
              </a:prstGeom>
              <a:noFill/>
            </p:spPr>
            <p:txBody>
              <a:bodyPr wrap="none" rtlCol="0">
                <a:spAutoFit/>
              </a:bodyPr>
              <a:lstStyle/>
              <a:p>
                <a:pPr defTabSz="914400" fontAlgn="base">
                  <a:spcBef>
                    <a:spcPct val="0"/>
                  </a:spcBef>
                  <a:spcAft>
                    <a:spcPct val="0"/>
                  </a:spcAft>
                </a:pPr>
                <a:r>
                  <a:rPr lang="en-US" sz="2400" b="1" dirty="0">
                    <a:solidFill>
                      <a:srgbClr val="141313"/>
                    </a:solidFill>
                    <a:latin typeface="Arial" charset="0"/>
                    <a:ea typeface="ＭＳ Ｐゴシック" charset="0"/>
                    <a:cs typeface="ＭＳ Ｐゴシック" charset="0"/>
                  </a:rPr>
                  <a:t>…</a:t>
                </a:r>
              </a:p>
            </p:txBody>
          </p:sp>
          <p:cxnSp>
            <p:nvCxnSpPr>
              <p:cNvPr id="20" name="Straight Connector 129"/>
              <p:cNvCxnSpPr/>
              <p:nvPr/>
            </p:nvCxnSpPr>
            <p:spPr>
              <a:xfrm flipV="1">
                <a:off x="5143500" y="16002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130"/>
              <p:cNvCxnSpPr/>
              <p:nvPr/>
            </p:nvCxnSpPr>
            <p:spPr>
              <a:xfrm flipV="1">
                <a:off x="5143500" y="20574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131"/>
              <p:cNvCxnSpPr/>
              <p:nvPr/>
            </p:nvCxnSpPr>
            <p:spPr>
              <a:xfrm flipV="1">
                <a:off x="5143494" y="2510368"/>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3" name="Rectangle 132"/>
              <p:cNvSpPr/>
              <p:nvPr/>
            </p:nvSpPr>
            <p:spPr>
              <a:xfrm>
                <a:off x="5147731" y="1143000"/>
                <a:ext cx="444502" cy="2789766"/>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nvGrpSpPr>
            <p:cNvPr id="24" name="Gruppierung 23"/>
            <p:cNvGrpSpPr/>
            <p:nvPr/>
          </p:nvGrpSpPr>
          <p:grpSpPr>
            <a:xfrm>
              <a:off x="4016735" y="2334835"/>
              <a:ext cx="465116" cy="1408082"/>
              <a:chOff x="5111287" y="1143000"/>
              <a:chExt cx="922388" cy="2792392"/>
            </a:xfrm>
          </p:grpSpPr>
          <p:sp>
            <p:nvSpPr>
              <p:cNvPr id="25" name="Rectangle 124"/>
              <p:cNvSpPr/>
              <p:nvPr/>
            </p:nvSpPr>
            <p:spPr>
              <a:xfrm>
                <a:off x="5111287" y="1143000"/>
                <a:ext cx="448799"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141313"/>
                    </a:solidFill>
                    <a:latin typeface="Arial"/>
                  </a:rPr>
                  <a:t>2</a:t>
                </a:r>
              </a:p>
            </p:txBody>
          </p:sp>
          <p:sp>
            <p:nvSpPr>
              <p:cNvPr id="26" name="Rectangle 125"/>
              <p:cNvSpPr/>
              <p:nvPr/>
            </p:nvSpPr>
            <p:spPr>
              <a:xfrm>
                <a:off x="5111289" y="1600200"/>
                <a:ext cx="448798"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141313"/>
                    </a:solidFill>
                    <a:latin typeface="Arial"/>
                  </a:rPr>
                  <a:t>0</a:t>
                </a:r>
              </a:p>
            </p:txBody>
          </p:sp>
          <p:sp>
            <p:nvSpPr>
              <p:cNvPr id="27" name="Rectangle 126"/>
              <p:cNvSpPr/>
              <p:nvPr/>
            </p:nvSpPr>
            <p:spPr>
              <a:xfrm>
                <a:off x="5111289" y="2061600"/>
                <a:ext cx="448798" cy="4487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141313"/>
                    </a:solidFill>
                    <a:latin typeface="Arial"/>
                  </a:rPr>
                  <a:t>3</a:t>
                </a:r>
              </a:p>
            </p:txBody>
          </p:sp>
          <p:sp>
            <p:nvSpPr>
              <p:cNvPr id="28" name="Rectangle 127"/>
              <p:cNvSpPr/>
              <p:nvPr/>
            </p:nvSpPr>
            <p:spPr>
              <a:xfrm>
                <a:off x="5144868" y="2514601"/>
                <a:ext cx="448798" cy="142079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defTabSz="914400" fontAlgn="base">
                  <a:spcBef>
                    <a:spcPct val="0"/>
                  </a:spcBef>
                  <a:spcAft>
                    <a:spcPct val="0"/>
                  </a:spcAft>
                </a:pPr>
                <a:endParaRPr lang="en-US" sz="1800" dirty="0">
                  <a:solidFill>
                    <a:srgbClr val="787972"/>
                  </a:solidFill>
                  <a:latin typeface="Arial"/>
                </a:endParaRPr>
              </a:p>
            </p:txBody>
          </p:sp>
          <p:sp>
            <p:nvSpPr>
              <p:cNvPr id="29" name="TextBox 128"/>
              <p:cNvSpPr txBox="1"/>
              <p:nvPr/>
            </p:nvSpPr>
            <p:spPr>
              <a:xfrm rot="5400000">
                <a:off x="5087617" y="2732482"/>
                <a:ext cx="976572" cy="915545"/>
              </a:xfrm>
              <a:prstGeom prst="rect">
                <a:avLst/>
              </a:prstGeom>
              <a:noFill/>
            </p:spPr>
            <p:txBody>
              <a:bodyPr wrap="none" rtlCol="0">
                <a:spAutoFit/>
              </a:bodyPr>
              <a:lstStyle/>
              <a:p>
                <a:pPr defTabSz="914400" fontAlgn="base">
                  <a:spcBef>
                    <a:spcPct val="0"/>
                  </a:spcBef>
                  <a:spcAft>
                    <a:spcPct val="0"/>
                  </a:spcAft>
                </a:pPr>
                <a:r>
                  <a:rPr lang="en-US" sz="2400" b="1" dirty="0">
                    <a:solidFill>
                      <a:srgbClr val="141313"/>
                    </a:solidFill>
                    <a:latin typeface="Arial" charset="0"/>
                    <a:ea typeface="ＭＳ Ｐゴシック" charset="0"/>
                    <a:cs typeface="ＭＳ Ｐゴシック" charset="0"/>
                  </a:rPr>
                  <a:t>…</a:t>
                </a:r>
              </a:p>
            </p:txBody>
          </p:sp>
          <p:cxnSp>
            <p:nvCxnSpPr>
              <p:cNvPr id="30" name="Straight Connector 129"/>
              <p:cNvCxnSpPr/>
              <p:nvPr/>
            </p:nvCxnSpPr>
            <p:spPr>
              <a:xfrm flipV="1">
                <a:off x="5143500" y="16002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130"/>
              <p:cNvCxnSpPr/>
              <p:nvPr/>
            </p:nvCxnSpPr>
            <p:spPr>
              <a:xfrm flipV="1">
                <a:off x="5143500" y="2057400"/>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131"/>
              <p:cNvCxnSpPr/>
              <p:nvPr/>
            </p:nvCxnSpPr>
            <p:spPr>
              <a:xfrm flipV="1">
                <a:off x="5143494" y="2510368"/>
                <a:ext cx="448733" cy="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3" name="Rectangle 132"/>
              <p:cNvSpPr/>
              <p:nvPr/>
            </p:nvSpPr>
            <p:spPr>
              <a:xfrm>
                <a:off x="5147732" y="1143000"/>
                <a:ext cx="444501" cy="2789767"/>
              </a:xfrm>
              <a:prstGeom prst="rect">
                <a:avLst/>
              </a:prstGeom>
              <a:noFill/>
              <a:ln w="25400"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787972"/>
                  </a:solidFill>
                  <a:latin typeface="Arial"/>
                </a:endParaRPr>
              </a:p>
            </p:txBody>
          </p:sp>
        </p:grpSp>
      </p:grpSp>
      <p:grpSp>
        <p:nvGrpSpPr>
          <p:cNvPr id="14" name="Group 13"/>
          <p:cNvGrpSpPr/>
          <p:nvPr/>
        </p:nvGrpSpPr>
        <p:grpSpPr>
          <a:xfrm>
            <a:off x="1683966" y="2715835"/>
            <a:ext cx="3575649" cy="1097578"/>
            <a:chOff x="3793588" y="1953835"/>
            <a:chExt cx="3575649" cy="1097578"/>
          </a:xfrm>
        </p:grpSpPr>
        <p:sp>
          <p:nvSpPr>
            <p:cNvPr id="34" name="Textfeld 33"/>
            <p:cNvSpPr txBox="1"/>
            <p:nvPr/>
          </p:nvSpPr>
          <p:spPr>
            <a:xfrm>
              <a:off x="5798186" y="2651303"/>
              <a:ext cx="255924" cy="400110"/>
            </a:xfrm>
            <a:prstGeom prst="rect">
              <a:avLst/>
            </a:prstGeom>
            <a:noFill/>
          </p:spPr>
          <p:txBody>
            <a:bodyPr wrap="none" rtlCol="0">
              <a:spAutoFit/>
            </a:bodyPr>
            <a:lstStyle/>
            <a:p>
              <a:pPr defTabSz="914400" fontAlgn="base">
                <a:spcBef>
                  <a:spcPct val="0"/>
                </a:spcBef>
                <a:spcAft>
                  <a:spcPct val="0"/>
                </a:spcAft>
              </a:pPr>
              <a:r>
                <a:rPr lang="de-DE" sz="2000" b="1" dirty="0">
                  <a:solidFill>
                    <a:srgbClr val="141313"/>
                  </a:solidFill>
                  <a:latin typeface="Arial" charset="0"/>
                  <a:ea typeface="ＭＳ Ｐゴシック" charset="0"/>
                  <a:cs typeface="ＭＳ Ｐゴシック" charset="0"/>
                </a:rPr>
                <a:t>,</a:t>
              </a:r>
            </a:p>
          </p:txBody>
        </p:sp>
        <p:grpSp>
          <p:nvGrpSpPr>
            <p:cNvPr id="47" name="Gruppierung 46"/>
            <p:cNvGrpSpPr/>
            <p:nvPr/>
          </p:nvGrpSpPr>
          <p:grpSpPr>
            <a:xfrm>
              <a:off x="4376965" y="1953835"/>
              <a:ext cx="381000" cy="707571"/>
              <a:chOff x="812800" y="2797629"/>
              <a:chExt cx="381000" cy="707571"/>
            </a:xfrm>
          </p:grpSpPr>
          <p:cxnSp>
            <p:nvCxnSpPr>
              <p:cNvPr id="36" name="Gerade Verbindung 35"/>
              <p:cNvCxnSpPr/>
              <p:nvPr/>
            </p:nvCxnSpPr>
            <p:spPr>
              <a:xfrm flipV="1">
                <a:off x="812800" y="2797629"/>
                <a:ext cx="381000" cy="326572"/>
              </a:xfrm>
              <a:prstGeom prst="line">
                <a:avLst/>
              </a:prstGeom>
              <a:ln w="381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p:nvCxnSpPr>
            <p:spPr>
              <a:xfrm>
                <a:off x="812800" y="3124200"/>
                <a:ext cx="381000" cy="381000"/>
              </a:xfrm>
              <a:prstGeom prst="line">
                <a:avLst/>
              </a:prstGeom>
              <a:ln w="38100"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48" name="Gruppierung 47"/>
            <p:cNvGrpSpPr/>
            <p:nvPr/>
          </p:nvGrpSpPr>
          <p:grpSpPr>
            <a:xfrm rot="10800000">
              <a:off x="6988237" y="1953835"/>
              <a:ext cx="381000" cy="707571"/>
              <a:chOff x="914400" y="2797629"/>
              <a:chExt cx="381000" cy="707571"/>
            </a:xfrm>
          </p:grpSpPr>
          <p:cxnSp>
            <p:nvCxnSpPr>
              <p:cNvPr id="49" name="Gerade Verbindung 48"/>
              <p:cNvCxnSpPr/>
              <p:nvPr/>
            </p:nvCxnSpPr>
            <p:spPr>
              <a:xfrm flipV="1">
                <a:off x="914400" y="2797629"/>
                <a:ext cx="381000" cy="326572"/>
              </a:xfrm>
              <a:prstGeom prst="line">
                <a:avLst/>
              </a:prstGeom>
              <a:ln w="381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p:nvCxnSpPr>
            <p:spPr>
              <a:xfrm>
                <a:off x="914400" y="3124200"/>
                <a:ext cx="381000" cy="381000"/>
              </a:xfrm>
              <a:prstGeom prst="line">
                <a:avLst/>
              </a:prstGeom>
              <a:ln w="38100" cap="rnd">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11" name="Gleich 10"/>
            <p:cNvSpPr/>
            <p:nvPr/>
          </p:nvSpPr>
          <p:spPr>
            <a:xfrm>
              <a:off x="3793588" y="2106625"/>
              <a:ext cx="467574" cy="348052"/>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grpSp>
    </p:spTree>
    <p:extLst>
      <p:ext uri="{BB962C8B-B14F-4D97-AF65-F5344CB8AC3E}">
        <p14:creationId xmlns:p14="http://schemas.microsoft.com/office/powerpoint/2010/main" val="1924475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Overview</a:t>
            </a:r>
            <a:endParaRPr lang="en-US" noProof="0"/>
          </a:p>
        </p:txBody>
      </p:sp>
      <p:pic>
        <p:nvPicPr>
          <p:cNvPr id="4" name="Bild 3"/>
          <p:cNvPicPr>
            <a:picLocks noChangeAspect="1"/>
          </p:cNvPicPr>
          <p:nvPr/>
        </p:nvPicPr>
        <p:blipFill>
          <a:blip r:embed="rId2"/>
          <a:stretch>
            <a:fillRect/>
          </a:stretch>
        </p:blipFill>
        <p:spPr>
          <a:xfrm flipH="1">
            <a:off x="299093" y="1042053"/>
            <a:ext cx="1965766" cy="1544500"/>
          </a:xfrm>
          <a:prstGeom prst="rect">
            <a:avLst/>
          </a:prstGeom>
        </p:spPr>
      </p:pic>
      <p:sp>
        <p:nvSpPr>
          <p:cNvPr id="7" name="Zylinder 6"/>
          <p:cNvSpPr/>
          <p:nvPr/>
        </p:nvSpPr>
        <p:spPr>
          <a:xfrm>
            <a:off x="3280566" y="1990156"/>
            <a:ext cx="812037" cy="111743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19" name="Gruppierung 18"/>
          <p:cNvGrpSpPr/>
          <p:nvPr/>
        </p:nvGrpSpPr>
        <p:grpSpPr>
          <a:xfrm>
            <a:off x="2507628" y="2586553"/>
            <a:ext cx="2434678" cy="1464056"/>
            <a:chOff x="2546010" y="2422144"/>
            <a:chExt cx="2434678" cy="1464056"/>
          </a:xfrm>
        </p:grpSpPr>
        <p:pic>
          <p:nvPicPr>
            <p:cNvPr id="9" name="Bild 8"/>
            <p:cNvPicPr>
              <a:picLocks noChangeAspect="1"/>
            </p:cNvPicPr>
            <p:nvPr/>
          </p:nvPicPr>
          <p:blipFill>
            <a:blip r:embed="rId3"/>
            <a:stretch>
              <a:fillRect/>
            </a:stretch>
          </p:blipFill>
          <p:spPr>
            <a:xfrm>
              <a:off x="2546010" y="2755415"/>
              <a:ext cx="549162" cy="549162"/>
            </a:xfrm>
            <a:prstGeom prst="rect">
              <a:avLst/>
            </a:prstGeom>
          </p:spPr>
        </p:pic>
        <p:pic>
          <p:nvPicPr>
            <p:cNvPr id="10" name="Bild 9"/>
            <p:cNvPicPr>
              <a:picLocks noChangeAspect="1"/>
            </p:cNvPicPr>
            <p:nvPr/>
          </p:nvPicPr>
          <p:blipFill rotWithShape="1">
            <a:blip r:embed="rId4"/>
            <a:srcRect l="7972" r="69693"/>
            <a:stretch/>
          </p:blipFill>
          <p:spPr>
            <a:xfrm>
              <a:off x="3095172" y="3020383"/>
              <a:ext cx="386759" cy="865817"/>
            </a:xfrm>
            <a:prstGeom prst="rect">
              <a:avLst/>
            </a:prstGeom>
          </p:spPr>
        </p:pic>
        <p:pic>
          <p:nvPicPr>
            <p:cNvPr id="11" name="Bild 10"/>
            <p:cNvPicPr>
              <a:picLocks noChangeAspect="1"/>
            </p:cNvPicPr>
            <p:nvPr/>
          </p:nvPicPr>
          <p:blipFill rotWithShape="1">
            <a:blip r:embed="rId5"/>
            <a:srcRect l="3118" r="66907"/>
            <a:stretch/>
          </p:blipFill>
          <p:spPr>
            <a:xfrm>
              <a:off x="4440697" y="2422144"/>
              <a:ext cx="539991" cy="900751"/>
            </a:xfrm>
            <a:prstGeom prst="rect">
              <a:avLst/>
            </a:prstGeom>
          </p:spPr>
        </p:pic>
        <p:pic>
          <p:nvPicPr>
            <p:cNvPr id="13" name="Bild 12"/>
            <p:cNvPicPr>
              <a:picLocks noChangeAspect="1"/>
            </p:cNvPicPr>
            <p:nvPr/>
          </p:nvPicPr>
          <p:blipFill rotWithShape="1">
            <a:blip r:embed="rId6"/>
            <a:srcRect l="29426"/>
            <a:stretch/>
          </p:blipFill>
          <p:spPr>
            <a:xfrm>
              <a:off x="3655500" y="3085672"/>
              <a:ext cx="882885" cy="625502"/>
            </a:xfrm>
            <a:prstGeom prst="rect">
              <a:avLst/>
            </a:prstGeom>
          </p:spPr>
        </p:pic>
        <p:sp>
          <p:nvSpPr>
            <p:cNvPr id="16" name="Textfeld 15"/>
            <p:cNvSpPr txBox="1"/>
            <p:nvPr/>
          </p:nvSpPr>
          <p:spPr>
            <a:xfrm rot="1998004">
              <a:off x="2849027" y="3152175"/>
              <a:ext cx="334309" cy="307777"/>
            </a:xfrm>
            <a:prstGeom prst="rect">
              <a:avLst/>
            </a:prstGeom>
            <a:noFill/>
          </p:spPr>
          <p:txBody>
            <a:bodyPr wrap="none" rtlCol="0">
              <a:spAutoFit/>
            </a:bodyPr>
            <a:lstStyle/>
            <a:p>
              <a:r>
                <a:rPr lang="de-DE" dirty="0" smtClean="0"/>
                <a:t>...</a:t>
              </a:r>
              <a:endParaRPr lang="de-DE" dirty="0"/>
            </a:p>
          </p:txBody>
        </p:sp>
        <p:sp>
          <p:nvSpPr>
            <p:cNvPr id="17" name="Textfeld 16"/>
            <p:cNvSpPr txBox="1"/>
            <p:nvPr/>
          </p:nvSpPr>
          <p:spPr>
            <a:xfrm>
              <a:off x="3390658" y="3304577"/>
              <a:ext cx="334309" cy="307777"/>
            </a:xfrm>
            <a:prstGeom prst="rect">
              <a:avLst/>
            </a:prstGeom>
            <a:noFill/>
          </p:spPr>
          <p:txBody>
            <a:bodyPr wrap="none" rtlCol="0">
              <a:spAutoFit/>
            </a:bodyPr>
            <a:lstStyle/>
            <a:p>
              <a:r>
                <a:rPr lang="de-DE" dirty="0" smtClean="0"/>
                <a:t>...</a:t>
              </a:r>
              <a:endParaRPr lang="de-DE" dirty="0"/>
            </a:p>
          </p:txBody>
        </p:sp>
        <p:sp>
          <p:nvSpPr>
            <p:cNvPr id="18" name="Textfeld 17"/>
            <p:cNvSpPr txBox="1"/>
            <p:nvPr/>
          </p:nvSpPr>
          <p:spPr>
            <a:xfrm rot="18857626">
              <a:off x="4402145" y="3069181"/>
              <a:ext cx="334309" cy="307777"/>
            </a:xfrm>
            <a:prstGeom prst="rect">
              <a:avLst/>
            </a:prstGeom>
            <a:noFill/>
          </p:spPr>
          <p:txBody>
            <a:bodyPr wrap="none" rtlCol="0">
              <a:spAutoFit/>
            </a:bodyPr>
            <a:lstStyle/>
            <a:p>
              <a:r>
                <a:rPr lang="de-DE" dirty="0" smtClean="0"/>
                <a:t>...</a:t>
              </a:r>
              <a:endParaRPr lang="de-DE" dirty="0"/>
            </a:p>
          </p:txBody>
        </p:sp>
      </p:grpSp>
      <p:sp>
        <p:nvSpPr>
          <p:cNvPr id="25" name="Pfeil nach rechts 24"/>
          <p:cNvSpPr/>
          <p:nvPr/>
        </p:nvSpPr>
        <p:spPr>
          <a:xfrm rot="1061314">
            <a:off x="2367200" y="1803254"/>
            <a:ext cx="622769" cy="2869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8" name="Gruppierung 27"/>
          <p:cNvGrpSpPr/>
          <p:nvPr/>
        </p:nvGrpSpPr>
        <p:grpSpPr>
          <a:xfrm>
            <a:off x="4322356" y="858099"/>
            <a:ext cx="2837160" cy="1793974"/>
            <a:chOff x="4977570" y="1279425"/>
            <a:chExt cx="2837160" cy="1793974"/>
          </a:xfrm>
        </p:grpSpPr>
        <p:pic>
          <p:nvPicPr>
            <p:cNvPr id="3" name="Bild 2"/>
            <p:cNvPicPr>
              <a:picLocks noChangeAspect="1"/>
            </p:cNvPicPr>
            <p:nvPr/>
          </p:nvPicPr>
          <p:blipFill>
            <a:blip r:embed="rId7"/>
            <a:stretch>
              <a:fillRect/>
            </a:stretch>
          </p:blipFill>
          <p:spPr>
            <a:xfrm>
              <a:off x="5505765" y="1279425"/>
              <a:ext cx="2308965" cy="1793974"/>
            </a:xfrm>
            <a:prstGeom prst="rect">
              <a:avLst/>
            </a:prstGeom>
          </p:spPr>
        </p:pic>
        <p:sp>
          <p:nvSpPr>
            <p:cNvPr id="26" name="Pfeil nach rechts 25"/>
            <p:cNvSpPr/>
            <p:nvPr/>
          </p:nvSpPr>
          <p:spPr>
            <a:xfrm rot="20257621">
              <a:off x="4977570" y="2209517"/>
              <a:ext cx="622769" cy="2869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273689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Bild 55"/>
          <p:cNvPicPr>
            <a:picLocks noChangeAspect="1"/>
          </p:cNvPicPr>
          <p:nvPr/>
        </p:nvPicPr>
        <p:blipFill>
          <a:blip r:embed="rId3"/>
          <a:stretch>
            <a:fillRect/>
          </a:stretch>
        </p:blipFill>
        <p:spPr>
          <a:xfrm>
            <a:off x="1981201" y="1847850"/>
            <a:ext cx="2802468" cy="2095500"/>
          </a:xfrm>
          <a:prstGeom prst="rect">
            <a:avLst/>
          </a:prstGeom>
        </p:spPr>
      </p:pic>
      <p:sp>
        <p:nvSpPr>
          <p:cNvPr id="2" name="Titel 1"/>
          <p:cNvSpPr>
            <a:spLocks noGrp="1"/>
          </p:cNvSpPr>
          <p:nvPr>
            <p:ph type="title"/>
          </p:nvPr>
        </p:nvSpPr>
        <p:spPr/>
        <p:txBody>
          <a:bodyPr/>
          <a:lstStyle/>
          <a:p>
            <a:r>
              <a:rPr lang="en-US" noProof="0" smtClean="0"/>
              <a:t>Establishing an Objective Benchmark</a:t>
            </a:r>
            <a:endParaRPr lang="en-US" noProof="0"/>
          </a:p>
        </p:txBody>
      </p:sp>
      <p:sp>
        <p:nvSpPr>
          <p:cNvPr id="9" name="Content Placeholder 8"/>
          <p:cNvSpPr>
            <a:spLocks noGrp="1"/>
          </p:cNvSpPr>
          <p:nvPr>
            <p:ph idx="1"/>
          </p:nvPr>
        </p:nvSpPr>
        <p:spPr/>
        <p:txBody>
          <a:bodyPr/>
          <a:lstStyle/>
          <a:p>
            <a:r>
              <a:rPr lang="en-US" noProof="0" smtClean="0"/>
              <a:t>First large benchmark for sketch-based 3d shape retrieval</a:t>
            </a:r>
            <a:endParaRPr lang="en-US" noProof="0"/>
          </a:p>
        </p:txBody>
      </p:sp>
      <p:grpSp>
        <p:nvGrpSpPr>
          <p:cNvPr id="3" name="Gruppierung 2"/>
          <p:cNvGrpSpPr/>
          <p:nvPr/>
        </p:nvGrpSpPr>
        <p:grpSpPr>
          <a:xfrm>
            <a:off x="228600" y="1276268"/>
            <a:ext cx="1483477" cy="1986837"/>
            <a:chOff x="228600" y="810422"/>
            <a:chExt cx="1483477" cy="1986837"/>
          </a:xfrm>
        </p:grpSpPr>
        <p:pic>
          <p:nvPicPr>
            <p:cNvPr id="4" name="Bild 3"/>
            <p:cNvPicPr>
              <a:picLocks noChangeAspect="1"/>
            </p:cNvPicPr>
            <p:nvPr/>
          </p:nvPicPr>
          <p:blipFill rotWithShape="1">
            <a:blip r:embed="rId4"/>
            <a:srcRect l="9568" t="24075" r="8642" b="22530"/>
            <a:stretch/>
          </p:blipFill>
          <p:spPr>
            <a:xfrm>
              <a:off x="228600" y="1828800"/>
              <a:ext cx="1483477" cy="968459"/>
            </a:xfrm>
            <a:prstGeom prst="rect">
              <a:avLst/>
            </a:prstGeom>
          </p:spPr>
        </p:pic>
        <p:sp>
          <p:nvSpPr>
            <p:cNvPr id="53" name="Textfeld 52"/>
            <p:cNvSpPr txBox="1"/>
            <p:nvPr/>
          </p:nvSpPr>
          <p:spPr>
            <a:xfrm>
              <a:off x="228600" y="810422"/>
              <a:ext cx="1169811" cy="584776"/>
            </a:xfrm>
            <a:prstGeom prst="rect">
              <a:avLst/>
            </a:prstGeom>
            <a:noFill/>
          </p:spPr>
          <p:txBody>
            <a:bodyPr wrap="none" rtlCol="0">
              <a:spAutoFit/>
            </a:bodyPr>
            <a:lstStyle/>
            <a:p>
              <a:pPr marL="0" lvl="1" algn="ctr" defTabSz="914400" fontAlgn="base">
                <a:spcBef>
                  <a:spcPct val="0"/>
                </a:spcBef>
                <a:spcAft>
                  <a:spcPct val="0"/>
                </a:spcAft>
              </a:pPr>
              <a:r>
                <a:rPr lang="de-DE" sz="1600" dirty="0" smtClean="0">
                  <a:latin typeface="Arial" charset="0"/>
                  <a:ea typeface="ＭＳ Ｐゴシック" charset="0"/>
                  <a:cs typeface="ＭＳ Ｐゴシック" charset="0"/>
                </a:rPr>
                <a:t>1) </a:t>
              </a:r>
              <a:r>
                <a:rPr lang="de-DE" sz="1600" dirty="0" err="1" smtClean="0">
                  <a:latin typeface="Arial" charset="0"/>
                  <a:ea typeface="ＭＳ Ｐゴシック" charset="0"/>
                  <a:cs typeface="ＭＳ Ｐゴシック" charset="0"/>
                </a:rPr>
                <a:t>query</a:t>
              </a:r>
              <a:r>
                <a:rPr lang="de-DE" sz="1600" dirty="0" smtClean="0">
                  <a:latin typeface="Arial" charset="0"/>
                  <a:ea typeface="ＭＳ Ｐゴシック" charset="0"/>
                  <a:cs typeface="ＭＳ Ｐゴシック" charset="0"/>
                </a:rPr>
                <a:t>:</a:t>
              </a:r>
            </a:p>
            <a:p>
              <a:pPr marL="0" lvl="1" algn="ctr" defTabSz="914400" fontAlgn="base">
                <a:spcBef>
                  <a:spcPct val="0"/>
                </a:spcBef>
                <a:spcAft>
                  <a:spcPct val="0"/>
                </a:spcAft>
              </a:pPr>
              <a:r>
                <a:rPr lang="de-DE" sz="1600" dirty="0" smtClean="0">
                  <a:latin typeface="Arial" charset="0"/>
                  <a:ea typeface="ＭＳ Ｐゴシック" charset="0"/>
                  <a:cs typeface="ＭＳ Ｐゴシック" charset="0"/>
                </a:rPr>
                <a:t>„</a:t>
              </a:r>
              <a:r>
                <a:rPr lang="de-DE" sz="1600" dirty="0" err="1" smtClean="0">
                  <a:latin typeface="Arial" charset="0"/>
                  <a:ea typeface="ＭＳ Ｐゴシック" charset="0"/>
                  <a:cs typeface="ＭＳ Ｐゴシック" charset="0"/>
                </a:rPr>
                <a:t>fighter</a:t>
              </a:r>
              <a:r>
                <a:rPr lang="de-DE" sz="1600" dirty="0" smtClean="0">
                  <a:latin typeface="Arial" charset="0"/>
                  <a:ea typeface="ＭＳ Ｐゴシック" charset="0"/>
                  <a:cs typeface="ＭＳ Ｐゴシック" charset="0"/>
                </a:rPr>
                <a:t> </a:t>
              </a:r>
              <a:r>
                <a:rPr lang="de-DE" sz="1600" dirty="0" err="1" smtClean="0">
                  <a:latin typeface="Arial" charset="0"/>
                  <a:ea typeface="ＭＳ Ｐゴシック" charset="0"/>
                  <a:cs typeface="ＭＳ Ｐゴシック" charset="0"/>
                </a:rPr>
                <a:t>jet</a:t>
              </a:r>
              <a:r>
                <a:rPr lang="de-DE" sz="1600" dirty="0" smtClean="0">
                  <a:latin typeface="Arial" charset="0"/>
                  <a:ea typeface="ＭＳ Ｐゴシック" charset="0"/>
                  <a:cs typeface="ＭＳ Ｐゴシック" charset="0"/>
                </a:rPr>
                <a:t>“</a:t>
              </a:r>
              <a:endParaRPr lang="de-DE" sz="1600" dirty="0">
                <a:latin typeface="Arial" charset="0"/>
                <a:ea typeface="ＭＳ Ｐゴシック" charset="0"/>
                <a:cs typeface="ＭＳ Ｐゴシック" charset="0"/>
              </a:endParaRPr>
            </a:p>
          </p:txBody>
        </p:sp>
      </p:grpSp>
      <p:grpSp>
        <p:nvGrpSpPr>
          <p:cNvPr id="6" name="Gruppierung 5"/>
          <p:cNvGrpSpPr/>
          <p:nvPr/>
        </p:nvGrpSpPr>
        <p:grpSpPr>
          <a:xfrm>
            <a:off x="1981200" y="1276268"/>
            <a:ext cx="2758442" cy="2705182"/>
            <a:chOff x="1981200" y="800018"/>
            <a:chExt cx="2758442" cy="2705182"/>
          </a:xfrm>
        </p:grpSpPr>
        <p:grpSp>
          <p:nvGrpSpPr>
            <p:cNvPr id="5" name="Gruppierung 4"/>
            <p:cNvGrpSpPr/>
            <p:nvPr/>
          </p:nvGrpSpPr>
          <p:grpSpPr>
            <a:xfrm>
              <a:off x="1981200" y="1524000"/>
              <a:ext cx="2758442" cy="1981200"/>
              <a:chOff x="1981200" y="1524000"/>
              <a:chExt cx="2758442" cy="1981200"/>
            </a:xfrm>
          </p:grpSpPr>
          <p:grpSp>
            <p:nvGrpSpPr>
              <p:cNvPr id="13" name="Gruppierung 12"/>
              <p:cNvGrpSpPr/>
              <p:nvPr/>
            </p:nvGrpSpPr>
            <p:grpSpPr>
              <a:xfrm>
                <a:off x="1981200" y="1524000"/>
                <a:ext cx="320040" cy="228600"/>
                <a:chOff x="304800" y="2133600"/>
                <a:chExt cx="533400" cy="381000"/>
              </a:xfrm>
              <a:effectLst>
                <a:outerShdw blurRad="50800" dist="38100" dir="2700000" algn="tl" rotWithShape="0">
                  <a:prstClr val="black">
                    <a:alpha val="40000"/>
                  </a:prstClr>
                </a:outerShdw>
              </a:effectLst>
            </p:grpSpPr>
            <p:cxnSp>
              <p:nvCxnSpPr>
                <p:cNvPr id="7" name="Gerade Verbindung 6"/>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14" name="Gruppierung 13"/>
              <p:cNvGrpSpPr/>
              <p:nvPr/>
            </p:nvGrpSpPr>
            <p:grpSpPr>
              <a:xfrm>
                <a:off x="2590800" y="1524000"/>
                <a:ext cx="320040" cy="228600"/>
                <a:chOff x="304800" y="2133600"/>
                <a:chExt cx="533400" cy="381000"/>
              </a:xfrm>
              <a:effectLst>
                <a:outerShdw blurRad="50800" dist="38100" dir="2700000" algn="tl" rotWithShape="0">
                  <a:prstClr val="black">
                    <a:alpha val="40000"/>
                  </a:prstClr>
                </a:outerShdw>
              </a:effectLst>
            </p:grpSpPr>
            <p:cxnSp>
              <p:nvCxnSpPr>
                <p:cNvPr id="15" name="Gerade Verbindung 14"/>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17" name="Gruppierung 16"/>
              <p:cNvGrpSpPr/>
              <p:nvPr/>
            </p:nvGrpSpPr>
            <p:grpSpPr>
              <a:xfrm>
                <a:off x="3810000" y="1524000"/>
                <a:ext cx="320040" cy="228600"/>
                <a:chOff x="304800" y="2133600"/>
                <a:chExt cx="533400" cy="381000"/>
              </a:xfrm>
              <a:effectLst>
                <a:outerShdw blurRad="50800" dist="38100" dir="2700000" algn="tl" rotWithShape="0">
                  <a:prstClr val="black">
                    <a:alpha val="40000"/>
                  </a:prstClr>
                </a:outerShdw>
              </a:effectLst>
            </p:grpSpPr>
            <p:cxnSp>
              <p:nvCxnSpPr>
                <p:cNvPr id="18" name="Gerade Verbindung 17"/>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20" name="Gruppierung 19"/>
              <p:cNvGrpSpPr/>
              <p:nvPr/>
            </p:nvGrpSpPr>
            <p:grpSpPr>
              <a:xfrm>
                <a:off x="4419601" y="1524000"/>
                <a:ext cx="320040" cy="228600"/>
                <a:chOff x="304800" y="2133600"/>
                <a:chExt cx="533400" cy="381000"/>
              </a:xfrm>
              <a:effectLst>
                <a:outerShdw blurRad="50800" dist="38100" dir="2700000" algn="tl" rotWithShape="0">
                  <a:prstClr val="black">
                    <a:alpha val="40000"/>
                  </a:prstClr>
                </a:outerShdw>
              </a:effectLst>
            </p:grpSpPr>
            <p:cxnSp>
              <p:nvCxnSpPr>
                <p:cNvPr id="21" name="Gerade Verbindung 20"/>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23" name="Gruppierung 22"/>
              <p:cNvGrpSpPr/>
              <p:nvPr/>
            </p:nvGrpSpPr>
            <p:grpSpPr>
              <a:xfrm>
                <a:off x="1981200" y="2133600"/>
                <a:ext cx="320040" cy="228600"/>
                <a:chOff x="304800" y="2133600"/>
                <a:chExt cx="533400" cy="381000"/>
              </a:xfrm>
              <a:effectLst>
                <a:outerShdw blurRad="50800" dist="38100" dir="2700000" algn="tl" rotWithShape="0">
                  <a:prstClr val="black">
                    <a:alpha val="40000"/>
                  </a:prstClr>
                </a:outerShdw>
              </a:effectLst>
            </p:grpSpPr>
            <p:cxnSp>
              <p:nvCxnSpPr>
                <p:cNvPr id="24" name="Gerade Verbindung 23"/>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26" name="Gruppierung 25"/>
              <p:cNvGrpSpPr/>
              <p:nvPr/>
            </p:nvGrpSpPr>
            <p:grpSpPr>
              <a:xfrm>
                <a:off x="3276600" y="2133600"/>
                <a:ext cx="320040" cy="228600"/>
                <a:chOff x="304800" y="2133600"/>
                <a:chExt cx="533400" cy="381000"/>
              </a:xfrm>
              <a:effectLst>
                <a:outerShdw blurRad="50800" dist="38100" dir="2700000" algn="tl" rotWithShape="0">
                  <a:prstClr val="black">
                    <a:alpha val="40000"/>
                  </a:prstClr>
                </a:outerShdw>
              </a:effectLst>
            </p:grpSpPr>
            <p:cxnSp>
              <p:nvCxnSpPr>
                <p:cNvPr id="27" name="Gerade Verbindung 26"/>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29" name="Gruppierung 28"/>
              <p:cNvGrpSpPr/>
              <p:nvPr/>
            </p:nvGrpSpPr>
            <p:grpSpPr>
              <a:xfrm>
                <a:off x="4419602" y="2057400"/>
                <a:ext cx="320040" cy="228600"/>
                <a:chOff x="304800" y="2133600"/>
                <a:chExt cx="533400" cy="381000"/>
              </a:xfrm>
              <a:effectLst>
                <a:outerShdw blurRad="50800" dist="38100" dir="2700000" algn="tl" rotWithShape="0">
                  <a:prstClr val="black">
                    <a:alpha val="40000"/>
                  </a:prstClr>
                </a:outerShdw>
              </a:effectLst>
            </p:grpSpPr>
            <p:cxnSp>
              <p:nvCxnSpPr>
                <p:cNvPr id="30" name="Gerade Verbindung 29"/>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32" name="Gruppierung 31"/>
              <p:cNvGrpSpPr/>
              <p:nvPr/>
            </p:nvGrpSpPr>
            <p:grpSpPr>
              <a:xfrm>
                <a:off x="1981200" y="2667000"/>
                <a:ext cx="320040" cy="228600"/>
                <a:chOff x="304800" y="2133600"/>
                <a:chExt cx="533400" cy="381000"/>
              </a:xfrm>
              <a:effectLst>
                <a:outerShdw blurRad="50800" dist="38100" dir="2700000" algn="tl" rotWithShape="0">
                  <a:prstClr val="black">
                    <a:alpha val="40000"/>
                  </a:prstClr>
                </a:outerShdw>
              </a:effectLst>
            </p:grpSpPr>
            <p:cxnSp>
              <p:nvCxnSpPr>
                <p:cNvPr id="33" name="Gerade Verbindung 32"/>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35" name="Gruppierung 34"/>
              <p:cNvGrpSpPr/>
              <p:nvPr/>
            </p:nvGrpSpPr>
            <p:grpSpPr>
              <a:xfrm>
                <a:off x="2590800" y="2667000"/>
                <a:ext cx="320040" cy="228600"/>
                <a:chOff x="304800" y="2133600"/>
                <a:chExt cx="533400" cy="381000"/>
              </a:xfrm>
              <a:effectLst>
                <a:outerShdw blurRad="50800" dist="38100" dir="2700000" algn="tl" rotWithShape="0">
                  <a:prstClr val="black">
                    <a:alpha val="40000"/>
                  </a:prstClr>
                </a:outerShdw>
              </a:effectLst>
            </p:grpSpPr>
            <p:cxnSp>
              <p:nvCxnSpPr>
                <p:cNvPr id="36" name="Gerade Verbindung 35"/>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38" name="Gruppierung 37"/>
              <p:cNvGrpSpPr/>
              <p:nvPr/>
            </p:nvGrpSpPr>
            <p:grpSpPr>
              <a:xfrm>
                <a:off x="4419601" y="2667000"/>
                <a:ext cx="320040" cy="228600"/>
                <a:chOff x="304800" y="2133600"/>
                <a:chExt cx="533400" cy="381000"/>
              </a:xfrm>
              <a:effectLst>
                <a:outerShdw blurRad="50800" dist="38100" dir="2700000" algn="tl" rotWithShape="0">
                  <a:prstClr val="black">
                    <a:alpha val="40000"/>
                  </a:prstClr>
                </a:outerShdw>
              </a:effectLst>
            </p:grpSpPr>
            <p:cxnSp>
              <p:nvCxnSpPr>
                <p:cNvPr id="39" name="Gerade Verbindung 38"/>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0" name="Gerade Verbindung 39"/>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41" name="Gruppierung 40"/>
              <p:cNvGrpSpPr/>
              <p:nvPr/>
            </p:nvGrpSpPr>
            <p:grpSpPr>
              <a:xfrm>
                <a:off x="1981201" y="3276600"/>
                <a:ext cx="320040" cy="228600"/>
                <a:chOff x="304800" y="2133600"/>
                <a:chExt cx="533400" cy="381000"/>
              </a:xfrm>
              <a:effectLst>
                <a:outerShdw blurRad="50800" dist="38100" dir="2700000" algn="tl" rotWithShape="0">
                  <a:prstClr val="black">
                    <a:alpha val="40000"/>
                  </a:prstClr>
                </a:outerShdw>
              </a:effectLst>
            </p:grpSpPr>
            <p:cxnSp>
              <p:nvCxnSpPr>
                <p:cNvPr id="42" name="Gerade Verbindung 41"/>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3" name="Gerade Verbindung 42"/>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44" name="Gruppierung 43"/>
              <p:cNvGrpSpPr/>
              <p:nvPr/>
            </p:nvGrpSpPr>
            <p:grpSpPr>
              <a:xfrm>
                <a:off x="2590801" y="3276600"/>
                <a:ext cx="320040" cy="228600"/>
                <a:chOff x="304800" y="2133600"/>
                <a:chExt cx="533400" cy="381000"/>
              </a:xfrm>
              <a:effectLst>
                <a:outerShdw blurRad="50800" dist="38100" dir="2700000" algn="tl" rotWithShape="0">
                  <a:prstClr val="black">
                    <a:alpha val="40000"/>
                  </a:prstClr>
                </a:outerShdw>
              </a:effectLst>
            </p:grpSpPr>
            <p:cxnSp>
              <p:nvCxnSpPr>
                <p:cNvPr id="45" name="Gerade Verbindung 44"/>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47" name="Gruppierung 46"/>
              <p:cNvGrpSpPr/>
              <p:nvPr/>
            </p:nvGrpSpPr>
            <p:grpSpPr>
              <a:xfrm>
                <a:off x="3276601" y="3276600"/>
                <a:ext cx="320040" cy="228600"/>
                <a:chOff x="304800" y="2133600"/>
                <a:chExt cx="533400" cy="381000"/>
              </a:xfrm>
              <a:effectLst>
                <a:outerShdw blurRad="50800" dist="38100" dir="2700000" algn="tl" rotWithShape="0">
                  <a:prstClr val="black">
                    <a:alpha val="40000"/>
                  </a:prstClr>
                </a:outerShdw>
              </a:effectLst>
            </p:grpSpPr>
            <p:cxnSp>
              <p:nvCxnSpPr>
                <p:cNvPr id="48" name="Gerade Verbindung 47"/>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50" name="Gruppierung 49"/>
              <p:cNvGrpSpPr/>
              <p:nvPr/>
            </p:nvGrpSpPr>
            <p:grpSpPr>
              <a:xfrm>
                <a:off x="4419601" y="3276600"/>
                <a:ext cx="320040" cy="228600"/>
                <a:chOff x="304800" y="2133600"/>
                <a:chExt cx="533400" cy="381000"/>
              </a:xfrm>
              <a:effectLst>
                <a:outerShdw blurRad="50800" dist="38100" dir="2700000" algn="tl" rotWithShape="0">
                  <a:prstClr val="black">
                    <a:alpha val="40000"/>
                  </a:prstClr>
                </a:outerShdw>
              </a:effectLst>
            </p:grpSpPr>
            <p:cxnSp>
              <p:nvCxnSpPr>
                <p:cNvPr id="51" name="Gerade Verbindung 50"/>
                <p:cNvCxnSpPr/>
                <p:nvPr/>
              </p:nvCxnSpPr>
              <p:spPr>
                <a:xfrm>
                  <a:off x="304800" y="2362200"/>
                  <a:ext cx="152400" cy="15240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p:nvCxnSpPr>
              <p:spPr>
                <a:xfrm flipV="1">
                  <a:off x="457200" y="2133600"/>
                  <a:ext cx="381000" cy="381000"/>
                </a:xfrm>
                <a:prstGeom prst="line">
                  <a:avLst/>
                </a:prstGeom>
                <a:ln w="38100" cap="rnd" cmpd="sng">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sp>
          <p:nvSpPr>
            <p:cNvPr id="54" name="Textfeld 53"/>
            <p:cNvSpPr txBox="1"/>
            <p:nvPr/>
          </p:nvSpPr>
          <p:spPr>
            <a:xfrm>
              <a:off x="2335766" y="800018"/>
              <a:ext cx="1815521" cy="584776"/>
            </a:xfrm>
            <a:prstGeom prst="rect">
              <a:avLst/>
            </a:prstGeom>
            <a:noFill/>
          </p:spPr>
          <p:txBody>
            <a:bodyPr wrap="none" rtlCol="0">
              <a:spAutoFit/>
            </a:bodyPr>
            <a:lstStyle/>
            <a:p>
              <a:pPr marL="0" lvl="1" algn="ctr" defTabSz="914400" fontAlgn="base">
                <a:spcBef>
                  <a:spcPct val="0"/>
                </a:spcBef>
                <a:spcAft>
                  <a:spcPct val="0"/>
                </a:spcAft>
              </a:pPr>
              <a:r>
                <a:rPr lang="de-DE" sz="1600" dirty="0">
                  <a:solidFill>
                    <a:srgbClr val="787972"/>
                  </a:solidFill>
                  <a:latin typeface="Arial" charset="0"/>
                  <a:ea typeface="ＭＳ Ｐゴシック" charset="0"/>
                  <a:cs typeface="ＭＳ Ｐゴシック" charset="0"/>
                </a:rPr>
                <a:t>2) </a:t>
              </a:r>
              <a:r>
                <a:rPr lang="de-DE" sz="1600" dirty="0" err="1">
                  <a:solidFill>
                    <a:srgbClr val="787972"/>
                  </a:solidFill>
                  <a:latin typeface="Arial" charset="0"/>
                  <a:ea typeface="ＭＳ Ｐゴシック" charset="0"/>
                  <a:cs typeface="ＭＳ Ｐゴシック" charset="0"/>
                </a:rPr>
                <a:t>count</a:t>
              </a:r>
              <a:r>
                <a:rPr lang="de-DE" sz="1600" dirty="0">
                  <a:solidFill>
                    <a:srgbClr val="787972"/>
                  </a:solidFill>
                  <a:latin typeface="Arial" charset="0"/>
                  <a:ea typeface="ＭＳ Ｐゴシック" charset="0"/>
                  <a:cs typeface="ＭＳ Ｐゴシック" charset="0"/>
                </a:rPr>
                <a:t> </a:t>
              </a:r>
              <a:r>
                <a:rPr lang="de-DE" sz="1600" dirty="0" err="1" smtClean="0">
                  <a:solidFill>
                    <a:srgbClr val="787972"/>
                  </a:solidFill>
                  <a:latin typeface="Arial" charset="0"/>
                  <a:ea typeface="ＭＳ Ｐゴシック" charset="0"/>
                  <a:cs typeface="ＭＳ Ｐゴシック" charset="0"/>
                </a:rPr>
                <a:t>matches</a:t>
              </a:r>
              <a:r>
                <a:rPr lang="de-DE" sz="1600" dirty="0" smtClean="0">
                  <a:solidFill>
                    <a:srgbClr val="787972"/>
                  </a:solidFill>
                  <a:latin typeface="Arial" charset="0"/>
                  <a:ea typeface="ＭＳ Ｐゴシック" charset="0"/>
                  <a:cs typeface="ＭＳ Ｐゴシック" charset="0"/>
                </a:rPr>
                <a:t>:</a:t>
              </a:r>
            </a:p>
            <a:p>
              <a:pPr marL="0" lvl="1" algn="ctr" defTabSz="914400" fontAlgn="base">
                <a:spcBef>
                  <a:spcPct val="0"/>
                </a:spcBef>
                <a:spcAft>
                  <a:spcPct val="0"/>
                </a:spcAft>
              </a:pPr>
              <a:r>
                <a:rPr lang="de-DE" sz="1600" dirty="0" smtClean="0">
                  <a:solidFill>
                    <a:srgbClr val="787972"/>
                  </a:solidFill>
                  <a:latin typeface="Arial" charset="0"/>
                  <a:ea typeface="ＭＳ Ｐゴシック" charset="0"/>
                  <a:cs typeface="ＭＳ Ｐゴシック" charset="0"/>
                </a:rPr>
                <a:t>„</a:t>
              </a:r>
              <a:r>
                <a:rPr lang="de-DE" sz="1600" dirty="0" err="1" smtClean="0">
                  <a:solidFill>
                    <a:srgbClr val="787972"/>
                  </a:solidFill>
                  <a:latin typeface="Arial" charset="0"/>
                  <a:ea typeface="ＭＳ Ｐゴシック" charset="0"/>
                  <a:cs typeface="ＭＳ Ｐゴシック" charset="0"/>
                </a:rPr>
                <a:t>fighter</a:t>
              </a:r>
              <a:r>
                <a:rPr lang="de-DE" sz="1600" dirty="0" smtClean="0">
                  <a:solidFill>
                    <a:srgbClr val="787972"/>
                  </a:solidFill>
                  <a:latin typeface="Arial" charset="0"/>
                  <a:ea typeface="ＭＳ Ｐゴシック" charset="0"/>
                  <a:cs typeface="ＭＳ Ｐゴシック" charset="0"/>
                </a:rPr>
                <a:t> </a:t>
              </a:r>
              <a:r>
                <a:rPr lang="de-DE" sz="1600" dirty="0" err="1" smtClean="0">
                  <a:solidFill>
                    <a:srgbClr val="787972"/>
                  </a:solidFill>
                  <a:latin typeface="Arial" charset="0"/>
                  <a:ea typeface="ＭＳ Ｐゴシック" charset="0"/>
                  <a:cs typeface="ＭＳ Ｐゴシック" charset="0"/>
                </a:rPr>
                <a:t>jet</a:t>
              </a:r>
              <a:r>
                <a:rPr lang="de-DE" sz="1600" dirty="0" smtClean="0">
                  <a:solidFill>
                    <a:srgbClr val="787972"/>
                  </a:solidFill>
                  <a:latin typeface="Arial" charset="0"/>
                  <a:ea typeface="ＭＳ Ｐゴシック" charset="0"/>
                  <a:cs typeface="ＭＳ Ｐゴシック" charset="0"/>
                </a:rPr>
                <a:t>“</a:t>
              </a:r>
              <a:endParaRPr lang="de-DE" sz="1600" dirty="0">
                <a:solidFill>
                  <a:srgbClr val="787972"/>
                </a:solidFill>
                <a:latin typeface="Arial" charset="0"/>
                <a:ea typeface="ＭＳ Ｐゴシック" charset="0"/>
                <a:cs typeface="ＭＳ Ｐゴシック" charset="0"/>
              </a:endParaRPr>
            </a:p>
          </p:txBody>
        </p:sp>
      </p:grpSp>
      <p:grpSp>
        <p:nvGrpSpPr>
          <p:cNvPr id="8" name="Gruppierung 7"/>
          <p:cNvGrpSpPr/>
          <p:nvPr/>
        </p:nvGrpSpPr>
        <p:grpSpPr>
          <a:xfrm>
            <a:off x="5029200" y="1276268"/>
            <a:ext cx="2209800" cy="2460920"/>
            <a:chOff x="5029200" y="825276"/>
            <a:chExt cx="2209800" cy="2460920"/>
          </a:xfrm>
        </p:grpSpPr>
        <p:sp>
          <p:nvSpPr>
            <p:cNvPr id="58" name="Textfeld 57"/>
            <p:cNvSpPr txBox="1"/>
            <p:nvPr/>
          </p:nvSpPr>
          <p:spPr>
            <a:xfrm>
              <a:off x="5029200" y="825276"/>
              <a:ext cx="1792578" cy="338554"/>
            </a:xfrm>
            <a:prstGeom prst="rect">
              <a:avLst/>
            </a:prstGeom>
            <a:noFill/>
          </p:spPr>
          <p:txBody>
            <a:bodyPr wrap="none" rtlCol="0">
              <a:spAutoFit/>
            </a:bodyPr>
            <a:lstStyle/>
            <a:p>
              <a:pPr marL="0" lvl="1" defTabSz="914400" fontAlgn="base">
                <a:spcBef>
                  <a:spcPct val="0"/>
                </a:spcBef>
                <a:spcAft>
                  <a:spcPct val="0"/>
                </a:spcAft>
              </a:pPr>
              <a:r>
                <a:rPr lang="de-DE" sz="1600" dirty="0">
                  <a:solidFill>
                    <a:srgbClr val="787972"/>
                  </a:solidFill>
                  <a:latin typeface="Arial" charset="0"/>
                  <a:ea typeface="ＭＳ Ｐゴシック" charset="0"/>
                  <a:cs typeface="ＭＳ Ｐゴシック" charset="0"/>
                </a:rPr>
                <a:t>3) </a:t>
              </a:r>
              <a:r>
                <a:rPr lang="de-DE" sz="1600" dirty="0" err="1">
                  <a:solidFill>
                    <a:srgbClr val="787972"/>
                  </a:solidFill>
                  <a:latin typeface="Arial" charset="0"/>
                  <a:ea typeface="ＭＳ Ｐゴシック" charset="0"/>
                  <a:cs typeface="ＭＳ Ｐゴシック" charset="0"/>
                </a:rPr>
                <a:t>precision</a:t>
              </a:r>
              <a:r>
                <a:rPr lang="de-DE" sz="1600" dirty="0">
                  <a:solidFill>
                    <a:srgbClr val="787972"/>
                  </a:solidFill>
                  <a:latin typeface="Arial" charset="0"/>
                  <a:ea typeface="ＭＳ Ｐゴシック" charset="0"/>
                  <a:cs typeface="ＭＳ Ｐゴシック" charset="0"/>
                </a:rPr>
                <a:t>/</a:t>
              </a:r>
              <a:r>
                <a:rPr lang="de-DE" sz="1600" dirty="0" err="1">
                  <a:solidFill>
                    <a:srgbClr val="787972"/>
                  </a:solidFill>
                  <a:latin typeface="Arial" charset="0"/>
                  <a:ea typeface="ＭＳ Ｐゴシック" charset="0"/>
                  <a:cs typeface="ＭＳ Ｐゴシック" charset="0"/>
                </a:rPr>
                <a:t>recall</a:t>
              </a:r>
              <a:endParaRPr lang="de-DE" sz="1600" dirty="0">
                <a:solidFill>
                  <a:srgbClr val="787972"/>
                </a:solidFill>
                <a:latin typeface="Arial" charset="0"/>
                <a:ea typeface="ＭＳ Ｐゴシック" charset="0"/>
                <a:cs typeface="ＭＳ Ｐゴシック" charset="0"/>
              </a:endParaRPr>
            </a:p>
          </p:txBody>
        </p:sp>
        <p:pic>
          <p:nvPicPr>
            <p:cNvPr id="61" name="Bild 60"/>
            <p:cNvPicPr>
              <a:picLocks noChangeAspect="1"/>
            </p:cNvPicPr>
            <p:nvPr/>
          </p:nvPicPr>
          <p:blipFill>
            <a:blip r:embed="rId5"/>
            <a:stretch>
              <a:fillRect/>
            </a:stretch>
          </p:blipFill>
          <p:spPr>
            <a:xfrm>
              <a:off x="5029200" y="1600200"/>
              <a:ext cx="2209800" cy="1685996"/>
            </a:xfrm>
            <a:prstGeom prst="rect">
              <a:avLst/>
            </a:prstGeom>
          </p:spPr>
        </p:pic>
      </p:grpSp>
    </p:spTree>
    <p:extLst>
      <p:ext uri="{BB962C8B-B14F-4D97-AF65-F5344CB8AC3E}">
        <p14:creationId xmlns:p14="http://schemas.microsoft.com/office/powerpoint/2010/main" val="14382304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Comparison to Existing Systems</a:t>
            </a:r>
            <a:endParaRPr lang="en-US" noProof="0"/>
          </a:p>
        </p:txBody>
      </p:sp>
      <p:sp>
        <p:nvSpPr>
          <p:cNvPr id="3" name="Content Placeholder 2"/>
          <p:cNvSpPr>
            <a:spLocks noGrp="1"/>
          </p:cNvSpPr>
          <p:nvPr>
            <p:ph idx="1"/>
          </p:nvPr>
        </p:nvSpPr>
        <p:spPr/>
        <p:txBody>
          <a:bodyPr/>
          <a:lstStyle/>
          <a:p>
            <a:r>
              <a:rPr lang="en-US" noProof="0" smtClean="0"/>
              <a:t>Competing systems have been optimized as well!</a:t>
            </a:r>
            <a:endParaRPr lang="en-US" noProof="0"/>
          </a:p>
        </p:txBody>
      </p:sp>
      <p:pic>
        <p:nvPicPr>
          <p:cNvPr id="4" name="Bild 3"/>
          <p:cNvPicPr>
            <a:picLocks noChangeAspect="1"/>
          </p:cNvPicPr>
          <p:nvPr/>
        </p:nvPicPr>
        <p:blipFill>
          <a:blip r:embed="rId3"/>
          <a:stretch>
            <a:fillRect/>
          </a:stretch>
        </p:blipFill>
        <p:spPr>
          <a:xfrm>
            <a:off x="1831144" y="1042049"/>
            <a:ext cx="3587261" cy="3108960"/>
          </a:xfrm>
          <a:prstGeom prst="rect">
            <a:avLst/>
          </a:prstGeom>
        </p:spPr>
      </p:pic>
      <p:pic>
        <p:nvPicPr>
          <p:cNvPr id="6" name="Bild 5"/>
          <p:cNvPicPr>
            <a:picLocks noChangeAspect="1"/>
          </p:cNvPicPr>
          <p:nvPr/>
        </p:nvPicPr>
        <p:blipFill>
          <a:blip r:embed="rId4"/>
          <a:stretch>
            <a:fillRect/>
          </a:stretch>
        </p:blipFill>
        <p:spPr>
          <a:xfrm>
            <a:off x="1831144" y="1042049"/>
            <a:ext cx="3587262" cy="3108960"/>
          </a:xfrm>
          <a:prstGeom prst="rect">
            <a:avLst/>
          </a:prstGeom>
        </p:spPr>
      </p:pic>
      <p:pic>
        <p:nvPicPr>
          <p:cNvPr id="18" name="Bild 17"/>
          <p:cNvPicPr>
            <a:picLocks noChangeAspect="1"/>
          </p:cNvPicPr>
          <p:nvPr/>
        </p:nvPicPr>
        <p:blipFill>
          <a:blip r:embed="rId5"/>
          <a:stretch>
            <a:fillRect/>
          </a:stretch>
        </p:blipFill>
        <p:spPr>
          <a:xfrm>
            <a:off x="1831144" y="1042049"/>
            <a:ext cx="3587261" cy="3108960"/>
          </a:xfrm>
          <a:prstGeom prst="rect">
            <a:avLst/>
          </a:prstGeom>
        </p:spPr>
      </p:pic>
      <p:pic>
        <p:nvPicPr>
          <p:cNvPr id="20" name="Bild 19"/>
          <p:cNvPicPr>
            <a:picLocks noChangeAspect="1"/>
          </p:cNvPicPr>
          <p:nvPr/>
        </p:nvPicPr>
        <p:blipFill>
          <a:blip r:embed="rId6"/>
          <a:stretch>
            <a:fillRect/>
          </a:stretch>
        </p:blipFill>
        <p:spPr>
          <a:xfrm>
            <a:off x="1831144" y="1042049"/>
            <a:ext cx="3587261" cy="3108960"/>
          </a:xfrm>
          <a:prstGeom prst="rect">
            <a:avLst/>
          </a:prstGeom>
        </p:spPr>
      </p:pic>
      <p:pic>
        <p:nvPicPr>
          <p:cNvPr id="24" name="Bild 23"/>
          <p:cNvPicPr>
            <a:picLocks noChangeAspect="1"/>
          </p:cNvPicPr>
          <p:nvPr/>
        </p:nvPicPr>
        <p:blipFill>
          <a:blip r:embed="rId7"/>
          <a:stretch>
            <a:fillRect/>
          </a:stretch>
        </p:blipFill>
        <p:spPr>
          <a:xfrm>
            <a:off x="1831144" y="1042049"/>
            <a:ext cx="3587261" cy="3108960"/>
          </a:xfrm>
          <a:prstGeom prst="rect">
            <a:avLst/>
          </a:prstGeom>
        </p:spPr>
      </p:pic>
      <p:pic>
        <p:nvPicPr>
          <p:cNvPr id="26" name="Bild 25"/>
          <p:cNvPicPr>
            <a:picLocks noChangeAspect="1"/>
          </p:cNvPicPr>
          <p:nvPr/>
        </p:nvPicPr>
        <p:blipFill>
          <a:blip r:embed="rId8"/>
          <a:stretch>
            <a:fillRect/>
          </a:stretch>
        </p:blipFill>
        <p:spPr>
          <a:xfrm>
            <a:off x="1831144" y="1042049"/>
            <a:ext cx="3587261" cy="3108960"/>
          </a:xfrm>
          <a:prstGeom prst="rect">
            <a:avLst/>
          </a:prstGeom>
        </p:spPr>
      </p:pic>
      <p:pic>
        <p:nvPicPr>
          <p:cNvPr id="28" name="Bild 27"/>
          <p:cNvPicPr>
            <a:picLocks noChangeAspect="1"/>
          </p:cNvPicPr>
          <p:nvPr/>
        </p:nvPicPr>
        <p:blipFill>
          <a:blip r:embed="rId9"/>
          <a:stretch>
            <a:fillRect/>
          </a:stretch>
        </p:blipFill>
        <p:spPr>
          <a:xfrm>
            <a:off x="1831144" y="1042049"/>
            <a:ext cx="3587261" cy="3108960"/>
          </a:xfrm>
          <a:prstGeom prst="rect">
            <a:avLst/>
          </a:prstGeom>
        </p:spPr>
      </p:pic>
      <p:grpSp>
        <p:nvGrpSpPr>
          <p:cNvPr id="10" name="Gruppierung 9"/>
          <p:cNvGrpSpPr/>
          <p:nvPr/>
        </p:nvGrpSpPr>
        <p:grpSpPr>
          <a:xfrm>
            <a:off x="3495922" y="2492431"/>
            <a:ext cx="3460726" cy="521349"/>
            <a:chOff x="3495922" y="2212382"/>
            <a:chExt cx="3460726" cy="521349"/>
          </a:xfrm>
        </p:grpSpPr>
        <p:cxnSp>
          <p:nvCxnSpPr>
            <p:cNvPr id="5" name="Gerade Verbindung mit Pfeil 4"/>
            <p:cNvCxnSpPr/>
            <p:nvPr/>
          </p:nvCxnSpPr>
          <p:spPr>
            <a:xfrm flipH="1">
              <a:off x="3495922" y="2392850"/>
              <a:ext cx="2138996" cy="340881"/>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feld 8"/>
            <p:cNvSpPr txBox="1"/>
            <p:nvPr/>
          </p:nvSpPr>
          <p:spPr>
            <a:xfrm>
              <a:off x="5594827" y="2212382"/>
              <a:ext cx="1361821" cy="307777"/>
            </a:xfrm>
            <a:prstGeom prst="rect">
              <a:avLst/>
            </a:prstGeom>
            <a:noFill/>
          </p:spPr>
          <p:txBody>
            <a:bodyPr wrap="none" rtlCol="0">
              <a:spAutoFit/>
            </a:bodyPr>
            <a:lstStyle/>
            <a:p>
              <a:r>
                <a:rPr lang="de-DE" b="1" dirty="0" err="1" smtClean="0">
                  <a:solidFill>
                    <a:schemeClr val="accent6"/>
                  </a:solidFill>
                </a:rPr>
                <a:t>Our</a:t>
              </a:r>
              <a:r>
                <a:rPr lang="de-DE" b="1" dirty="0" smtClean="0">
                  <a:solidFill>
                    <a:schemeClr val="accent6"/>
                  </a:solidFill>
                </a:rPr>
                <a:t> </a:t>
              </a:r>
              <a:r>
                <a:rPr lang="de-DE" b="1" dirty="0" err="1" smtClean="0">
                  <a:solidFill>
                    <a:schemeClr val="accent6"/>
                  </a:solidFill>
                </a:rPr>
                <a:t>approach</a:t>
              </a:r>
              <a:endParaRPr lang="de-DE" b="1" dirty="0">
                <a:solidFill>
                  <a:schemeClr val="accent6"/>
                </a:solidFill>
              </a:endParaRPr>
            </a:p>
          </p:txBody>
        </p:sp>
      </p:grpSp>
    </p:spTree>
    <p:extLst>
      <p:ext uri="{BB962C8B-B14F-4D97-AF65-F5344CB8AC3E}">
        <p14:creationId xmlns:p14="http://schemas.microsoft.com/office/powerpoint/2010/main" val="376911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bsr_airpla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19050"/>
            <a:ext cx="5486400" cy="4114800"/>
          </a:xfrm>
          <a:prstGeom prst="rect">
            <a:avLst/>
          </a:prstGeom>
        </p:spPr>
      </p:pic>
    </p:spTree>
    <p:extLst>
      <p:ext uri="{BB962C8B-B14F-4D97-AF65-F5344CB8AC3E}">
        <p14:creationId xmlns:p14="http://schemas.microsoft.com/office/powerpoint/2010/main" val="2225490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bsr_bicylc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0"/>
            <a:ext cx="5486400" cy="4114800"/>
          </a:xfrm>
          <a:prstGeom prst="rect">
            <a:avLst/>
          </a:prstGeom>
        </p:spPr>
      </p:pic>
    </p:spTree>
    <p:extLst>
      <p:ext uri="{BB962C8B-B14F-4D97-AF65-F5344CB8AC3E}">
        <p14:creationId xmlns:p14="http://schemas.microsoft.com/office/powerpoint/2010/main" val="3842147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bsr_partial_matc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0"/>
            <a:ext cx="5486400" cy="4114800"/>
          </a:xfrm>
          <a:prstGeom prst="rect">
            <a:avLst/>
          </a:prstGeom>
        </p:spPr>
      </p:pic>
    </p:spTree>
    <p:extLst>
      <p:ext uri="{BB962C8B-B14F-4D97-AF65-F5344CB8AC3E}">
        <p14:creationId xmlns:p14="http://schemas.microsoft.com/office/powerpoint/2010/main" val="3801469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Failure </a:t>
            </a:r>
            <a:r>
              <a:rPr lang="en-US" noProof="0"/>
              <a:t>C</a:t>
            </a:r>
            <a:r>
              <a:rPr lang="en-US" noProof="0" smtClean="0"/>
              <a:t>ase</a:t>
            </a:r>
            <a:endParaRPr lang="en-US" noProof="0"/>
          </a:p>
        </p:txBody>
      </p:sp>
      <p:pic>
        <p:nvPicPr>
          <p:cNvPr id="4" name="Picture 3"/>
          <p:cNvPicPr>
            <a:picLocks noChangeAspect="1"/>
          </p:cNvPicPr>
          <p:nvPr/>
        </p:nvPicPr>
        <p:blipFill rotWithShape="1">
          <a:blip r:embed="rId3"/>
          <a:srcRect l="4992" r="2170"/>
          <a:stretch/>
        </p:blipFill>
        <p:spPr>
          <a:xfrm>
            <a:off x="261937" y="936000"/>
            <a:ext cx="6791326" cy="2687436"/>
          </a:xfrm>
          <a:prstGeom prst="roundRect">
            <a:avLst>
              <a:gd name="adj" fmla="val 8594"/>
            </a:avLst>
          </a:prstGeom>
          <a:solidFill>
            <a:srgbClr val="FFFFFF">
              <a:shade val="85000"/>
            </a:srgbClr>
          </a:solidFill>
          <a:ln>
            <a:solidFill>
              <a:schemeClr val="bg2"/>
            </a:solidFill>
          </a:ln>
          <a:effectLst/>
        </p:spPr>
      </p:pic>
    </p:spTree>
    <p:extLst>
      <p:ext uri="{BB962C8B-B14F-4D97-AF65-F5344CB8AC3E}">
        <p14:creationId xmlns:p14="http://schemas.microsoft.com/office/powerpoint/2010/main" val="12410137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Partial Matching</a:t>
            </a:r>
            <a:endParaRPr lang="en-US" noProof="0"/>
          </a:p>
        </p:txBody>
      </p:sp>
      <p:pic>
        <p:nvPicPr>
          <p:cNvPr id="3" name="Picture 2"/>
          <p:cNvPicPr>
            <a:picLocks noChangeAspect="1"/>
          </p:cNvPicPr>
          <p:nvPr/>
        </p:nvPicPr>
        <p:blipFill rotWithShape="1">
          <a:blip r:embed="rId2"/>
          <a:srcRect l="3385" r="3734"/>
          <a:stretch/>
        </p:blipFill>
        <p:spPr>
          <a:xfrm>
            <a:off x="260350" y="936407"/>
            <a:ext cx="6794500" cy="2687436"/>
          </a:xfrm>
          <a:prstGeom prst="roundRect">
            <a:avLst>
              <a:gd name="adj" fmla="val 8594"/>
            </a:avLst>
          </a:prstGeom>
          <a:solidFill>
            <a:srgbClr val="FFFFFF">
              <a:shade val="85000"/>
            </a:srgbClr>
          </a:solidFill>
          <a:ln>
            <a:solidFill>
              <a:srgbClr val="141313"/>
            </a:solidFill>
          </a:ln>
          <a:effectLst/>
        </p:spPr>
      </p:pic>
    </p:spTree>
    <p:extLst>
      <p:ext uri="{BB962C8B-B14F-4D97-AF65-F5344CB8AC3E}">
        <p14:creationId xmlns:p14="http://schemas.microsoft.com/office/powerpoint/2010/main" val="23093051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341" r="2865"/>
          <a:stretch/>
        </p:blipFill>
        <p:spPr>
          <a:xfrm>
            <a:off x="263525" y="936407"/>
            <a:ext cx="6788150" cy="2687436"/>
          </a:xfrm>
          <a:prstGeom prst="roundRect">
            <a:avLst>
              <a:gd name="adj" fmla="val 8594"/>
            </a:avLst>
          </a:prstGeom>
          <a:solidFill>
            <a:srgbClr val="FFFFFF">
              <a:shade val="85000"/>
            </a:srgbClr>
          </a:solidFill>
          <a:ln>
            <a:solidFill>
              <a:srgbClr val="141313"/>
            </a:solidFill>
          </a:ln>
          <a:effectLst/>
        </p:spPr>
      </p:pic>
      <p:sp>
        <p:nvSpPr>
          <p:cNvPr id="2" name="Title 1"/>
          <p:cNvSpPr>
            <a:spLocks noGrp="1"/>
          </p:cNvSpPr>
          <p:nvPr>
            <p:ph type="title"/>
          </p:nvPr>
        </p:nvSpPr>
        <p:spPr/>
        <p:txBody>
          <a:bodyPr/>
          <a:lstStyle/>
          <a:p>
            <a:r>
              <a:rPr lang="en-US" noProof="0" smtClean="0"/>
              <a:t>Partial Matching</a:t>
            </a:r>
            <a:endParaRPr lang="en-US" noProof="0"/>
          </a:p>
        </p:txBody>
      </p:sp>
    </p:spTree>
    <p:extLst>
      <p:ext uri="{BB962C8B-B14F-4D97-AF65-F5344CB8AC3E}">
        <p14:creationId xmlns:p14="http://schemas.microsoft.com/office/powerpoint/2010/main" val="12320291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692" r="4601"/>
          <a:stretch/>
        </p:blipFill>
        <p:spPr>
          <a:xfrm>
            <a:off x="262800" y="936000"/>
            <a:ext cx="6789600" cy="2689200"/>
          </a:xfrm>
          <a:prstGeom prst="roundRect">
            <a:avLst>
              <a:gd name="adj" fmla="val 8594"/>
            </a:avLst>
          </a:prstGeom>
          <a:solidFill>
            <a:srgbClr val="FFFFFF">
              <a:shade val="85000"/>
            </a:srgbClr>
          </a:solidFill>
          <a:ln>
            <a:solidFill>
              <a:srgbClr val="141313"/>
            </a:solidFill>
          </a:ln>
          <a:effectLst/>
        </p:spPr>
      </p:pic>
      <p:sp>
        <p:nvSpPr>
          <p:cNvPr id="7" name="Title 6"/>
          <p:cNvSpPr>
            <a:spLocks noGrp="1"/>
          </p:cNvSpPr>
          <p:nvPr>
            <p:ph type="title"/>
          </p:nvPr>
        </p:nvSpPr>
        <p:spPr/>
        <p:txBody>
          <a:bodyPr/>
          <a:lstStyle/>
          <a:p>
            <a:r>
              <a:rPr lang="en-US" noProof="0" smtClean="0"/>
              <a:t>Easy to Sketch, Difficult to Describe</a:t>
            </a:r>
            <a:endParaRPr lang="en-US" noProof="0"/>
          </a:p>
        </p:txBody>
      </p:sp>
    </p:spTree>
    <p:extLst>
      <p:ext uri="{BB962C8B-B14F-4D97-AF65-F5344CB8AC3E}">
        <p14:creationId xmlns:p14="http://schemas.microsoft.com/office/powerpoint/2010/main" val="27154160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52" r="4253"/>
          <a:stretch/>
        </p:blipFill>
        <p:spPr>
          <a:xfrm>
            <a:off x="263525" y="936000"/>
            <a:ext cx="6788150" cy="2687436"/>
          </a:xfrm>
          <a:prstGeom prst="roundRect">
            <a:avLst>
              <a:gd name="adj" fmla="val 8594"/>
            </a:avLst>
          </a:prstGeom>
          <a:solidFill>
            <a:srgbClr val="FFFFFF">
              <a:shade val="85000"/>
            </a:srgbClr>
          </a:solidFill>
          <a:ln>
            <a:solidFill>
              <a:srgbClr val="141313"/>
            </a:solidFill>
          </a:ln>
          <a:effectLst/>
        </p:spPr>
      </p:pic>
      <p:sp>
        <p:nvSpPr>
          <p:cNvPr id="7" name="Title 6"/>
          <p:cNvSpPr>
            <a:spLocks noGrp="1"/>
          </p:cNvSpPr>
          <p:nvPr>
            <p:ph type="title"/>
          </p:nvPr>
        </p:nvSpPr>
        <p:spPr/>
        <p:txBody>
          <a:bodyPr/>
          <a:lstStyle/>
          <a:p>
            <a:r>
              <a:rPr lang="en-US" noProof="0" smtClean="0"/>
              <a:t>Easy to Sketch, Difficult to Describe</a:t>
            </a:r>
            <a:endParaRPr lang="en-US" noProof="0"/>
          </a:p>
        </p:txBody>
      </p:sp>
    </p:spTree>
    <p:extLst>
      <p:ext uri="{BB962C8B-B14F-4D97-AF65-F5344CB8AC3E}">
        <p14:creationId xmlns:p14="http://schemas.microsoft.com/office/powerpoint/2010/main" val="2057999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iler_papers_255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7315200" cy="4114800"/>
          </a:xfrm>
          <a:prstGeom prst="rect">
            <a:avLst/>
          </a:prstGeom>
        </p:spPr>
      </p:pic>
    </p:spTree>
    <p:extLst>
      <p:ext uri="{BB962C8B-B14F-4D97-AF65-F5344CB8AC3E}">
        <p14:creationId xmlns:p14="http://schemas.microsoft.com/office/powerpoint/2010/main" val="708705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Conclusions</a:t>
            </a:r>
            <a:endParaRPr lang="en-US" noProof="0"/>
          </a:p>
        </p:txBody>
      </p:sp>
      <p:sp>
        <p:nvSpPr>
          <p:cNvPr id="4" name="Inhaltsplatzhalter 3"/>
          <p:cNvSpPr>
            <a:spLocks noGrp="1"/>
          </p:cNvSpPr>
          <p:nvPr>
            <p:ph idx="1"/>
          </p:nvPr>
        </p:nvSpPr>
        <p:spPr>
          <a:xfrm>
            <a:off x="122902" y="2493025"/>
            <a:ext cx="7116098" cy="1676400"/>
          </a:xfrm>
        </p:spPr>
        <p:txBody>
          <a:bodyPr>
            <a:normAutofit/>
          </a:bodyPr>
          <a:lstStyle/>
          <a:p>
            <a:pPr marL="182880" lvl="1" indent="274320">
              <a:buSzPct val="110000"/>
            </a:pPr>
            <a:r>
              <a:rPr lang="en-US" sz="1800" noProof="0" smtClean="0"/>
              <a:t>Interactive sketch-based shape retrieval</a:t>
            </a:r>
          </a:p>
          <a:p>
            <a:pPr marL="503555" lvl="2" indent="274320"/>
            <a:r>
              <a:rPr lang="en-US" sz="1800" noProof="0" smtClean="0"/>
              <a:t>First benchmark for 3d shape retrieval</a:t>
            </a:r>
          </a:p>
          <a:p>
            <a:pPr marL="503555" lvl="2" indent="274320"/>
            <a:r>
              <a:rPr lang="en-US" sz="1800" noProof="0" smtClean="0"/>
              <a:t>New feature transform that outperforms existing approaches</a:t>
            </a:r>
          </a:p>
          <a:p>
            <a:pPr marL="503555" lvl="2" indent="274320"/>
            <a:r>
              <a:rPr lang="en-US" sz="1800" noProof="0" smtClean="0"/>
              <a:t>Dataset released to encourage further research</a:t>
            </a:r>
          </a:p>
          <a:p>
            <a:pPr marL="365125" lvl="1" indent="0">
              <a:buNone/>
            </a:pPr>
            <a:endParaRPr lang="en-US" noProof="0" smtClean="0"/>
          </a:p>
        </p:txBody>
      </p:sp>
      <p:pic>
        <p:nvPicPr>
          <p:cNvPr id="3" name="Bild 2" descr="pla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09600"/>
            <a:ext cx="3947886" cy="1727200"/>
          </a:xfrm>
          <a:prstGeom prst="rect">
            <a:avLst/>
          </a:prstGeom>
        </p:spPr>
      </p:pic>
    </p:spTree>
    <p:extLst>
      <p:ext uri="{BB962C8B-B14F-4D97-AF65-F5344CB8AC3E}">
        <p14:creationId xmlns:p14="http://schemas.microsoft.com/office/powerpoint/2010/main" val="4288077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Thanks</a:t>
            </a:r>
            <a:endParaRPr lang="en-US" noProof="0"/>
          </a:p>
        </p:txBody>
      </p:sp>
      <p:sp>
        <p:nvSpPr>
          <p:cNvPr id="11" name="Content Placeholder 10"/>
          <p:cNvSpPr>
            <a:spLocks noGrp="1"/>
          </p:cNvSpPr>
          <p:nvPr>
            <p:ph idx="1"/>
          </p:nvPr>
        </p:nvSpPr>
        <p:spPr>
          <a:xfrm>
            <a:off x="365760" y="844900"/>
            <a:ext cx="6583680" cy="2797848"/>
          </a:xfrm>
        </p:spPr>
        <p:txBody>
          <a:bodyPr>
            <a:normAutofit fontScale="85000" lnSpcReduction="20000"/>
          </a:bodyPr>
          <a:lstStyle/>
          <a:p>
            <a:r>
              <a:rPr lang="en-US" noProof="0" smtClean="0"/>
              <a:t>Acknowledgements</a:t>
            </a:r>
          </a:p>
          <a:p>
            <a:pPr lvl="1"/>
            <a:r>
              <a:rPr lang="en-US" noProof="0" smtClean="0"/>
              <a:t>AMT users for their sketches</a:t>
            </a:r>
          </a:p>
          <a:p>
            <a:pPr lvl="1"/>
            <a:r>
              <a:rPr lang="en-US" noProof="0" smtClean="0"/>
              <a:t>James Hays for help with AMT</a:t>
            </a:r>
          </a:p>
          <a:p>
            <a:pPr lvl="1"/>
            <a:r>
              <a:rPr lang="en-US" noProof="0" smtClean="0"/>
              <a:t>Princeton Shape </a:t>
            </a:r>
            <a:r>
              <a:rPr lang="en-US" noProof="0"/>
              <a:t>B</a:t>
            </a:r>
            <a:r>
              <a:rPr lang="en-US" noProof="0" smtClean="0"/>
              <a:t>enchmark [Shilane’04]</a:t>
            </a:r>
          </a:p>
          <a:p>
            <a:pPr lvl="1"/>
            <a:r>
              <a:rPr lang="en-US" noProof="0" smtClean="0"/>
              <a:t>RTSC tool by Doug DeCarlo, Szymon Rusinkiewicz</a:t>
            </a:r>
          </a:p>
          <a:p>
            <a:pPr lvl="1"/>
            <a:r>
              <a:rPr lang="en-US" noProof="0" smtClean="0"/>
              <a:t>Cited authors for images from their papers</a:t>
            </a:r>
          </a:p>
          <a:p>
            <a:r>
              <a:rPr lang="en-US" noProof="0" smtClean="0"/>
              <a:t>See </a:t>
            </a:r>
            <a:r>
              <a:rPr lang="en-US" noProof="0" smtClean="0">
                <a:solidFill>
                  <a:schemeClr val="accent6"/>
                </a:solidFill>
              </a:rPr>
              <a:t>http://cybertron.cg.tu-berlin.de/eitz</a:t>
            </a:r>
            <a:r>
              <a:rPr lang="en-US" noProof="0" smtClean="0"/>
              <a:t> for:</a:t>
            </a:r>
          </a:p>
          <a:p>
            <a:pPr lvl="1"/>
            <a:r>
              <a:rPr lang="en-US" noProof="0" smtClean="0"/>
              <a:t>Dataset</a:t>
            </a:r>
          </a:p>
          <a:p>
            <a:pPr lvl="1"/>
            <a:r>
              <a:rPr lang="en-US" noProof="0" smtClean="0"/>
              <a:t>Demo</a:t>
            </a:r>
          </a:p>
          <a:p>
            <a:pPr lvl="1"/>
            <a:endParaRPr lang="en-US" noProof="0"/>
          </a:p>
        </p:txBody>
      </p:sp>
    </p:spTree>
    <p:extLst>
      <p:ext uri="{BB962C8B-B14F-4D97-AF65-F5344CB8AC3E}">
        <p14:creationId xmlns:p14="http://schemas.microsoft.com/office/powerpoint/2010/main" val="27414603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noProof="0"/>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23491528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Parameter Optimization</a:t>
            </a:r>
            <a:endParaRPr lang="en-US" noProof="0"/>
          </a:p>
        </p:txBody>
      </p:sp>
      <p:sp>
        <p:nvSpPr>
          <p:cNvPr id="5" name="Inhaltsplatzhalter 4"/>
          <p:cNvSpPr>
            <a:spLocks noGrp="1"/>
          </p:cNvSpPr>
          <p:nvPr>
            <p:ph sz="quarter" idx="10"/>
          </p:nvPr>
        </p:nvSpPr>
        <p:spPr/>
        <p:txBody>
          <a:bodyPr/>
          <a:lstStyle/>
          <a:p>
            <a:r>
              <a:rPr lang="en-US" noProof="0" smtClean="0"/>
              <a:t>Can apply same method to existing descriptors</a:t>
            </a:r>
            <a:endParaRPr lang="en-US" noProof="0"/>
          </a:p>
        </p:txBody>
      </p:sp>
      <p:grpSp>
        <p:nvGrpSpPr>
          <p:cNvPr id="18" name="Gruppierung 17"/>
          <p:cNvGrpSpPr/>
          <p:nvPr/>
        </p:nvGrpSpPr>
        <p:grpSpPr>
          <a:xfrm>
            <a:off x="3733800" y="1371600"/>
            <a:ext cx="2286000" cy="2237679"/>
            <a:chOff x="3733800" y="1371600"/>
            <a:chExt cx="2286000" cy="2237679"/>
          </a:xfrm>
        </p:grpSpPr>
        <p:pic>
          <p:nvPicPr>
            <p:cNvPr id="3" name="Bild 2"/>
            <p:cNvPicPr>
              <a:picLocks noChangeAspect="1"/>
            </p:cNvPicPr>
            <p:nvPr/>
          </p:nvPicPr>
          <p:blipFill>
            <a:blip r:embed="rId3"/>
            <a:stretch>
              <a:fillRect/>
            </a:stretch>
          </p:blipFill>
          <p:spPr>
            <a:xfrm>
              <a:off x="3733800" y="1676400"/>
              <a:ext cx="2286000" cy="1932879"/>
            </a:xfrm>
            <a:prstGeom prst="rect">
              <a:avLst/>
            </a:prstGeom>
          </p:spPr>
        </p:pic>
        <p:sp>
          <p:nvSpPr>
            <p:cNvPr id="6" name="Textfeld 5"/>
            <p:cNvSpPr txBox="1"/>
            <p:nvPr/>
          </p:nvSpPr>
          <p:spPr>
            <a:xfrm>
              <a:off x="4191000" y="1371600"/>
              <a:ext cx="1136524" cy="307777"/>
            </a:xfrm>
            <a:prstGeom prst="rect">
              <a:avLst/>
            </a:prstGeom>
            <a:noFill/>
          </p:spPr>
          <p:txBody>
            <a:bodyPr wrap="none" rtlCol="0">
              <a:spAutoFit/>
            </a:bodyPr>
            <a:lstStyle/>
            <a:p>
              <a:pPr defTabSz="914400" fontAlgn="base">
                <a:spcBef>
                  <a:spcPct val="0"/>
                </a:spcBef>
                <a:spcAft>
                  <a:spcPct val="0"/>
                </a:spcAft>
              </a:pPr>
              <a:r>
                <a:rPr lang="de-DE" dirty="0">
                  <a:solidFill>
                    <a:srgbClr val="787972"/>
                  </a:solidFill>
                  <a:latin typeface="Arial" charset="0"/>
                  <a:ea typeface="ＭＳ Ｐゴシック" charset="0"/>
                  <a:cs typeface="ＭＳ Ｐゴシック" charset="0"/>
                </a:rPr>
                <a:t>[Yoon 2010]</a:t>
              </a:r>
            </a:p>
          </p:txBody>
        </p:sp>
      </p:grpSp>
      <p:grpSp>
        <p:nvGrpSpPr>
          <p:cNvPr id="16" name="Gruppierung 15"/>
          <p:cNvGrpSpPr/>
          <p:nvPr/>
        </p:nvGrpSpPr>
        <p:grpSpPr>
          <a:xfrm>
            <a:off x="609600" y="1368623"/>
            <a:ext cx="2514600" cy="2244951"/>
            <a:chOff x="609600" y="1368623"/>
            <a:chExt cx="2514600" cy="2244951"/>
          </a:xfrm>
        </p:grpSpPr>
        <p:pic>
          <p:nvPicPr>
            <p:cNvPr id="4" name="Bild 3"/>
            <p:cNvPicPr>
              <a:picLocks noChangeAspect="1"/>
            </p:cNvPicPr>
            <p:nvPr/>
          </p:nvPicPr>
          <p:blipFill>
            <a:blip r:embed="rId4"/>
            <a:stretch>
              <a:fillRect/>
            </a:stretch>
          </p:blipFill>
          <p:spPr>
            <a:xfrm>
              <a:off x="609600" y="1676400"/>
              <a:ext cx="2514600" cy="1937174"/>
            </a:xfrm>
            <a:prstGeom prst="rect">
              <a:avLst/>
            </a:prstGeom>
          </p:spPr>
        </p:pic>
        <p:sp>
          <p:nvSpPr>
            <p:cNvPr id="7" name="Textfeld 6"/>
            <p:cNvSpPr txBox="1"/>
            <p:nvPr/>
          </p:nvSpPr>
          <p:spPr>
            <a:xfrm>
              <a:off x="1061404" y="1368623"/>
              <a:ext cx="1681796" cy="307777"/>
            </a:xfrm>
            <a:prstGeom prst="rect">
              <a:avLst/>
            </a:prstGeom>
            <a:noFill/>
          </p:spPr>
          <p:txBody>
            <a:bodyPr wrap="none" rtlCol="0">
              <a:spAutoFit/>
            </a:bodyPr>
            <a:lstStyle/>
            <a:p>
              <a:pPr defTabSz="914400" fontAlgn="base">
                <a:spcBef>
                  <a:spcPct val="0"/>
                </a:spcBef>
                <a:spcAft>
                  <a:spcPct val="0"/>
                </a:spcAft>
              </a:pPr>
              <a:r>
                <a:rPr lang="de-DE" dirty="0">
                  <a:solidFill>
                    <a:srgbClr val="787972"/>
                  </a:solidFill>
                  <a:latin typeface="Arial" charset="0"/>
                  <a:ea typeface="ＭＳ Ｐゴシック" charset="0"/>
                  <a:cs typeface="ＭＳ Ｐゴシック" charset="0"/>
                </a:rPr>
                <a:t>[</a:t>
              </a:r>
              <a:r>
                <a:rPr lang="de-DE" dirty="0" err="1">
                  <a:solidFill>
                    <a:srgbClr val="787972"/>
                  </a:solidFill>
                  <a:latin typeface="Arial" charset="0"/>
                  <a:ea typeface="ＭＳ Ｐゴシック" charset="0"/>
                  <a:cs typeface="ＭＳ Ｐゴシック" charset="0"/>
                </a:rPr>
                <a:t>Funkhouser</a:t>
              </a:r>
              <a:r>
                <a:rPr lang="de-DE" dirty="0">
                  <a:solidFill>
                    <a:srgbClr val="787972"/>
                  </a:solidFill>
                  <a:latin typeface="Arial" charset="0"/>
                  <a:ea typeface="ＭＳ Ｐゴシック" charset="0"/>
                  <a:cs typeface="ＭＳ Ｐゴシック" charset="0"/>
                </a:rPr>
                <a:t> 2003]</a:t>
              </a:r>
            </a:p>
          </p:txBody>
        </p:sp>
      </p:grpSp>
      <p:sp>
        <p:nvSpPr>
          <p:cNvPr id="8" name="Oval 7"/>
          <p:cNvSpPr/>
          <p:nvPr/>
        </p:nvSpPr>
        <p:spPr>
          <a:xfrm>
            <a:off x="4038600" y="1905000"/>
            <a:ext cx="152400" cy="1524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9" name="Oval 8"/>
          <p:cNvSpPr/>
          <p:nvPr/>
        </p:nvSpPr>
        <p:spPr>
          <a:xfrm>
            <a:off x="2260600" y="2374900"/>
            <a:ext cx="152400" cy="152400"/>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0" name="Oval 9"/>
          <p:cNvSpPr/>
          <p:nvPr/>
        </p:nvSpPr>
        <p:spPr>
          <a:xfrm>
            <a:off x="1905000" y="2647950"/>
            <a:ext cx="152400" cy="152400"/>
          </a:xfrm>
          <a:prstGeom prst="ellipse">
            <a:avLst/>
          </a:prstGeom>
          <a:solidFill>
            <a:schemeClr val="accent4">
              <a:lumMod val="50000"/>
            </a:schemeClr>
          </a:solidFill>
          <a:ln>
            <a:solidFill>
              <a:srgbClr val="F5BF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1" name="Oval 10"/>
          <p:cNvSpPr/>
          <p:nvPr/>
        </p:nvSpPr>
        <p:spPr>
          <a:xfrm>
            <a:off x="5391150" y="2628900"/>
            <a:ext cx="152400" cy="152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20" name="Gruppierung 19"/>
          <p:cNvGrpSpPr/>
          <p:nvPr/>
        </p:nvGrpSpPr>
        <p:grpSpPr>
          <a:xfrm>
            <a:off x="3048000" y="3641923"/>
            <a:ext cx="2063350" cy="307777"/>
            <a:chOff x="3048000" y="3641923"/>
            <a:chExt cx="2063350" cy="307777"/>
          </a:xfrm>
        </p:grpSpPr>
        <p:sp>
          <p:nvSpPr>
            <p:cNvPr id="12" name="Oval 11"/>
            <p:cNvSpPr/>
            <p:nvPr/>
          </p:nvSpPr>
          <p:spPr>
            <a:xfrm>
              <a:off x="3048000" y="3733800"/>
              <a:ext cx="152400" cy="152400"/>
            </a:xfrm>
            <a:prstGeom prst="ellipse">
              <a:avLst/>
            </a:prstGeom>
            <a:solidFill>
              <a:schemeClr val="accent4">
                <a:lumMod val="50000"/>
              </a:schemeClr>
            </a:solidFill>
            <a:ln>
              <a:solidFill>
                <a:srgbClr val="F5BF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3" name="Textfeld 12"/>
            <p:cNvSpPr txBox="1"/>
            <p:nvPr/>
          </p:nvSpPr>
          <p:spPr>
            <a:xfrm>
              <a:off x="3200400" y="3641923"/>
              <a:ext cx="1910950" cy="307777"/>
            </a:xfrm>
            <a:prstGeom prst="rect">
              <a:avLst/>
            </a:prstGeom>
            <a:noFill/>
          </p:spPr>
          <p:txBody>
            <a:bodyPr wrap="none" rtlCol="0">
              <a:spAutoFit/>
            </a:bodyPr>
            <a:lstStyle/>
            <a:p>
              <a:pPr defTabSz="914400" fontAlgn="base">
                <a:spcBef>
                  <a:spcPct val="0"/>
                </a:spcBef>
                <a:spcAft>
                  <a:spcPct val="0"/>
                </a:spcAft>
              </a:pPr>
              <a:r>
                <a:rPr lang="de-DE" dirty="0" err="1">
                  <a:solidFill>
                    <a:srgbClr val="787972"/>
                  </a:solidFill>
                  <a:latin typeface="Arial" charset="0"/>
                  <a:ea typeface="ＭＳ Ｐゴシック" charset="0"/>
                  <a:cs typeface="ＭＳ Ｐゴシック" charset="0"/>
                </a:rPr>
                <a:t>optimized</a:t>
              </a:r>
              <a:r>
                <a:rPr lang="de-DE" dirty="0">
                  <a:solidFill>
                    <a:srgbClr val="787972"/>
                  </a:solidFill>
                  <a:latin typeface="Arial" charset="0"/>
                  <a:ea typeface="ＭＳ Ｐゴシック" charset="0"/>
                  <a:cs typeface="ＭＳ Ｐゴシック" charset="0"/>
                </a:rPr>
                <a:t> </a:t>
              </a:r>
              <a:r>
                <a:rPr lang="de-DE" dirty="0" err="1">
                  <a:solidFill>
                    <a:srgbClr val="787972"/>
                  </a:solidFill>
                  <a:latin typeface="Arial" charset="0"/>
                  <a:ea typeface="ＭＳ Ｐゴシック" charset="0"/>
                  <a:cs typeface="ＭＳ Ｐゴシック" charset="0"/>
                </a:rPr>
                <a:t>parameters</a:t>
              </a:r>
              <a:endParaRPr lang="de-DE" dirty="0">
                <a:solidFill>
                  <a:srgbClr val="787972"/>
                </a:solidFill>
                <a:latin typeface="Arial" charset="0"/>
                <a:ea typeface="ＭＳ Ｐゴシック" charset="0"/>
                <a:cs typeface="ＭＳ Ｐゴシック" charset="0"/>
              </a:endParaRPr>
            </a:p>
          </p:txBody>
        </p:sp>
      </p:grpSp>
      <p:grpSp>
        <p:nvGrpSpPr>
          <p:cNvPr id="19" name="Gruppierung 18"/>
          <p:cNvGrpSpPr/>
          <p:nvPr/>
        </p:nvGrpSpPr>
        <p:grpSpPr>
          <a:xfrm>
            <a:off x="914400" y="3657600"/>
            <a:ext cx="1873820" cy="307777"/>
            <a:chOff x="914400" y="3657600"/>
            <a:chExt cx="1873820" cy="307777"/>
          </a:xfrm>
        </p:grpSpPr>
        <p:sp>
          <p:nvSpPr>
            <p:cNvPr id="14" name="Oval 13"/>
            <p:cNvSpPr/>
            <p:nvPr/>
          </p:nvSpPr>
          <p:spPr>
            <a:xfrm>
              <a:off x="914400" y="3733800"/>
              <a:ext cx="152400" cy="1524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5" name="Textfeld 14"/>
            <p:cNvSpPr txBox="1"/>
            <p:nvPr/>
          </p:nvSpPr>
          <p:spPr>
            <a:xfrm>
              <a:off x="1066800" y="3657600"/>
              <a:ext cx="1721420" cy="307777"/>
            </a:xfrm>
            <a:prstGeom prst="rect">
              <a:avLst/>
            </a:prstGeom>
            <a:noFill/>
          </p:spPr>
          <p:txBody>
            <a:bodyPr wrap="none" rtlCol="0">
              <a:spAutoFit/>
            </a:bodyPr>
            <a:lstStyle/>
            <a:p>
              <a:pPr defTabSz="914400" fontAlgn="base">
                <a:spcBef>
                  <a:spcPct val="0"/>
                </a:spcBef>
                <a:spcAft>
                  <a:spcPct val="0"/>
                </a:spcAft>
              </a:pPr>
              <a:r>
                <a:rPr lang="de-DE" dirty="0">
                  <a:solidFill>
                    <a:srgbClr val="787972"/>
                  </a:solidFill>
                  <a:latin typeface="Arial" charset="0"/>
                  <a:ea typeface="ＭＳ Ｐゴシック" charset="0"/>
                  <a:cs typeface="ＭＳ Ｐゴシック" charset="0"/>
                </a:rPr>
                <a:t>original </a:t>
              </a:r>
              <a:r>
                <a:rPr lang="de-DE" dirty="0" err="1">
                  <a:solidFill>
                    <a:srgbClr val="787972"/>
                  </a:solidFill>
                  <a:latin typeface="Arial" charset="0"/>
                  <a:ea typeface="ＭＳ Ｐゴシック" charset="0"/>
                  <a:cs typeface="ＭＳ Ｐゴシック" charset="0"/>
                </a:rPr>
                <a:t>parameters</a:t>
              </a:r>
              <a:endParaRPr lang="de-DE" dirty="0">
                <a:solidFill>
                  <a:srgbClr val="787972"/>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66272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Best View Generation</a:t>
            </a:r>
            <a:endParaRPr lang="en-US" noProof="0"/>
          </a:p>
        </p:txBody>
      </p:sp>
      <p:sp>
        <p:nvSpPr>
          <p:cNvPr id="3" name="Inhaltsplatzhalter 2"/>
          <p:cNvSpPr>
            <a:spLocks noGrp="1"/>
          </p:cNvSpPr>
          <p:nvPr>
            <p:ph sz="quarter" idx="10"/>
          </p:nvPr>
        </p:nvSpPr>
        <p:spPr/>
        <p:txBody>
          <a:bodyPr/>
          <a:lstStyle/>
          <a:p>
            <a:r>
              <a:rPr lang="en-US" noProof="0" dirty="0" smtClean="0"/>
              <a:t>Are all views equally likely to be drawn?</a:t>
            </a:r>
          </a:p>
          <a:p>
            <a:pPr lvl="1"/>
            <a:r>
              <a:rPr lang="en-US" noProof="0" dirty="0" smtClean="0"/>
              <a:t>Learn model of human viewpoint preference </a:t>
            </a:r>
          </a:p>
          <a:p>
            <a:pPr lvl="1"/>
            <a:r>
              <a:rPr lang="en-US" noProof="0" dirty="0" smtClean="0"/>
              <a:t>RBF SVM using the following features:</a:t>
            </a:r>
          </a:p>
          <a:p>
            <a:pPr lvl="2"/>
            <a:r>
              <a:rPr lang="en-US" noProof="0" dirty="0" smtClean="0"/>
              <a:t>projected area [</a:t>
            </a:r>
            <a:r>
              <a:rPr lang="en-US" noProof="0" dirty="0" err="1" smtClean="0"/>
              <a:t>Plemenos</a:t>
            </a:r>
            <a:r>
              <a:rPr lang="en-US" noProof="0" dirty="0" smtClean="0"/>
              <a:t> 96], depth smoothness, </a:t>
            </a:r>
            <a:br>
              <a:rPr lang="en-US" noProof="0" dirty="0" smtClean="0"/>
            </a:br>
            <a:r>
              <a:rPr lang="en-US" noProof="0" dirty="0" smtClean="0"/>
              <a:t>silhouette length [Secord 11] </a:t>
            </a:r>
          </a:p>
          <a:p>
            <a:pPr lvl="1"/>
            <a:endParaRPr lang="en-US" noProof="0" dirty="0"/>
          </a:p>
        </p:txBody>
      </p:sp>
      <p:grpSp>
        <p:nvGrpSpPr>
          <p:cNvPr id="11" name="Gruppierung 10"/>
          <p:cNvGrpSpPr/>
          <p:nvPr/>
        </p:nvGrpSpPr>
        <p:grpSpPr>
          <a:xfrm>
            <a:off x="76200" y="2590800"/>
            <a:ext cx="7239000" cy="1333500"/>
            <a:chOff x="76200" y="2590800"/>
            <a:chExt cx="7239000" cy="1333500"/>
          </a:xfrm>
        </p:grpSpPr>
        <p:pic>
          <p:nvPicPr>
            <p:cNvPr id="8" name="Bild 7"/>
            <p:cNvPicPr>
              <a:picLocks noChangeAspect="1"/>
            </p:cNvPicPr>
            <p:nvPr/>
          </p:nvPicPr>
          <p:blipFill>
            <a:blip r:embed="rId3"/>
            <a:stretch>
              <a:fillRect/>
            </a:stretch>
          </p:blipFill>
          <p:spPr>
            <a:xfrm>
              <a:off x="76200" y="2667000"/>
              <a:ext cx="2438400" cy="1219200"/>
            </a:xfrm>
            <a:prstGeom prst="rect">
              <a:avLst/>
            </a:prstGeom>
          </p:spPr>
        </p:pic>
        <p:pic>
          <p:nvPicPr>
            <p:cNvPr id="9" name="Bild 8"/>
            <p:cNvPicPr>
              <a:picLocks noChangeAspect="1"/>
            </p:cNvPicPr>
            <p:nvPr/>
          </p:nvPicPr>
          <p:blipFill>
            <a:blip r:embed="rId4"/>
            <a:stretch>
              <a:fillRect/>
            </a:stretch>
          </p:blipFill>
          <p:spPr>
            <a:xfrm>
              <a:off x="5257800" y="2667000"/>
              <a:ext cx="2057400" cy="1028700"/>
            </a:xfrm>
            <a:prstGeom prst="rect">
              <a:avLst/>
            </a:prstGeom>
          </p:spPr>
        </p:pic>
        <p:pic>
          <p:nvPicPr>
            <p:cNvPr id="10" name="Bild 9"/>
            <p:cNvPicPr>
              <a:picLocks noChangeAspect="1"/>
            </p:cNvPicPr>
            <p:nvPr/>
          </p:nvPicPr>
          <p:blipFill>
            <a:blip r:embed="rId5"/>
            <a:stretch>
              <a:fillRect/>
            </a:stretch>
          </p:blipFill>
          <p:spPr>
            <a:xfrm>
              <a:off x="2514600" y="2590800"/>
              <a:ext cx="2667000" cy="1333500"/>
            </a:xfrm>
            <a:prstGeom prst="rect">
              <a:avLst/>
            </a:prstGeom>
          </p:spPr>
        </p:pic>
      </p:grpSp>
    </p:spTree>
    <p:extLst>
      <p:ext uri="{BB962C8B-B14F-4D97-AF65-F5344CB8AC3E}">
        <p14:creationId xmlns:p14="http://schemas.microsoft.com/office/powerpoint/2010/main" val="91521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Best View Generation</a:t>
            </a:r>
            <a:endParaRPr lang="en-US" noProof="0"/>
          </a:p>
        </p:txBody>
      </p:sp>
      <p:sp>
        <p:nvSpPr>
          <p:cNvPr id="4" name="Inhaltsplatzhalter 3"/>
          <p:cNvSpPr>
            <a:spLocks noGrp="1"/>
          </p:cNvSpPr>
          <p:nvPr>
            <p:ph idx="1"/>
          </p:nvPr>
        </p:nvSpPr>
        <p:spPr/>
        <p:txBody>
          <a:bodyPr/>
          <a:lstStyle/>
          <a:p>
            <a:r>
              <a:rPr lang="en-US" noProof="0" smtClean="0"/>
              <a:t>Predict best views for unknown model</a:t>
            </a:r>
          </a:p>
          <a:p>
            <a:pPr marL="365125" lvl="1" indent="0">
              <a:buNone/>
            </a:pPr>
            <a:endParaRPr lang="en-US" noProof="0" smtClean="0"/>
          </a:p>
          <a:p>
            <a:pPr lvl="1"/>
            <a:endParaRPr lang="en-US" noProof="0" smtClean="0"/>
          </a:p>
          <a:p>
            <a:pPr lvl="1"/>
            <a:endParaRPr lang="en-US" noProof="0" smtClean="0"/>
          </a:p>
          <a:p>
            <a:pPr lvl="1"/>
            <a:endParaRPr lang="en-US" noProof="0"/>
          </a:p>
        </p:txBody>
      </p:sp>
      <p:grpSp>
        <p:nvGrpSpPr>
          <p:cNvPr id="3" name="Gruppierung 2"/>
          <p:cNvGrpSpPr/>
          <p:nvPr/>
        </p:nvGrpSpPr>
        <p:grpSpPr>
          <a:xfrm>
            <a:off x="536064" y="1443458"/>
            <a:ext cx="2358243" cy="2005456"/>
            <a:chOff x="228600" y="1289726"/>
            <a:chExt cx="2727830" cy="2319754"/>
          </a:xfrm>
        </p:grpSpPr>
        <p:pic>
          <p:nvPicPr>
            <p:cNvPr id="17" name="Bild 16"/>
            <p:cNvPicPr>
              <a:picLocks noChangeAspect="1"/>
            </p:cNvPicPr>
            <p:nvPr/>
          </p:nvPicPr>
          <p:blipFill>
            <a:blip r:embed="rId3"/>
            <a:stretch>
              <a:fillRect/>
            </a:stretch>
          </p:blipFill>
          <p:spPr>
            <a:xfrm>
              <a:off x="304800" y="1780680"/>
              <a:ext cx="2212622" cy="1828800"/>
            </a:xfrm>
            <a:prstGeom prst="rect">
              <a:avLst/>
            </a:prstGeom>
          </p:spPr>
        </p:pic>
        <p:sp>
          <p:nvSpPr>
            <p:cNvPr id="19" name="Textfeld 18"/>
            <p:cNvSpPr txBox="1"/>
            <p:nvPr/>
          </p:nvSpPr>
          <p:spPr>
            <a:xfrm>
              <a:off x="228600" y="1289726"/>
              <a:ext cx="2727830" cy="338554"/>
            </a:xfrm>
            <a:prstGeom prst="rect">
              <a:avLst/>
            </a:prstGeom>
            <a:noFill/>
          </p:spPr>
          <p:txBody>
            <a:bodyPr wrap="none" rtlCol="0">
              <a:spAutoFit/>
            </a:bodyPr>
            <a:lstStyle/>
            <a:p>
              <a:pPr defTabSz="914400" fontAlgn="base">
                <a:spcBef>
                  <a:spcPct val="0"/>
                </a:spcBef>
                <a:spcAft>
                  <a:spcPct val="0"/>
                </a:spcAft>
              </a:pPr>
              <a:r>
                <a:rPr lang="de-DE" sz="1600" dirty="0">
                  <a:solidFill>
                    <a:srgbClr val="787972"/>
                  </a:solidFill>
                  <a:latin typeface="Arial" charset="0"/>
                  <a:ea typeface="ＭＳ Ｐゴシック" charset="0"/>
                  <a:cs typeface="ＭＳ Ｐゴシック" charset="0"/>
                </a:rPr>
                <a:t>a) </a:t>
              </a:r>
              <a:r>
                <a:rPr lang="de-DE" sz="1600" dirty="0" err="1">
                  <a:solidFill>
                    <a:srgbClr val="787972"/>
                  </a:solidFill>
                  <a:latin typeface="Arial" charset="0"/>
                  <a:ea typeface="ＭＳ Ｐゴシック" charset="0"/>
                  <a:cs typeface="ＭＳ Ｐゴシック" charset="0"/>
                </a:rPr>
                <a:t>probability</a:t>
              </a:r>
              <a:r>
                <a:rPr lang="de-DE" sz="1600" dirty="0">
                  <a:solidFill>
                    <a:srgbClr val="787972"/>
                  </a:solidFill>
                  <a:latin typeface="Arial" charset="0"/>
                  <a:ea typeface="ＭＳ Ｐゴシック" charset="0"/>
                  <a:cs typeface="ＭＳ Ｐゴシック" charset="0"/>
                </a:rPr>
                <a:t> </a:t>
              </a:r>
              <a:r>
                <a:rPr lang="de-DE" sz="1600" dirty="0" err="1">
                  <a:solidFill>
                    <a:srgbClr val="787972"/>
                  </a:solidFill>
                  <a:latin typeface="Arial" charset="0"/>
                  <a:ea typeface="ＭＳ Ｐゴシック" charset="0"/>
                  <a:cs typeface="ＭＳ Ｐゴシック" charset="0"/>
                </a:rPr>
                <a:t>map</a:t>
              </a:r>
              <a:r>
                <a:rPr lang="de-DE" sz="1600" dirty="0">
                  <a:solidFill>
                    <a:srgbClr val="787972"/>
                  </a:solidFill>
                  <a:latin typeface="Arial" charset="0"/>
                  <a:ea typeface="ＭＳ Ｐゴシック" charset="0"/>
                  <a:cs typeface="ＭＳ Ｐゴシック" charset="0"/>
                </a:rPr>
                <a:t> </a:t>
              </a:r>
              <a:r>
                <a:rPr lang="de-DE" sz="1600" dirty="0" err="1">
                  <a:solidFill>
                    <a:srgbClr val="787972"/>
                  </a:solidFill>
                  <a:latin typeface="Arial" charset="0"/>
                  <a:ea typeface="ＭＳ Ｐゴシック" charset="0"/>
                  <a:cs typeface="ＭＳ Ｐゴシック" charset="0"/>
                </a:rPr>
                <a:t>for</a:t>
              </a:r>
              <a:r>
                <a:rPr lang="de-DE" sz="1600" dirty="0">
                  <a:solidFill>
                    <a:srgbClr val="787972"/>
                  </a:solidFill>
                  <a:latin typeface="Arial" charset="0"/>
                  <a:ea typeface="ＭＳ Ｐゴシック" charset="0"/>
                  <a:cs typeface="ＭＳ Ｐゴシック" charset="0"/>
                </a:rPr>
                <a:t> </a:t>
              </a:r>
              <a:r>
                <a:rPr lang="de-DE" sz="1600" dirty="0" err="1">
                  <a:solidFill>
                    <a:srgbClr val="787972"/>
                  </a:solidFill>
                  <a:latin typeface="Arial" charset="0"/>
                  <a:ea typeface="ＭＳ Ｐゴシック" charset="0"/>
                  <a:cs typeface="ＭＳ Ｐゴシック" charset="0"/>
                </a:rPr>
                <a:t>model</a:t>
              </a:r>
              <a:endParaRPr lang="de-DE" sz="1600" dirty="0">
                <a:solidFill>
                  <a:srgbClr val="787972"/>
                </a:solidFill>
                <a:latin typeface="Arial" charset="0"/>
                <a:ea typeface="ＭＳ Ｐゴシック" charset="0"/>
                <a:cs typeface="ＭＳ Ｐゴシック" charset="0"/>
              </a:endParaRPr>
            </a:p>
          </p:txBody>
        </p:sp>
      </p:grpSp>
      <p:grpSp>
        <p:nvGrpSpPr>
          <p:cNvPr id="5" name="Gruppierung 4"/>
          <p:cNvGrpSpPr/>
          <p:nvPr/>
        </p:nvGrpSpPr>
        <p:grpSpPr>
          <a:xfrm>
            <a:off x="3156276" y="1443458"/>
            <a:ext cx="1910400" cy="2247001"/>
            <a:chOff x="2895600" y="1289726"/>
            <a:chExt cx="2209800" cy="2599154"/>
          </a:xfrm>
        </p:grpSpPr>
        <p:pic>
          <p:nvPicPr>
            <p:cNvPr id="15" name="Bild 14"/>
            <p:cNvPicPr>
              <a:picLocks noChangeAspect="1"/>
            </p:cNvPicPr>
            <p:nvPr/>
          </p:nvPicPr>
          <p:blipFill>
            <a:blip r:embed="rId4"/>
            <a:stretch>
              <a:fillRect/>
            </a:stretch>
          </p:blipFill>
          <p:spPr>
            <a:xfrm>
              <a:off x="2895600" y="1679080"/>
              <a:ext cx="2209800" cy="2209800"/>
            </a:xfrm>
            <a:prstGeom prst="rect">
              <a:avLst/>
            </a:prstGeom>
          </p:spPr>
        </p:pic>
        <p:sp>
          <p:nvSpPr>
            <p:cNvPr id="20" name="Textfeld 19"/>
            <p:cNvSpPr txBox="1"/>
            <p:nvPr/>
          </p:nvSpPr>
          <p:spPr>
            <a:xfrm>
              <a:off x="2971800" y="1289726"/>
              <a:ext cx="2111976" cy="338554"/>
            </a:xfrm>
            <a:prstGeom prst="rect">
              <a:avLst/>
            </a:prstGeom>
            <a:noFill/>
          </p:spPr>
          <p:txBody>
            <a:bodyPr wrap="none" rtlCol="0">
              <a:spAutoFit/>
            </a:bodyPr>
            <a:lstStyle/>
            <a:p>
              <a:pPr defTabSz="914400" fontAlgn="base">
                <a:spcBef>
                  <a:spcPct val="0"/>
                </a:spcBef>
                <a:spcAft>
                  <a:spcPct val="0"/>
                </a:spcAft>
              </a:pPr>
              <a:r>
                <a:rPr lang="de-DE" sz="1600" dirty="0">
                  <a:solidFill>
                    <a:srgbClr val="787972"/>
                  </a:solidFill>
                  <a:latin typeface="Arial" charset="0"/>
                  <a:ea typeface="ＭＳ Ｐゴシック" charset="0"/>
                  <a:cs typeface="ＭＳ Ｐゴシック" charset="0"/>
                </a:rPr>
                <a:t>b) </a:t>
              </a:r>
              <a:r>
                <a:rPr lang="de-DE" sz="1600" dirty="0" err="1">
                  <a:solidFill>
                    <a:srgbClr val="787972"/>
                  </a:solidFill>
                  <a:latin typeface="Arial" charset="0"/>
                  <a:ea typeface="ＭＳ Ｐゴシック" charset="0"/>
                  <a:cs typeface="ＭＳ Ｐゴシック" charset="0"/>
                </a:rPr>
                <a:t>resulting</a:t>
              </a:r>
              <a:r>
                <a:rPr lang="de-DE" sz="1600" dirty="0">
                  <a:solidFill>
                    <a:srgbClr val="787972"/>
                  </a:solidFill>
                  <a:latin typeface="Arial" charset="0"/>
                  <a:ea typeface="ＭＳ Ｐゴシック" charset="0"/>
                  <a:cs typeface="ＭＳ Ｐゴシック" charset="0"/>
                </a:rPr>
                <a:t> </a:t>
              </a:r>
              <a:r>
                <a:rPr lang="de-DE" sz="1600" dirty="0" err="1">
                  <a:solidFill>
                    <a:srgbClr val="787972"/>
                  </a:solidFill>
                  <a:latin typeface="Arial" charset="0"/>
                  <a:ea typeface="ＭＳ Ｐゴシック" charset="0"/>
                  <a:cs typeface="ＭＳ Ｐゴシック" charset="0"/>
                </a:rPr>
                <a:t>best</a:t>
              </a:r>
              <a:r>
                <a:rPr lang="de-DE" sz="1600" dirty="0">
                  <a:solidFill>
                    <a:srgbClr val="787972"/>
                  </a:solidFill>
                  <a:latin typeface="Arial" charset="0"/>
                  <a:ea typeface="ＭＳ Ｐゴシック" charset="0"/>
                  <a:cs typeface="ＭＳ Ｐゴシック" charset="0"/>
                </a:rPr>
                <a:t> </a:t>
              </a:r>
              <a:r>
                <a:rPr lang="de-DE" sz="1600" dirty="0" err="1">
                  <a:solidFill>
                    <a:srgbClr val="787972"/>
                  </a:solidFill>
                  <a:latin typeface="Arial" charset="0"/>
                  <a:ea typeface="ＭＳ Ｐゴシック" charset="0"/>
                  <a:cs typeface="ＭＳ Ｐゴシック" charset="0"/>
                </a:rPr>
                <a:t>view</a:t>
              </a:r>
              <a:endParaRPr lang="de-DE" sz="1600" dirty="0">
                <a:solidFill>
                  <a:srgbClr val="787972"/>
                </a:solidFill>
                <a:latin typeface="Arial" charset="0"/>
                <a:ea typeface="ＭＳ Ｐゴシック" charset="0"/>
                <a:cs typeface="ＭＳ Ｐゴシック" charset="0"/>
              </a:endParaRPr>
            </a:p>
          </p:txBody>
        </p:sp>
      </p:grpSp>
      <p:grpSp>
        <p:nvGrpSpPr>
          <p:cNvPr id="6" name="Gruppierung 5"/>
          <p:cNvGrpSpPr/>
          <p:nvPr/>
        </p:nvGrpSpPr>
        <p:grpSpPr>
          <a:xfrm>
            <a:off x="5394156" y="1443458"/>
            <a:ext cx="1317517" cy="2005456"/>
            <a:chOff x="5334000" y="1289726"/>
            <a:chExt cx="1524000" cy="2319754"/>
          </a:xfrm>
        </p:grpSpPr>
        <p:pic>
          <p:nvPicPr>
            <p:cNvPr id="18" name="Bild 17"/>
            <p:cNvPicPr>
              <a:picLocks noChangeAspect="1"/>
            </p:cNvPicPr>
            <p:nvPr/>
          </p:nvPicPr>
          <p:blipFill>
            <a:blip r:embed="rId5"/>
            <a:stretch>
              <a:fillRect/>
            </a:stretch>
          </p:blipFill>
          <p:spPr>
            <a:xfrm>
              <a:off x="5334000" y="1933080"/>
              <a:ext cx="1524000" cy="1676400"/>
            </a:xfrm>
            <a:prstGeom prst="rect">
              <a:avLst/>
            </a:prstGeom>
          </p:spPr>
        </p:pic>
        <p:sp>
          <p:nvSpPr>
            <p:cNvPr id="21" name="Textfeld 20"/>
            <p:cNvSpPr txBox="1"/>
            <p:nvPr/>
          </p:nvSpPr>
          <p:spPr>
            <a:xfrm>
              <a:off x="5334000" y="1289726"/>
              <a:ext cx="1461758" cy="338554"/>
            </a:xfrm>
            <a:prstGeom prst="rect">
              <a:avLst/>
            </a:prstGeom>
            <a:noFill/>
          </p:spPr>
          <p:txBody>
            <a:bodyPr wrap="none" rtlCol="0">
              <a:spAutoFit/>
            </a:bodyPr>
            <a:lstStyle/>
            <a:p>
              <a:pPr defTabSz="914400" fontAlgn="base">
                <a:spcBef>
                  <a:spcPct val="0"/>
                </a:spcBef>
                <a:spcAft>
                  <a:spcPct val="0"/>
                </a:spcAft>
              </a:pPr>
              <a:r>
                <a:rPr lang="de-DE" sz="1600" dirty="0">
                  <a:solidFill>
                    <a:srgbClr val="787972"/>
                  </a:solidFill>
                  <a:latin typeface="Arial" charset="0"/>
                  <a:ea typeface="ＭＳ Ｐゴシック" charset="0"/>
                  <a:cs typeface="ＭＳ Ｐゴシック" charset="0"/>
                </a:rPr>
                <a:t>c) </a:t>
              </a:r>
              <a:r>
                <a:rPr lang="de-DE" sz="1600" dirty="0" err="1">
                  <a:solidFill>
                    <a:srgbClr val="787972"/>
                  </a:solidFill>
                  <a:latin typeface="Arial" charset="0"/>
                  <a:ea typeface="ＭＳ Ｐゴシック" charset="0"/>
                  <a:cs typeface="ＭＳ Ｐゴシック" charset="0"/>
                </a:rPr>
                <a:t>user</a:t>
              </a:r>
              <a:r>
                <a:rPr lang="de-DE" sz="1600" dirty="0">
                  <a:solidFill>
                    <a:srgbClr val="787972"/>
                  </a:solidFill>
                  <a:latin typeface="Arial" charset="0"/>
                  <a:ea typeface="ＭＳ Ｐゴシック" charset="0"/>
                  <a:cs typeface="ＭＳ Ｐゴシック" charset="0"/>
                </a:rPr>
                <a:t> </a:t>
              </a:r>
              <a:r>
                <a:rPr lang="de-DE" sz="1600" dirty="0" err="1">
                  <a:solidFill>
                    <a:srgbClr val="787972"/>
                  </a:solidFill>
                  <a:latin typeface="Arial" charset="0"/>
                  <a:ea typeface="ＭＳ Ｐゴシック" charset="0"/>
                  <a:cs typeface="ＭＳ Ｐゴシック" charset="0"/>
                </a:rPr>
                <a:t>sketch</a:t>
              </a:r>
              <a:endParaRPr lang="de-DE" sz="1600" dirty="0">
                <a:solidFill>
                  <a:srgbClr val="787972"/>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82256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Comparison View Generation</a:t>
            </a:r>
            <a:endParaRPr lang="en-US" noProof="0"/>
          </a:p>
        </p:txBody>
      </p:sp>
      <p:pic>
        <p:nvPicPr>
          <p:cNvPr id="4" name="Bild 3"/>
          <p:cNvPicPr>
            <a:picLocks noChangeAspect="1"/>
          </p:cNvPicPr>
          <p:nvPr/>
        </p:nvPicPr>
        <p:blipFill>
          <a:blip r:embed="rId2"/>
          <a:stretch>
            <a:fillRect/>
          </a:stretch>
        </p:blipFill>
        <p:spPr>
          <a:xfrm>
            <a:off x="1828800" y="762000"/>
            <a:ext cx="3613833" cy="3108960"/>
          </a:xfrm>
          <a:prstGeom prst="rect">
            <a:avLst/>
          </a:prstGeom>
        </p:spPr>
      </p:pic>
      <p:pic>
        <p:nvPicPr>
          <p:cNvPr id="5" name="Bild 4"/>
          <p:cNvPicPr>
            <a:picLocks noChangeAspect="1"/>
          </p:cNvPicPr>
          <p:nvPr/>
        </p:nvPicPr>
        <p:blipFill>
          <a:blip r:embed="rId3"/>
          <a:stretch>
            <a:fillRect/>
          </a:stretch>
        </p:blipFill>
        <p:spPr>
          <a:xfrm>
            <a:off x="1828800" y="762000"/>
            <a:ext cx="3613833" cy="3108960"/>
          </a:xfrm>
          <a:prstGeom prst="rect">
            <a:avLst/>
          </a:prstGeom>
        </p:spPr>
      </p:pic>
      <p:pic>
        <p:nvPicPr>
          <p:cNvPr id="6" name="Bild 5"/>
          <p:cNvPicPr>
            <a:picLocks noChangeAspect="1"/>
          </p:cNvPicPr>
          <p:nvPr/>
        </p:nvPicPr>
        <p:blipFill>
          <a:blip r:embed="rId4"/>
          <a:stretch>
            <a:fillRect/>
          </a:stretch>
        </p:blipFill>
        <p:spPr>
          <a:xfrm>
            <a:off x="1828800" y="762000"/>
            <a:ext cx="3613833" cy="3108960"/>
          </a:xfrm>
          <a:prstGeom prst="rect">
            <a:avLst/>
          </a:prstGeom>
        </p:spPr>
      </p:pic>
      <p:pic>
        <p:nvPicPr>
          <p:cNvPr id="7" name="Bild 6"/>
          <p:cNvPicPr>
            <a:picLocks noChangeAspect="1"/>
          </p:cNvPicPr>
          <p:nvPr/>
        </p:nvPicPr>
        <p:blipFill>
          <a:blip r:embed="rId5"/>
          <a:stretch>
            <a:fillRect/>
          </a:stretch>
        </p:blipFill>
        <p:spPr>
          <a:xfrm>
            <a:off x="1828800" y="762000"/>
            <a:ext cx="3613833" cy="3108960"/>
          </a:xfrm>
          <a:prstGeom prst="rect">
            <a:avLst/>
          </a:prstGeom>
        </p:spPr>
      </p:pic>
      <p:pic>
        <p:nvPicPr>
          <p:cNvPr id="8" name="Bild 7"/>
          <p:cNvPicPr>
            <a:picLocks noChangeAspect="1"/>
          </p:cNvPicPr>
          <p:nvPr/>
        </p:nvPicPr>
        <p:blipFill>
          <a:blip r:embed="rId6"/>
          <a:stretch>
            <a:fillRect/>
          </a:stretch>
        </p:blipFill>
        <p:spPr>
          <a:xfrm>
            <a:off x="1828800" y="762000"/>
            <a:ext cx="3613833" cy="3108960"/>
          </a:xfrm>
          <a:prstGeom prst="rect">
            <a:avLst/>
          </a:prstGeom>
        </p:spPr>
      </p:pic>
      <p:pic>
        <p:nvPicPr>
          <p:cNvPr id="9" name="Bild 8"/>
          <p:cNvPicPr>
            <a:picLocks noChangeAspect="1"/>
          </p:cNvPicPr>
          <p:nvPr/>
        </p:nvPicPr>
        <p:blipFill>
          <a:blip r:embed="rId7"/>
          <a:stretch>
            <a:fillRect/>
          </a:stretch>
        </p:blipFill>
        <p:spPr>
          <a:xfrm>
            <a:off x="1828800" y="762000"/>
            <a:ext cx="3613833" cy="3108960"/>
          </a:xfrm>
          <a:prstGeom prst="rect">
            <a:avLst/>
          </a:prstGeom>
        </p:spPr>
      </p:pic>
      <p:grpSp>
        <p:nvGrpSpPr>
          <p:cNvPr id="3" name="Gruppierung 2"/>
          <p:cNvGrpSpPr/>
          <p:nvPr/>
        </p:nvGrpSpPr>
        <p:grpSpPr>
          <a:xfrm>
            <a:off x="211349" y="854116"/>
            <a:ext cx="1296974" cy="1298376"/>
            <a:chOff x="206376" y="838200"/>
            <a:chExt cx="2819400" cy="2822448"/>
          </a:xfrm>
        </p:grpSpPr>
        <p:pic>
          <p:nvPicPr>
            <p:cNvPr id="10" name="Bild 9"/>
            <p:cNvPicPr>
              <a:picLocks noChangeAspect="1"/>
            </p:cNvPicPr>
            <p:nvPr/>
          </p:nvPicPr>
          <p:blipFill>
            <a:blip r:embed="rId8"/>
            <a:stretch>
              <a:fillRect/>
            </a:stretch>
          </p:blipFill>
          <p:spPr>
            <a:xfrm>
              <a:off x="511176" y="1295400"/>
              <a:ext cx="2451863" cy="1905000"/>
            </a:xfrm>
            <a:prstGeom prst="rect">
              <a:avLst/>
            </a:prstGeom>
          </p:spPr>
        </p:pic>
        <p:sp>
          <p:nvSpPr>
            <p:cNvPr id="11" name="Oval 10"/>
            <p:cNvSpPr>
              <a:spLocks/>
            </p:cNvSpPr>
            <p:nvPr/>
          </p:nvSpPr>
          <p:spPr>
            <a:xfrm>
              <a:off x="206376" y="838200"/>
              <a:ext cx="2819400" cy="2822448"/>
            </a:xfrm>
            <a:prstGeom prst="ellipse">
              <a:avLst/>
            </a:prstGeom>
            <a:no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2" name="Oval 11"/>
            <p:cNvSpPr/>
            <p:nvPr/>
          </p:nvSpPr>
          <p:spPr>
            <a:xfrm rot="20118507">
              <a:off x="2783750" y="1305994"/>
              <a:ext cx="181771" cy="598753"/>
            </a:xfrm>
            <a:prstGeom prst="ellipse">
              <a:avLst/>
            </a:prstGeom>
            <a:solidFill>
              <a:schemeClr val="accent1">
                <a:alpha val="41000"/>
              </a:schemeClr>
            </a:solid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3" name="Oval 12"/>
            <p:cNvSpPr/>
            <p:nvPr/>
          </p:nvSpPr>
          <p:spPr>
            <a:xfrm rot="20118507">
              <a:off x="1875445" y="2901025"/>
              <a:ext cx="580124" cy="303191"/>
            </a:xfrm>
            <a:prstGeom prst="ellipse">
              <a:avLst/>
            </a:prstGeom>
            <a:solidFill>
              <a:schemeClr val="accent1">
                <a:alpha val="55000"/>
              </a:schemeClr>
            </a:solid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14" name="Oval 13"/>
            <p:cNvSpPr/>
            <p:nvPr/>
          </p:nvSpPr>
          <p:spPr>
            <a:xfrm rot="1985152">
              <a:off x="313959" y="1206654"/>
              <a:ext cx="193442" cy="649359"/>
            </a:xfrm>
            <a:prstGeom prst="ellipse">
              <a:avLst/>
            </a:prstGeom>
            <a:solidFill>
              <a:schemeClr val="accent1">
                <a:alpha val="41000"/>
              </a:schemeClr>
            </a:solidFill>
            <a:ln>
              <a:solidFill>
                <a:srgbClr val="14131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15" name="Gruppierung 14"/>
            <p:cNvGrpSpPr/>
            <p:nvPr/>
          </p:nvGrpSpPr>
          <p:grpSpPr>
            <a:xfrm>
              <a:off x="434976" y="1524000"/>
              <a:ext cx="2379869" cy="1512841"/>
              <a:chOff x="434976" y="1524000"/>
              <a:chExt cx="2379869" cy="1512841"/>
            </a:xfrm>
          </p:grpSpPr>
          <p:cxnSp>
            <p:nvCxnSpPr>
              <p:cNvPr id="16" name="Gerade Verbindung mit Pfeil 15"/>
              <p:cNvCxnSpPr/>
              <p:nvPr/>
            </p:nvCxnSpPr>
            <p:spPr>
              <a:xfrm flipH="1" flipV="1">
                <a:off x="2035177" y="2743201"/>
                <a:ext cx="141240" cy="293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stCxn id="20" idx="3"/>
              </p:cNvCxnSpPr>
              <p:nvPr/>
            </p:nvCxnSpPr>
            <p:spPr>
              <a:xfrm flipH="1">
                <a:off x="2568576" y="1626981"/>
                <a:ext cx="246269" cy="1256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p:nvPr/>
            </p:nvCxnSpPr>
            <p:spPr>
              <a:xfrm>
                <a:off x="434976" y="1524000"/>
                <a:ext cx="2286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9" name="Gruppierung 18"/>
            <p:cNvGrpSpPr/>
            <p:nvPr/>
          </p:nvGrpSpPr>
          <p:grpSpPr>
            <a:xfrm>
              <a:off x="358776" y="1447800"/>
              <a:ext cx="2559050" cy="1644650"/>
              <a:chOff x="358776" y="1447800"/>
              <a:chExt cx="2559050" cy="1644650"/>
            </a:xfrm>
          </p:grpSpPr>
          <p:sp>
            <p:nvSpPr>
              <p:cNvPr id="20" name="Oval 19"/>
              <p:cNvSpPr/>
              <p:nvPr/>
            </p:nvSpPr>
            <p:spPr>
              <a:xfrm>
                <a:off x="2797176" y="152400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1" name="Oval 20"/>
              <p:cNvSpPr/>
              <p:nvPr/>
            </p:nvSpPr>
            <p:spPr>
              <a:xfrm>
                <a:off x="2111376" y="297180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sp>
            <p:nvSpPr>
              <p:cNvPr id="22" name="Oval 21"/>
              <p:cNvSpPr/>
              <p:nvPr/>
            </p:nvSpPr>
            <p:spPr>
              <a:xfrm>
                <a:off x="358776" y="1447800"/>
                <a:ext cx="120650" cy="120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grpSp>
      <p:sp>
        <p:nvSpPr>
          <p:cNvPr id="23" name="Textfeld 22"/>
          <p:cNvSpPr txBox="1"/>
          <p:nvPr/>
        </p:nvSpPr>
        <p:spPr>
          <a:xfrm>
            <a:off x="3282023" y="807328"/>
            <a:ext cx="1929510" cy="276999"/>
          </a:xfrm>
          <a:prstGeom prst="rect">
            <a:avLst/>
          </a:prstGeom>
          <a:solidFill>
            <a:schemeClr val="accent4"/>
          </a:solidFill>
        </p:spPr>
        <p:txBody>
          <a:bodyPr wrap="none" rtlCol="0">
            <a:spAutoFit/>
          </a:bodyPr>
          <a:lstStyle/>
          <a:p>
            <a:r>
              <a:rPr lang="de-DE" sz="1200" dirty="0" err="1">
                <a:solidFill>
                  <a:schemeClr val="bg2"/>
                </a:solidFill>
              </a:rPr>
              <a:t>n</a:t>
            </a:r>
            <a:r>
              <a:rPr lang="de-DE" sz="1200" dirty="0" err="1" smtClean="0">
                <a:solidFill>
                  <a:schemeClr val="bg2"/>
                </a:solidFill>
              </a:rPr>
              <a:t>umber</a:t>
            </a:r>
            <a:r>
              <a:rPr lang="de-DE" sz="1200" dirty="0" smtClean="0">
                <a:solidFill>
                  <a:schemeClr val="bg2"/>
                </a:solidFill>
              </a:rPr>
              <a:t> </a:t>
            </a:r>
            <a:r>
              <a:rPr lang="de-DE" sz="1200" dirty="0" err="1" smtClean="0">
                <a:solidFill>
                  <a:schemeClr val="bg2"/>
                </a:solidFill>
              </a:rPr>
              <a:t>of</a:t>
            </a:r>
            <a:r>
              <a:rPr lang="de-DE" sz="1200" dirty="0" smtClean="0">
                <a:solidFill>
                  <a:schemeClr val="bg2"/>
                </a:solidFill>
              </a:rPr>
              <a:t> </a:t>
            </a:r>
            <a:r>
              <a:rPr lang="de-DE" sz="1200" dirty="0" err="1" smtClean="0">
                <a:solidFill>
                  <a:schemeClr val="bg2"/>
                </a:solidFill>
              </a:rPr>
              <a:t>sampled</a:t>
            </a:r>
            <a:r>
              <a:rPr lang="de-DE" sz="1200" dirty="0" smtClean="0">
                <a:solidFill>
                  <a:schemeClr val="bg2"/>
                </a:solidFill>
              </a:rPr>
              <a:t> </a:t>
            </a:r>
            <a:r>
              <a:rPr lang="de-DE" sz="1200" dirty="0" err="1" smtClean="0">
                <a:solidFill>
                  <a:schemeClr val="bg2"/>
                </a:solidFill>
              </a:rPr>
              <a:t>views</a:t>
            </a:r>
            <a:endParaRPr lang="de-DE" sz="1200" dirty="0">
              <a:solidFill>
                <a:schemeClr val="bg2"/>
              </a:solidFill>
            </a:endParaRPr>
          </a:p>
        </p:txBody>
      </p:sp>
    </p:spTree>
    <p:extLst>
      <p:ext uri="{BB962C8B-B14F-4D97-AF65-F5344CB8AC3E}">
        <p14:creationId xmlns:p14="http://schemas.microsoft.com/office/powerpoint/2010/main" val="170480478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Parameter Optimization</a:t>
            </a:r>
            <a:endParaRPr lang="en-US" noProof="0"/>
          </a:p>
        </p:txBody>
      </p:sp>
      <p:sp>
        <p:nvSpPr>
          <p:cNvPr id="4" name="Inhaltsplatzhalter 3"/>
          <p:cNvSpPr>
            <a:spLocks noGrp="1"/>
          </p:cNvSpPr>
          <p:nvPr>
            <p:ph sz="quarter" idx="10"/>
          </p:nvPr>
        </p:nvSpPr>
        <p:spPr/>
        <p:txBody>
          <a:bodyPr/>
          <a:lstStyle/>
          <a:p>
            <a:r>
              <a:rPr lang="en-US" noProof="0" smtClean="0"/>
              <a:t>Many parameters in our pipeline – best combination?</a:t>
            </a:r>
          </a:p>
          <a:p>
            <a:pPr lvl="1"/>
            <a:r>
              <a:rPr lang="en-US" noProof="0" smtClean="0"/>
              <a:t>Feature transform: #orientations, Gabor filter parameters</a:t>
            </a:r>
          </a:p>
          <a:p>
            <a:pPr lvl="1"/>
            <a:r>
              <a:rPr lang="en-US" noProof="0" smtClean="0"/>
              <a:t>Vocabulary size, feature size</a:t>
            </a:r>
          </a:p>
          <a:p>
            <a:r>
              <a:rPr lang="en-US" noProof="0" smtClean="0"/>
              <a:t>Sampling the whole parameter space is not an option</a:t>
            </a:r>
          </a:p>
          <a:p>
            <a:pPr lvl="1"/>
            <a:r>
              <a:rPr lang="en-US" noProof="0" smtClean="0"/>
              <a:t>6-dimensional space, 10 samples: 10^6 samples</a:t>
            </a:r>
          </a:p>
          <a:p>
            <a:pPr lvl="1"/>
            <a:r>
              <a:rPr lang="en-US" noProof="0" smtClean="0"/>
              <a:t>Each sample takes one hour = 100 years</a:t>
            </a:r>
          </a:p>
          <a:p>
            <a:pPr lvl="1"/>
            <a:r>
              <a:rPr lang="en-US" noProof="0" smtClean="0"/>
              <a:t>Our solution: choose two free parameters, fix remaining</a:t>
            </a:r>
            <a:endParaRPr lang="en-US" noProof="0"/>
          </a:p>
        </p:txBody>
      </p:sp>
    </p:spTree>
    <p:extLst>
      <p:ext uri="{BB962C8B-B14F-4D97-AF65-F5344CB8AC3E}">
        <p14:creationId xmlns:p14="http://schemas.microsoft.com/office/powerpoint/2010/main" val="390692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Parameter Optimization</a:t>
            </a:r>
            <a:endParaRPr lang="en-US" noProof="0"/>
          </a:p>
        </p:txBody>
      </p:sp>
      <p:sp>
        <p:nvSpPr>
          <p:cNvPr id="9" name="Inhaltsplatzhalter 8"/>
          <p:cNvSpPr>
            <a:spLocks noGrp="1"/>
          </p:cNvSpPr>
          <p:nvPr>
            <p:ph sz="quarter" idx="10"/>
          </p:nvPr>
        </p:nvSpPr>
        <p:spPr/>
        <p:txBody>
          <a:bodyPr/>
          <a:lstStyle/>
          <a:p>
            <a:r>
              <a:rPr lang="en-US" noProof="0" smtClean="0"/>
              <a:t>Optimizing parameters of underlying GABOR filter</a:t>
            </a:r>
          </a:p>
          <a:p>
            <a:pPr lvl="1"/>
            <a:r>
              <a:rPr lang="en-US" noProof="0" smtClean="0"/>
              <a:t>x/y axis: bandwidth</a:t>
            </a:r>
          </a:p>
          <a:p>
            <a:pPr lvl="1"/>
            <a:r>
              <a:rPr lang="en-US" noProof="0" smtClean="0"/>
              <a:t>left to right: peak frequency</a:t>
            </a:r>
            <a:endParaRPr lang="en-US" noProof="0"/>
          </a:p>
        </p:txBody>
      </p:sp>
      <p:pic>
        <p:nvPicPr>
          <p:cNvPr id="8" name="Bild 7"/>
          <p:cNvPicPr>
            <a:picLocks noChangeAspect="1"/>
          </p:cNvPicPr>
          <p:nvPr/>
        </p:nvPicPr>
        <p:blipFill>
          <a:blip r:embed="rId2"/>
          <a:stretch>
            <a:fillRect/>
          </a:stretch>
        </p:blipFill>
        <p:spPr>
          <a:xfrm>
            <a:off x="76200" y="2171700"/>
            <a:ext cx="7071295" cy="1638300"/>
          </a:xfrm>
          <a:prstGeom prst="rect">
            <a:avLst/>
          </a:prstGeom>
        </p:spPr>
      </p:pic>
      <p:sp>
        <p:nvSpPr>
          <p:cNvPr id="5" name="Oval 4"/>
          <p:cNvSpPr/>
          <p:nvPr/>
        </p:nvSpPr>
        <p:spPr>
          <a:xfrm>
            <a:off x="6096000" y="2991120"/>
            <a:ext cx="152400" cy="152400"/>
          </a:xfrm>
          <a:prstGeom prst="ellipse">
            <a:avLst/>
          </a:prstGeom>
          <a:solidFill>
            <a:schemeClr val="accent4">
              <a:lumMod val="50000"/>
            </a:schemeClr>
          </a:solidFill>
          <a:ln>
            <a:solidFill>
              <a:srgbClr val="F5BF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de-DE" sz="1800">
              <a:solidFill>
                <a:srgbClr val="787972"/>
              </a:solidFill>
              <a:latin typeface="Arial"/>
            </a:endParaRPr>
          </a:p>
        </p:txBody>
      </p:sp>
      <p:grpSp>
        <p:nvGrpSpPr>
          <p:cNvPr id="11" name="Group 10"/>
          <p:cNvGrpSpPr/>
          <p:nvPr/>
        </p:nvGrpSpPr>
        <p:grpSpPr>
          <a:xfrm>
            <a:off x="4753023" y="1712486"/>
            <a:ext cx="1871238" cy="1234068"/>
            <a:chOff x="4753023" y="1712486"/>
            <a:chExt cx="1871238" cy="1234068"/>
          </a:xfrm>
        </p:grpSpPr>
        <p:cxnSp>
          <p:nvCxnSpPr>
            <p:cNvPr id="4" name="Straight Arrow Connector 3"/>
            <p:cNvCxnSpPr/>
            <p:nvPr/>
          </p:nvCxnSpPr>
          <p:spPr>
            <a:xfrm>
              <a:off x="5737281" y="1975697"/>
              <a:ext cx="381000" cy="97085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53023" y="1712486"/>
              <a:ext cx="1871238" cy="307777"/>
            </a:xfrm>
            <a:prstGeom prst="rect">
              <a:avLst/>
            </a:prstGeom>
            <a:noFill/>
          </p:spPr>
          <p:txBody>
            <a:bodyPr wrap="none" rtlCol="0">
              <a:spAutoFit/>
            </a:bodyPr>
            <a:lstStyle/>
            <a:p>
              <a:r>
                <a:rPr lang="en-US" dirty="0" smtClean="0"/>
                <a:t>best parameter value</a:t>
              </a:r>
              <a:endParaRPr lang="en-US" dirty="0"/>
            </a:p>
          </p:txBody>
        </p:sp>
      </p:grpSp>
    </p:spTree>
    <p:extLst>
      <p:ext uri="{BB962C8B-B14F-4D97-AF65-F5344CB8AC3E}">
        <p14:creationId xmlns:p14="http://schemas.microsoft.com/office/powerpoint/2010/main" val="233322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stretch>
            <a:fillRect/>
          </a:stretch>
        </p:blipFill>
        <p:spPr>
          <a:xfrm>
            <a:off x="533400" y="1295400"/>
            <a:ext cx="2761375" cy="2761375"/>
          </a:xfrm>
          <a:prstGeom prst="rect">
            <a:avLst/>
          </a:prstGeom>
        </p:spPr>
      </p:pic>
      <p:sp>
        <p:nvSpPr>
          <p:cNvPr id="8" name="Titel 7"/>
          <p:cNvSpPr>
            <a:spLocks noGrp="1"/>
          </p:cNvSpPr>
          <p:nvPr>
            <p:ph type="title"/>
          </p:nvPr>
        </p:nvSpPr>
        <p:spPr/>
        <p:txBody>
          <a:bodyPr/>
          <a:lstStyle/>
          <a:p>
            <a:r>
              <a:rPr lang="en-US" noProof="0" smtClean="0"/>
              <a:t>Why Sketch-Based?</a:t>
            </a:r>
            <a:endParaRPr lang="en-US" noProof="0"/>
          </a:p>
        </p:txBody>
      </p:sp>
      <p:sp>
        <p:nvSpPr>
          <p:cNvPr id="9" name="Inhaltsplatzhalter 8"/>
          <p:cNvSpPr>
            <a:spLocks noGrp="1"/>
          </p:cNvSpPr>
          <p:nvPr>
            <p:ph sz="quarter" idx="10"/>
          </p:nvPr>
        </p:nvSpPr>
        <p:spPr>
          <a:xfrm>
            <a:off x="3276600" y="1676400"/>
            <a:ext cx="3886200" cy="1295400"/>
          </a:xfrm>
        </p:spPr>
        <p:txBody>
          <a:bodyPr>
            <a:normAutofit/>
          </a:bodyPr>
          <a:lstStyle/>
          <a:p>
            <a:r>
              <a:rPr lang="en-US" noProof="0" smtClean="0"/>
              <a:t>Problems:</a:t>
            </a:r>
          </a:p>
          <a:p>
            <a:pPr lvl="1"/>
            <a:r>
              <a:rPr lang="en-US" noProof="0" smtClean="0"/>
              <a:t>vehicle, jeep, truck, pickup, ...</a:t>
            </a:r>
          </a:p>
          <a:p>
            <a:pPr lvl="1"/>
            <a:r>
              <a:rPr lang="en-US" noProof="0" smtClean="0"/>
              <a:t>no keyword attached to model</a:t>
            </a:r>
            <a:endParaRPr lang="en-US" noProof="0"/>
          </a:p>
        </p:txBody>
      </p:sp>
      <p:pic>
        <p:nvPicPr>
          <p:cNvPr id="10" name="Bild 9"/>
          <p:cNvPicPr>
            <a:picLocks noChangeAspect="1"/>
          </p:cNvPicPr>
          <p:nvPr/>
        </p:nvPicPr>
        <p:blipFill>
          <a:blip r:embed="rId4"/>
          <a:stretch>
            <a:fillRect/>
          </a:stretch>
        </p:blipFill>
        <p:spPr>
          <a:xfrm>
            <a:off x="228600" y="609600"/>
            <a:ext cx="4343400" cy="839481"/>
          </a:xfrm>
          <a:prstGeom prst="rect">
            <a:avLst/>
          </a:prstGeom>
        </p:spPr>
      </p:pic>
      <p:sp>
        <p:nvSpPr>
          <p:cNvPr id="14" name="Textfeld 13"/>
          <p:cNvSpPr txBox="1"/>
          <p:nvPr/>
        </p:nvSpPr>
        <p:spPr>
          <a:xfrm>
            <a:off x="2311398" y="838200"/>
            <a:ext cx="914400" cy="338554"/>
          </a:xfrm>
          <a:prstGeom prst="rect">
            <a:avLst/>
          </a:prstGeom>
          <a:noFill/>
        </p:spPr>
        <p:txBody>
          <a:bodyPr wrap="square" rtlCol="0">
            <a:spAutoFit/>
          </a:bodyPr>
          <a:lstStyle/>
          <a:p>
            <a:pPr defTabSz="914400" fontAlgn="base">
              <a:spcBef>
                <a:spcPct val="0"/>
              </a:spcBef>
              <a:spcAft>
                <a:spcPct val="0"/>
              </a:spcAft>
            </a:pPr>
            <a:r>
              <a:rPr lang="de-DE" sz="1600" dirty="0" err="1">
                <a:solidFill>
                  <a:srgbClr val="141313"/>
                </a:solidFill>
                <a:latin typeface="Arial" charset="0"/>
                <a:ea typeface="ＭＳ Ｐゴシック" charset="0"/>
                <a:cs typeface="ＭＳ Ｐゴシック" charset="0"/>
              </a:rPr>
              <a:t>car</a:t>
            </a:r>
            <a:endParaRPr lang="de-DE" sz="1600" dirty="0">
              <a:solidFill>
                <a:srgbClr val="141313"/>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04533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2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stretch>
            <a:fillRect/>
          </a:stretch>
        </p:blipFill>
        <p:spPr>
          <a:xfrm>
            <a:off x="381000" y="1066800"/>
            <a:ext cx="6096000" cy="3048000"/>
          </a:xfrm>
          <a:prstGeom prst="rect">
            <a:avLst/>
          </a:prstGeom>
        </p:spPr>
      </p:pic>
      <p:sp>
        <p:nvSpPr>
          <p:cNvPr id="5" name="Titel 4"/>
          <p:cNvSpPr>
            <a:spLocks noGrp="1"/>
          </p:cNvSpPr>
          <p:nvPr>
            <p:ph type="title"/>
          </p:nvPr>
        </p:nvSpPr>
        <p:spPr/>
        <p:txBody>
          <a:bodyPr/>
          <a:lstStyle/>
          <a:p>
            <a:r>
              <a:rPr lang="en-US" noProof="0" smtClean="0"/>
              <a:t>Why Sketch-Based?</a:t>
            </a:r>
            <a:endParaRPr lang="en-US" noProof="0"/>
          </a:p>
        </p:txBody>
      </p:sp>
      <p:sp>
        <p:nvSpPr>
          <p:cNvPr id="9" name="Inhaltsplatzhalter 8"/>
          <p:cNvSpPr>
            <a:spLocks noGrp="1"/>
          </p:cNvSpPr>
          <p:nvPr>
            <p:ph sz="quarter" idx="10"/>
          </p:nvPr>
        </p:nvSpPr>
        <p:spPr/>
        <p:txBody>
          <a:bodyPr/>
          <a:lstStyle/>
          <a:p>
            <a:r>
              <a:rPr lang="en-US" noProof="0" smtClean="0"/>
              <a:t>Easy to sketch, difficult to describe</a:t>
            </a:r>
            <a:endParaRPr lang="en-US" noProof="0"/>
          </a:p>
        </p:txBody>
      </p:sp>
    </p:spTree>
    <p:extLst>
      <p:ext uri="{BB962C8B-B14F-4D97-AF65-F5344CB8AC3E}">
        <p14:creationId xmlns:p14="http://schemas.microsoft.com/office/powerpoint/2010/main" val="39246804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noProof="0" smtClean="0"/>
              <a:t>Why Sketch-Based?</a:t>
            </a:r>
            <a:endParaRPr lang="en-US" noProof="0"/>
          </a:p>
        </p:txBody>
      </p:sp>
      <p:sp>
        <p:nvSpPr>
          <p:cNvPr id="2" name="Inhaltsplatzhalter 1"/>
          <p:cNvSpPr>
            <a:spLocks noGrp="1"/>
          </p:cNvSpPr>
          <p:nvPr>
            <p:ph sz="quarter" idx="10"/>
          </p:nvPr>
        </p:nvSpPr>
        <p:spPr/>
        <p:txBody>
          <a:bodyPr/>
          <a:lstStyle/>
          <a:p>
            <a:r>
              <a:rPr lang="en-US" noProof="0" smtClean="0"/>
              <a:t>Easy to sketch, difficult to describe</a:t>
            </a:r>
            <a:endParaRPr lang="en-US" noProof="0"/>
          </a:p>
        </p:txBody>
      </p:sp>
      <p:pic>
        <p:nvPicPr>
          <p:cNvPr id="4" name="Bild 3"/>
          <p:cNvPicPr>
            <a:picLocks noChangeAspect="1"/>
          </p:cNvPicPr>
          <p:nvPr/>
        </p:nvPicPr>
        <p:blipFill>
          <a:blip r:embed="rId3"/>
          <a:stretch>
            <a:fillRect/>
          </a:stretch>
        </p:blipFill>
        <p:spPr>
          <a:xfrm>
            <a:off x="762000" y="1219200"/>
            <a:ext cx="5638800" cy="2819400"/>
          </a:xfrm>
          <a:prstGeom prst="rect">
            <a:avLst/>
          </a:prstGeom>
        </p:spPr>
      </p:pic>
    </p:spTree>
    <p:extLst>
      <p:ext uri="{BB962C8B-B14F-4D97-AF65-F5344CB8AC3E}">
        <p14:creationId xmlns:p14="http://schemas.microsoft.com/office/powerpoint/2010/main" val="1884196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stretch>
            <a:fillRect/>
          </a:stretch>
        </p:blipFill>
        <p:spPr>
          <a:xfrm>
            <a:off x="3495517" y="533400"/>
            <a:ext cx="2451863" cy="1905000"/>
          </a:xfrm>
          <a:prstGeom prst="rect">
            <a:avLst/>
          </a:prstGeom>
        </p:spPr>
      </p:pic>
      <p:pic>
        <p:nvPicPr>
          <p:cNvPr id="8" name="Bild 7"/>
          <p:cNvPicPr>
            <a:picLocks noChangeAspect="1"/>
          </p:cNvPicPr>
          <p:nvPr/>
        </p:nvPicPr>
        <p:blipFill>
          <a:blip r:embed="rId4"/>
          <a:stretch>
            <a:fillRect/>
          </a:stretch>
        </p:blipFill>
        <p:spPr>
          <a:xfrm flipH="1">
            <a:off x="1270334" y="685800"/>
            <a:ext cx="2133600" cy="1676367"/>
          </a:xfrm>
          <a:prstGeom prst="rect">
            <a:avLst/>
          </a:prstGeom>
        </p:spPr>
      </p:pic>
      <p:sp>
        <p:nvSpPr>
          <p:cNvPr id="14" name="Titel 13"/>
          <p:cNvSpPr>
            <a:spLocks noGrp="1"/>
          </p:cNvSpPr>
          <p:nvPr>
            <p:ph type="title"/>
          </p:nvPr>
        </p:nvSpPr>
        <p:spPr/>
        <p:txBody>
          <a:bodyPr/>
          <a:lstStyle/>
          <a:p>
            <a:r>
              <a:rPr lang="en-US" noProof="0" smtClean="0"/>
              <a:t>Challenges</a:t>
            </a:r>
            <a:endParaRPr lang="en-US" noProof="0"/>
          </a:p>
        </p:txBody>
      </p:sp>
      <p:sp>
        <p:nvSpPr>
          <p:cNvPr id="18" name="Inhaltsplatzhalter 17"/>
          <p:cNvSpPr>
            <a:spLocks noGrp="1"/>
          </p:cNvSpPr>
          <p:nvPr>
            <p:ph sz="quarter" idx="10"/>
          </p:nvPr>
        </p:nvSpPr>
        <p:spPr>
          <a:xfrm>
            <a:off x="1143000" y="2438400"/>
            <a:ext cx="5226050" cy="1600200"/>
          </a:xfrm>
        </p:spPr>
        <p:txBody>
          <a:bodyPr>
            <a:normAutofit fontScale="92500"/>
          </a:bodyPr>
          <a:lstStyle/>
          <a:p>
            <a:r>
              <a:rPr lang="en-US" noProof="0" smtClean="0"/>
              <a:t>What to match the sketch lines against?</a:t>
            </a:r>
          </a:p>
          <a:p>
            <a:r>
              <a:rPr lang="en-US" noProof="0" smtClean="0"/>
              <a:t>Sketch is a projection, information lost</a:t>
            </a:r>
          </a:p>
          <a:p>
            <a:r>
              <a:rPr lang="en-US" noProof="0" smtClean="0"/>
              <a:t>Need to support all possible viewing directions</a:t>
            </a:r>
          </a:p>
          <a:p>
            <a:r>
              <a:rPr lang="en-US" noProof="0" smtClean="0"/>
              <a:t>Handle extreme abstraction/exaggeration</a:t>
            </a:r>
          </a:p>
          <a:p>
            <a:pPr indent="0">
              <a:buNone/>
            </a:pPr>
            <a:endParaRPr lang="en-US" noProof="0" smtClean="0"/>
          </a:p>
          <a:p>
            <a:endParaRPr lang="en-US" noProof="0" smtClean="0"/>
          </a:p>
          <a:p>
            <a:endParaRPr lang="en-US" noProof="0" smtClean="0"/>
          </a:p>
          <a:p>
            <a:endParaRPr lang="en-US" noProof="0"/>
          </a:p>
        </p:txBody>
      </p:sp>
    </p:spTree>
    <p:extLst>
      <p:ext uri="{BB962C8B-B14F-4D97-AF65-F5344CB8AC3E}">
        <p14:creationId xmlns:p14="http://schemas.microsoft.com/office/powerpoint/2010/main" val="699801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title"/>
          </p:nvPr>
        </p:nvSpPr>
        <p:spPr/>
        <p:txBody>
          <a:bodyPr>
            <a:noAutofit/>
          </a:bodyPr>
          <a:lstStyle/>
          <a:p>
            <a:r>
              <a:rPr lang="en-US" sz="1800" noProof="0" smtClean="0"/>
              <a:t>How Do Humans Sketch for Shape Retrieval?</a:t>
            </a:r>
            <a:endParaRPr lang="en-US" sz="1800" noProof="0"/>
          </a:p>
        </p:txBody>
      </p:sp>
      <p:sp>
        <p:nvSpPr>
          <p:cNvPr id="16" name="Inhaltsplatzhalter 15"/>
          <p:cNvSpPr>
            <a:spLocks noGrp="1"/>
          </p:cNvSpPr>
          <p:nvPr>
            <p:ph sz="quarter" idx="10"/>
          </p:nvPr>
        </p:nvSpPr>
        <p:spPr>
          <a:xfrm>
            <a:off x="381000" y="838200"/>
            <a:ext cx="6705600" cy="2971800"/>
          </a:xfrm>
        </p:spPr>
        <p:txBody>
          <a:bodyPr>
            <a:normAutofit lnSpcReduction="10000"/>
          </a:bodyPr>
          <a:lstStyle/>
          <a:p>
            <a:r>
              <a:rPr lang="en-US" noProof="0" smtClean="0"/>
              <a:t>Questions:</a:t>
            </a:r>
          </a:p>
          <a:p>
            <a:pPr lvl="1"/>
            <a:r>
              <a:rPr lang="en-US" noProof="0" smtClean="0"/>
              <a:t>Type of lines humans draw, are outlines enough? [Chen 2003]</a:t>
            </a:r>
          </a:p>
          <a:p>
            <a:pPr lvl="1"/>
            <a:r>
              <a:rPr lang="en-US" noProof="0" smtClean="0"/>
              <a:t>Consistent quality?</a:t>
            </a:r>
          </a:p>
          <a:p>
            <a:pPr lvl="1"/>
            <a:r>
              <a:rPr lang="en-US" noProof="0" smtClean="0"/>
              <a:t>Realistic/abstract?</a:t>
            </a:r>
          </a:p>
          <a:p>
            <a:r>
              <a:rPr lang="en-US" noProof="0" smtClean="0"/>
              <a:t>User study on Amazon Mechanical Turk</a:t>
            </a:r>
          </a:p>
          <a:p>
            <a:pPr lvl="1"/>
            <a:r>
              <a:rPr lang="en-US" noProof="0" smtClean="0"/>
              <a:t>Interactive drawing tool</a:t>
            </a:r>
          </a:p>
          <a:p>
            <a:pPr lvl="1"/>
            <a:r>
              <a:rPr lang="en-US" noProof="0" smtClean="0"/>
              <a:t>Asked for a total of ~2,000 sketches in 90 categories</a:t>
            </a:r>
          </a:p>
          <a:p>
            <a:pPr lvl="1"/>
            <a:r>
              <a:rPr lang="en-US" noProof="0" smtClean="0"/>
              <a:t>Categories from Princeton Shape Benchmark [Shilane 2003]</a:t>
            </a:r>
          </a:p>
          <a:p>
            <a:pPr lvl="1"/>
            <a:endParaRPr lang="en-US" noProof="0"/>
          </a:p>
        </p:txBody>
      </p:sp>
    </p:spTree>
    <p:extLst>
      <p:ext uri="{BB962C8B-B14F-4D97-AF65-F5344CB8AC3E}">
        <p14:creationId xmlns:p14="http://schemas.microsoft.com/office/powerpoint/2010/main" val="803480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0" y="0"/>
            <a:ext cx="7315200" cy="4114800"/>
          </a:xfrm>
          <a:prstGeom prst="rect">
            <a:avLst/>
          </a:prstGeom>
        </p:spPr>
      </p:pic>
      <p:pic>
        <p:nvPicPr>
          <p:cNvPr id="5" name="Bild 4"/>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2831444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5,5|0,7|0,6|0,6|0,6|10,2|9,7"/>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GGRAPH2012 w/o logo">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IGGRAPH2012">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G12 Master with Logo">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IG12 Master without Logo">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2815</Words>
  <Application>Microsoft Macintosh PowerPoint</Application>
  <PresentationFormat>Benutzerdefiniert</PresentationFormat>
  <Paragraphs>286</Paragraphs>
  <Slides>38</Slides>
  <Notes>23</Notes>
  <HiddenSlides>0</HiddenSlides>
  <MMClips>4</MMClips>
  <ScaleCrop>false</ScaleCrop>
  <HeadingPairs>
    <vt:vector size="4" baseType="variant">
      <vt:variant>
        <vt:lpstr>Design</vt:lpstr>
      </vt:variant>
      <vt:variant>
        <vt:i4>5</vt:i4>
      </vt:variant>
      <vt:variant>
        <vt:lpstr>Folientitel</vt:lpstr>
      </vt:variant>
      <vt:variant>
        <vt:i4>38</vt:i4>
      </vt:variant>
    </vt:vector>
  </HeadingPairs>
  <TitlesOfParts>
    <vt:vector size="43" baseType="lpstr">
      <vt:lpstr>Office-Design</vt:lpstr>
      <vt:lpstr>SIGGRAPH2012 w/o logo</vt:lpstr>
      <vt:lpstr>SIGGRAPH2012</vt:lpstr>
      <vt:lpstr>SIG12 Master with Logo</vt:lpstr>
      <vt:lpstr>SIG12 Master without Logo</vt:lpstr>
      <vt:lpstr>PowerPoint-Präsentation</vt:lpstr>
      <vt:lpstr>Overview</vt:lpstr>
      <vt:lpstr>PowerPoint-Präsentation</vt:lpstr>
      <vt:lpstr>Why Sketch-Based?</vt:lpstr>
      <vt:lpstr>Why Sketch-Based?</vt:lpstr>
      <vt:lpstr>Why Sketch-Based?</vt:lpstr>
      <vt:lpstr>Challenges</vt:lpstr>
      <vt:lpstr>How Do Humans Sketch for Shape Retrieval?</vt:lpstr>
      <vt:lpstr>PowerPoint-Präsentation</vt:lpstr>
      <vt:lpstr>How Do Humans Sketch for Shape Retrieval?</vt:lpstr>
      <vt:lpstr>View-Based Approach</vt:lpstr>
      <vt:lpstr>View Generation</vt:lpstr>
      <vt:lpstr>Similarity Measure</vt:lpstr>
      <vt:lpstr>Local Feature Extraction</vt:lpstr>
      <vt:lpstr>Local Feature Extraction: Gabor Filter</vt:lpstr>
      <vt:lpstr>Local Feature Extraction</vt:lpstr>
      <vt:lpstr>Quantization Using Visual Vocabulary</vt:lpstr>
      <vt:lpstr>Bag-of-Features Representation</vt:lpstr>
      <vt:lpstr>Search</vt:lpstr>
      <vt:lpstr>Establishing an Objective Benchmark</vt:lpstr>
      <vt:lpstr>Comparison to Existing Systems</vt:lpstr>
      <vt:lpstr>PowerPoint-Präsentation</vt:lpstr>
      <vt:lpstr>PowerPoint-Präsentation</vt:lpstr>
      <vt:lpstr>PowerPoint-Präsentation</vt:lpstr>
      <vt:lpstr>Failure Case</vt:lpstr>
      <vt:lpstr>Partial Matching</vt:lpstr>
      <vt:lpstr>Partial Matching</vt:lpstr>
      <vt:lpstr>Easy to Sketch, Difficult to Describe</vt:lpstr>
      <vt:lpstr>Easy to Sketch, Difficult to Describe</vt:lpstr>
      <vt:lpstr>Conclusions</vt:lpstr>
      <vt:lpstr>Thanks</vt:lpstr>
      <vt:lpstr>PowerPoint-Präsentation</vt:lpstr>
      <vt:lpstr>Parameter Optimization</vt:lpstr>
      <vt:lpstr>Best View Generation</vt:lpstr>
      <vt:lpstr>Best View Generation</vt:lpstr>
      <vt:lpstr>Comparison View Generation</vt:lpstr>
      <vt:lpstr>Parameter Optimization</vt:lpstr>
      <vt:lpstr>Parameter Optimization</vt:lpstr>
    </vt:vector>
  </TitlesOfParts>
  <Company>TU Berlin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Mathias Eitz</dc:creator>
  <cp:lastModifiedBy>Mathias Eitz</cp:lastModifiedBy>
  <cp:revision>83</cp:revision>
  <dcterms:created xsi:type="dcterms:W3CDTF">2012-05-16T13:34:20Z</dcterms:created>
  <dcterms:modified xsi:type="dcterms:W3CDTF">2012-08-14T08:18:22Z</dcterms:modified>
</cp:coreProperties>
</file>